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2" r:id="rId5"/>
  </p:sldMasterIdLst>
  <p:notesMasterIdLst>
    <p:notesMasterId r:id="rId31"/>
  </p:notesMasterIdLst>
  <p:sldIdLst>
    <p:sldId id="257" r:id="rId6"/>
    <p:sldId id="347" r:id="rId7"/>
    <p:sldId id="384" r:id="rId8"/>
    <p:sldId id="381" r:id="rId9"/>
    <p:sldId id="348" r:id="rId10"/>
    <p:sldId id="383" r:id="rId11"/>
    <p:sldId id="279" r:id="rId12"/>
    <p:sldId id="385" r:id="rId13"/>
    <p:sldId id="350" r:id="rId14"/>
    <p:sldId id="351" r:id="rId15"/>
    <p:sldId id="329" r:id="rId16"/>
    <p:sldId id="357" r:id="rId17"/>
    <p:sldId id="358" r:id="rId18"/>
    <p:sldId id="359" r:id="rId19"/>
    <p:sldId id="360" r:id="rId20"/>
    <p:sldId id="361" r:id="rId21"/>
    <p:sldId id="362" r:id="rId22"/>
    <p:sldId id="377" r:id="rId23"/>
    <p:sldId id="378" r:id="rId24"/>
    <p:sldId id="379" r:id="rId25"/>
    <p:sldId id="380" r:id="rId26"/>
    <p:sldId id="382" r:id="rId27"/>
    <p:sldId id="386" r:id="rId28"/>
    <p:sldId id="372" r:id="rId29"/>
    <p:sldId id="3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DDA7DE-28E1-FBDB-A2CA-E44DEA00C213}" name="Hannah Coffey" initials="HC" userId="S::Hannah.Coffey@aidr.org.au::ed725878-6240-40ef-8248-0a3a754474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Damien" initials="RD" lastIdx="2" clrIdx="0">
    <p:extLst>
      <p:ext uri="{19B8F6BF-5375-455C-9EA6-DF929625EA0E}">
        <p15:presenceInfo xmlns:p15="http://schemas.microsoft.com/office/powerpoint/2012/main" userId="S-1-5-21-672394970-180755160-2318422700-929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889"/>
    <a:srgbClr val="EBD3E8"/>
    <a:srgbClr val="702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12B25-B0F3-4B21-B7D5-276D037E459D}" v="25" dt="2023-02-07T04:24:36.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482" autoAdjust="0"/>
  </p:normalViewPr>
  <p:slideViewPr>
    <p:cSldViewPr snapToGrid="0">
      <p:cViewPr varScale="1">
        <p:scale>
          <a:sx n="42" d="100"/>
          <a:sy n="42" d="100"/>
        </p:scale>
        <p:origin x="1604" y="40"/>
      </p:cViewPr>
      <p:guideLst/>
    </p:cSldViewPr>
  </p:slideViewPr>
  <p:notesTextViewPr>
    <p:cViewPr>
      <p:scale>
        <a:sx n="1" d="1"/>
        <a:sy n="1" d="1"/>
      </p:scale>
      <p:origin x="0" y="0"/>
    </p:cViewPr>
  </p:notesTextViewPr>
  <p:sorterViewPr>
    <p:cViewPr>
      <p:scale>
        <a:sx n="106" d="100"/>
        <a:sy n="106" d="100"/>
      </p:scale>
      <p:origin x="0" y="-72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42CF3-4EE5-4A04-913D-8B1FB61C7F56}" type="datetimeFigureOut">
              <a:rPr lang="en-AU" smtClean="0"/>
              <a:t>8/02/2023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945E4-994D-4FFC-B256-DD621E16D190}" type="slidenum">
              <a:rPr lang="en-AU" smtClean="0"/>
              <a:t>‹#›</a:t>
            </a:fld>
            <a:endParaRPr lang="en-AU" dirty="0"/>
          </a:p>
        </p:txBody>
      </p:sp>
    </p:spTree>
    <p:extLst>
      <p:ext uri="{BB962C8B-B14F-4D97-AF65-F5344CB8AC3E}">
        <p14:creationId xmlns:p14="http://schemas.microsoft.com/office/powerpoint/2010/main" val="296864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view.abc.net.au/show/people-s-republic-of-mallacoot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knowledge.aidr.org.au/resources/recovery-exercising-toolki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knowledge.aidr.org.au/media/7989/aidr_handbookcollection_communityengagementfordisasterresilience_2020.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recovery.sa.gov.au/about-recovery/resources-for-recovery-coordinators/resource-documents/2017_LGA_Disaster-Recovery-Plan-Document.pdf" TargetMode="External"/><Relationship Id="rId4" Type="http://schemas.openxmlformats.org/officeDocument/2006/relationships/hyperlink" Target="https://vcoss.org.au/wp-content/uploads/2022/05/Whos-who-and-what-do-they-do-recovering-from-emergencies-and-disasters.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none" baseline="0" dirty="0"/>
              <a:t>NOTE TO FACILITATORS</a:t>
            </a:r>
          </a:p>
          <a:p>
            <a:pPr marL="0" indent="0">
              <a:buNone/>
            </a:pPr>
            <a:endParaRPr lang="en-US" b="1" u="none" dirty="0"/>
          </a:p>
          <a:p>
            <a:pPr marL="0" indent="0">
              <a:buFont typeface="Arial" panose="020B0604020202020204" pitchFamily="34" charset="0"/>
              <a:buNone/>
            </a:pPr>
            <a:r>
              <a:rPr lang="en-US" b="1" u="none" dirty="0"/>
              <a:t>The following slides provide you with a self-paced walk through of the agenda for the day, supported with speaker notes. </a:t>
            </a:r>
          </a:p>
          <a:p>
            <a:pPr marL="0" indent="0">
              <a:buFont typeface="Arial" panose="020B0604020202020204" pitchFamily="34" charset="0"/>
              <a:buNone/>
            </a:pPr>
            <a:endParaRPr lang="en-AU" sz="1200" b="1" u="none" kern="1200" dirty="0">
              <a:solidFill>
                <a:schemeClr val="tx1"/>
              </a:solidFill>
              <a:latin typeface="+mn-lt"/>
              <a:ea typeface="+mn-ea"/>
              <a:cs typeface="+mn-cs"/>
            </a:endParaRPr>
          </a:p>
          <a:p>
            <a:pPr marL="0" indent="0">
              <a:buFont typeface="Arial" panose="020B0604020202020204" pitchFamily="34" charset="0"/>
              <a:buNone/>
            </a:pPr>
            <a:r>
              <a:rPr lang="en-AU" sz="1200" b="1" u="none" kern="1200" dirty="0">
                <a:solidFill>
                  <a:schemeClr val="tx1"/>
                </a:solidFill>
                <a:latin typeface="+mn-lt"/>
                <a:ea typeface="+mn-ea"/>
                <a:cs typeface="+mn-cs"/>
              </a:rPr>
              <a:t>There are some slides</a:t>
            </a:r>
            <a:r>
              <a:rPr lang="en-AU" sz="1200" b="1" u="none" kern="1200" baseline="0" dirty="0">
                <a:solidFill>
                  <a:schemeClr val="tx1"/>
                </a:solidFill>
                <a:latin typeface="+mn-lt"/>
                <a:ea typeface="+mn-ea"/>
                <a:cs typeface="+mn-cs"/>
              </a:rPr>
              <a:t> that direct you to switch to other presentations. Make sure you have these other presentations preloaded on your computer for a seamless transition.</a:t>
            </a:r>
          </a:p>
          <a:p>
            <a:pPr marL="0" indent="0">
              <a:buFont typeface="Arial" panose="020B0604020202020204" pitchFamily="34" charset="0"/>
              <a:buNone/>
            </a:pPr>
            <a:endParaRPr lang="en-AU" sz="1200" b="0" u="non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u="none" kern="1200" dirty="0">
                <a:solidFill>
                  <a:schemeClr val="tx1"/>
                </a:solidFill>
                <a:latin typeface="+mn-lt"/>
                <a:ea typeface="+mn-ea"/>
                <a:cs typeface="+mn-cs"/>
              </a:rPr>
              <a:t>Notes are in standard format. </a:t>
            </a:r>
            <a:r>
              <a:rPr lang="en-AU" sz="1200" b="1" i="1" u="none" kern="1200" dirty="0">
                <a:solidFill>
                  <a:schemeClr val="tx1"/>
                </a:solidFill>
                <a:latin typeface="+mn-lt"/>
                <a:ea typeface="+mn-ea"/>
                <a:cs typeface="+mn-cs"/>
              </a:rPr>
              <a:t>Facilitator actions are in bold italics.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u="non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u="none" kern="1200" dirty="0">
                <a:solidFill>
                  <a:schemeClr val="tx1"/>
                </a:solidFill>
                <a:latin typeface="+mn-lt"/>
                <a:ea typeface="+mn-ea"/>
                <a:cs typeface="+mn-cs"/>
              </a:rPr>
              <a:t>It’s a good idea</a:t>
            </a:r>
            <a:r>
              <a:rPr lang="en-AU" sz="1200" b="1" u="none" kern="1200" baseline="0" dirty="0">
                <a:solidFill>
                  <a:schemeClr val="tx1"/>
                </a:solidFill>
                <a:latin typeface="+mn-lt"/>
                <a:ea typeface="+mn-ea"/>
                <a:cs typeface="+mn-cs"/>
              </a:rPr>
              <a:t> </a:t>
            </a:r>
            <a:r>
              <a:rPr lang="en-AU" sz="1200" b="1" u="none" kern="1200" dirty="0">
                <a:solidFill>
                  <a:schemeClr val="tx1"/>
                </a:solidFill>
                <a:latin typeface="+mn-lt"/>
                <a:ea typeface="+mn-ea"/>
                <a:cs typeface="+mn-cs"/>
              </a:rPr>
              <a:t>to print out a “notes” version of the slide deck for your reference.</a:t>
            </a:r>
          </a:p>
          <a:p>
            <a:pPr marL="0" indent="0">
              <a:buFont typeface="Arial" panose="020B0604020202020204" pitchFamily="34" charset="0"/>
              <a:buNone/>
            </a:pPr>
            <a:endParaRPr lang="en-AU" sz="1200" b="0" u="non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6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SLIDE PLACE 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ACTION: Switch to your Exercise Scenario Slide Deck</a:t>
            </a:r>
          </a:p>
          <a:p>
            <a:endParaRPr lang="en-AU"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691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SLIDE PLACE 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ACTION: Switch to Fundamentals</a:t>
            </a:r>
            <a:r>
              <a:rPr lang="en-AU" b="1" i="1" baseline="0" dirty="0"/>
              <a:t> of Community Recovery Slide Deck</a:t>
            </a:r>
            <a:endParaRPr lang="en-AU" b="1" i="1" dirty="0"/>
          </a:p>
          <a:p>
            <a:endParaRPr lang="en-AU" baseline="0" dirty="0"/>
          </a:p>
          <a:p>
            <a:r>
              <a:rPr lang="en-AU" b="0" dirty="0"/>
              <a:t>Note: the Fundamentals of Community Recovery can be run as a single session</a:t>
            </a:r>
            <a:r>
              <a:rPr lang="en-AU" b="0" baseline="0" dirty="0"/>
              <a:t> over an hour, or split into two components.</a:t>
            </a:r>
            <a:endParaRPr lang="en-AU" b="0"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457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Morning Tea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04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SLIDE PLACE 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ACTION: Switch to Fundamentals</a:t>
            </a:r>
            <a:r>
              <a:rPr lang="en-AU" b="1" i="1" baseline="0" dirty="0"/>
              <a:t> of Community Recovery Slide Deck</a:t>
            </a:r>
            <a:endParaRPr lang="en-AU" b="1" i="1"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488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SLIDE PLACE 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ACTION: Switch</a:t>
            </a:r>
            <a:r>
              <a:rPr lang="en-AU" b="1" i="1" baseline="0" dirty="0"/>
              <a:t> to </a:t>
            </a:r>
            <a:r>
              <a:rPr lang="en-AU" b="1" i="1" dirty="0"/>
              <a:t>Recovery Considerations 3 weeks – 3 months Slide Deck</a:t>
            </a:r>
            <a:endParaRPr lang="en-AU" sz="1200" b="1" i="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Introduction</a:t>
            </a:r>
          </a:p>
          <a:p>
            <a:r>
              <a:rPr lang="en-AU" sz="1200" b="0" kern="1200" dirty="0">
                <a:solidFill>
                  <a:schemeClr val="tx1"/>
                </a:solidFill>
                <a:effectLst/>
                <a:latin typeface="+mn-lt"/>
                <a:ea typeface="+mn-ea"/>
                <a:cs typeface="+mn-cs"/>
              </a:rPr>
              <a:t>This session is the first of three sessions run throughout the day that will focus on recovery considerations over time.  Reporting back on table discussions will be held over until the whole group plenary after the third session (after Afternoon Tea). </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3 weeks – 3 months</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This presentation should take approximately 15 minutes to deliver</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Breakout table group discussions 15 mins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776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SLIDE PLACE 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ACTION: Switch to module that you have selected.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Available</a:t>
            </a:r>
            <a:r>
              <a:rPr lang="en-AU" b="1" baseline="0" dirty="0"/>
              <a:t> modules: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a:t>Working with Indigenous Communities in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a:t>Coordinating Recovery for People with 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Foundations</a:t>
            </a:r>
            <a:r>
              <a:rPr lang="en-AU" b="0" baseline="0" dirty="0"/>
              <a:t> of Economic Recovery</a:t>
            </a:r>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52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Lunch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154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SLIDE PLACE 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ACTION: Switch to Recovery Considerations 6-12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r>
              <a:rPr lang="en-AU" sz="1200" b="0" kern="1200" dirty="0">
                <a:solidFill>
                  <a:schemeClr val="tx1"/>
                </a:solidFill>
                <a:effectLst/>
                <a:latin typeface="+mn-lt"/>
                <a:ea typeface="+mn-ea"/>
                <a:cs typeface="+mn-cs"/>
              </a:rPr>
              <a:t>This is the second session focusing on disaster impacts and community consequences, exploring recovery strategies over the time period 6-12 months.</a:t>
            </a:r>
          </a:p>
          <a:p>
            <a:r>
              <a:rPr lang="en-AU" sz="1200" b="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6-12 months</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This presentation should take approximately 15 minutes to deliver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Action: </a:t>
            </a:r>
            <a:r>
              <a:rPr lang="en-US" sz="1200" b="0" i="0" kern="1200" dirty="0">
                <a:solidFill>
                  <a:schemeClr val="tx1"/>
                </a:solidFill>
                <a:effectLst/>
                <a:latin typeface="+mn-lt"/>
                <a:ea typeface="+mn-ea"/>
                <a:cs typeface="+mn-cs"/>
              </a:rPr>
              <a:t>You need to be in ‘slide show’ mode to activate the link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Video: 3:44  https://www.youtube.com/watch?v=DqfcENpYwvA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Two years into Mallacoota's recovery after the Black Summer fires, what advice do they have for other communities who might be facing or will face these sorts of challenges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video shares a community’s perspective on 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ACTION: As participants are watching the video ask them to think about what insights resonate with them most?  </a:t>
            </a:r>
            <a:endParaRPr lang="en-AU" sz="1200" i="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Whole group reflection – 6 mins</a:t>
            </a:r>
          </a:p>
          <a:p>
            <a:r>
              <a:rPr lang="en-AU" sz="1200" b="1" i="1" kern="1200" dirty="0">
                <a:solidFill>
                  <a:schemeClr val="tx1"/>
                </a:solidFill>
                <a:effectLst/>
                <a:latin typeface="+mn-lt"/>
                <a:ea typeface="+mn-ea"/>
                <a:cs typeface="+mn-cs"/>
              </a:rPr>
              <a:t>ACTION: Ask people to volunteer their responses back to the group</a:t>
            </a:r>
          </a:p>
          <a:p>
            <a:pPr marL="0" indent="0">
              <a:buFont typeface="Arial" panose="020B0604020202020204" pitchFamily="34" charset="0"/>
              <a:buNone/>
            </a:pPr>
            <a:r>
              <a:rPr lang="en-AU" sz="1200" b="1" i="1" kern="1200" dirty="0">
                <a:solidFill>
                  <a:schemeClr val="tx1"/>
                </a:solidFill>
                <a:effectLst/>
                <a:latin typeface="+mn-lt"/>
                <a:ea typeface="+mn-ea"/>
                <a:cs typeface="+mn-cs"/>
              </a:rPr>
              <a:t>ACTION: As each person calls a response, invite others to raise their hands if they had the same/similar reflection </a:t>
            </a:r>
            <a:endParaRPr lang="en-US" sz="1200" b="1" i="1" kern="1200" dirty="0">
              <a:solidFill>
                <a:schemeClr val="tx1"/>
              </a:solidFill>
              <a:effectLst/>
              <a:latin typeface="+mn-lt"/>
              <a:ea typeface="+mn-ea"/>
              <a:cs typeface="+mn-cs"/>
            </a:endParaRPr>
          </a:p>
          <a:p>
            <a:endParaRPr lang="en-US" dirty="0">
              <a:solidFill>
                <a:schemeClr val="tx1"/>
              </a:solidFill>
            </a:endParaRPr>
          </a:p>
          <a:p>
            <a:pPr marL="0" indent="0">
              <a:buFont typeface="Arial" panose="020B0604020202020204" pitchFamily="34" charset="0"/>
              <a:buNone/>
            </a:pPr>
            <a:r>
              <a:rPr lang="en-US" dirty="0">
                <a:solidFill>
                  <a:schemeClr val="tx1"/>
                </a:solidFill>
              </a:rPr>
              <a:t>ABC People's Republic of Mallacoota - https://knowledge.aidr.org.au/resources/peoples-republic-of-mallacoota/ </a:t>
            </a:r>
            <a:endParaRPr lang="en-AU" sz="1200" b="1"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Insights from Mallacoota on community-led recovery - https://youtu.be/DqfcENpYwvA </a:t>
            </a:r>
            <a:r>
              <a:rPr lang="en-US" sz="1200" b="1" i="0" kern="1200" dirty="0">
                <a:solidFill>
                  <a:schemeClr val="tx1"/>
                </a:solidFill>
                <a:effectLst/>
                <a:latin typeface="+mn-lt"/>
                <a:ea typeface="+mn-ea"/>
                <a:cs typeface="+mn-cs"/>
              </a:rPr>
              <a:t>- </a:t>
            </a:r>
            <a:r>
              <a:rPr lang="en-AU" b="1" dirty="0"/>
              <a:t>Video length 3:44</a:t>
            </a:r>
            <a:endParaRPr lang="en-AU" sz="1200" b="1" i="0" kern="1200" dirty="0">
              <a:solidFill>
                <a:schemeClr val="tx1"/>
              </a:solidFill>
              <a:effectLst/>
              <a:latin typeface="+mn-lt"/>
              <a:ea typeface="+mn-ea"/>
              <a:cs typeface="Calibri"/>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series was broadcast from April 2022 - May 2022. It is available to watch on </a:t>
            </a:r>
            <a:r>
              <a:rPr lang="en-US" sz="1200" b="1" i="0" u="none" strike="noStrike" kern="1200" dirty="0">
                <a:solidFill>
                  <a:schemeClr val="tx1"/>
                </a:solidFill>
                <a:effectLst/>
                <a:latin typeface="+mn-lt"/>
                <a:ea typeface="+mn-ea"/>
                <a:cs typeface="+mn-cs"/>
                <a:hlinkClick r:id="rId3" tooltip="ABC iview: People's Republic of Mallacoota"/>
              </a:rPr>
              <a:t>ABC TV + </a:t>
            </a:r>
            <a:r>
              <a:rPr lang="en-US" sz="1200" b="1" i="0" u="none" strike="noStrike" kern="1200" dirty="0" err="1">
                <a:solidFill>
                  <a:schemeClr val="tx1"/>
                </a:solidFill>
                <a:effectLst/>
                <a:latin typeface="+mn-lt"/>
                <a:ea typeface="+mn-ea"/>
                <a:cs typeface="+mn-cs"/>
                <a:hlinkClick r:id="rId3" tooltip="ABC iview: People's Republic of Mallacoota"/>
              </a:rPr>
              <a:t>iview</a:t>
            </a:r>
            <a:r>
              <a:rPr lang="en-US" sz="1200" b="1" i="0" u="none" strike="noStrike" kern="1200" dirty="0">
                <a:solidFill>
                  <a:schemeClr val="tx1"/>
                </a:solidFill>
                <a:effectLst/>
                <a:latin typeface="+mn-lt"/>
                <a:ea typeface="+mn-ea"/>
                <a:cs typeface="+mn-cs"/>
                <a:hlinkClick r:id="rId3" tooltip="ABC iview: People's Republic of Mallacoota"/>
              </a:rPr>
              <a:t>.</a:t>
            </a: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documentary series provides insight into the aftermath of the December 2019 Black Summer bushfires in Mallacoota, Victoria. The series platforms the stories of community members and the town's journey to forming and electing a community-led recovery committee: the Mallacoota and District Recovery Association (MADRA).</a:t>
            </a:r>
          </a:p>
          <a:p>
            <a:endParaRPr lang="en-AU"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55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SLIDE PLACE 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ACTION: Switch to Recovery Considerations 12 months and beyond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r>
              <a:rPr lang="en-AU" sz="1200" b="0" kern="1200" dirty="0">
                <a:solidFill>
                  <a:schemeClr val="tx1"/>
                </a:solidFill>
                <a:effectLst/>
                <a:latin typeface="+mn-lt"/>
                <a:ea typeface="+mn-ea"/>
                <a:cs typeface="+mn-cs"/>
              </a:rPr>
              <a:t>This is the third and last session focusing on disaster impacts and community consequences, exploring recovery strategies over the time period 12 months and beyond.</a:t>
            </a:r>
          </a:p>
          <a:p>
            <a:r>
              <a:rPr lang="en-AU" sz="1200" b="1"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12 months and beyond</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This presentation should take approximately 15 minutes to deliver.</a:t>
            </a:r>
            <a:endParaRPr lang="en-AU" b="0"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17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200" b="1" i="1" u="none" strike="noStrike" kern="1200" cap="none" spc="0" normalizeH="0" baseline="0" noProof="0" dirty="0">
                <a:ln>
                  <a:noFill/>
                </a:ln>
                <a:solidFill>
                  <a:prstClr val="black"/>
                </a:solidFill>
                <a:effectLst/>
                <a:uLnTx/>
                <a:uFillTx/>
                <a:latin typeface="+mn-lt"/>
                <a:ea typeface="+mn-ea"/>
                <a:cs typeface="+mn-cs"/>
              </a:rPr>
              <a:t>ACTION: Invite a local Indigenous person to attend the exercise to conduct the Welcome to Country.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Alternatively, if you are conducting an Acknowledgement of Country, please amend slide text to reflect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869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Afternoon Tea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31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a:solidFill>
                  <a:schemeClr val="tx1"/>
                </a:solidFill>
                <a:effectLst/>
                <a:latin typeface="+mn-lt"/>
                <a:ea typeface="+mn-ea"/>
                <a:cs typeface="+mn-cs"/>
              </a:rPr>
              <a:t>ACTION: E</a:t>
            </a:r>
            <a:r>
              <a:rPr lang="en-AU" b="1" i="1" dirty="0"/>
              <a:t>ach table group to report back for up to five minutes.</a:t>
            </a:r>
          </a:p>
          <a:p>
            <a:endParaRPr lang="en-AU" dirty="0"/>
          </a:p>
          <a:p>
            <a:pPr marL="171450" indent="-171450">
              <a:buFont typeface="Arial" panose="020B0604020202020204" pitchFamily="34" charset="0"/>
              <a:buChar char="•"/>
            </a:pPr>
            <a:r>
              <a:rPr lang="en-AU" b="0" dirty="0"/>
              <a:t>Remind participants that the</a:t>
            </a:r>
            <a:r>
              <a:rPr lang="en-AU" sz="1200" b="0" kern="1200" dirty="0">
                <a:solidFill>
                  <a:schemeClr val="tx1"/>
                </a:solidFill>
                <a:effectLst/>
                <a:latin typeface="+mn-lt"/>
                <a:ea typeface="+mn-ea"/>
                <a:cs typeface="+mn-cs"/>
              </a:rPr>
              <a:t> recorded outcomes from the three Recovery Considerations sessions</a:t>
            </a:r>
            <a:r>
              <a:rPr lang="en-AU" sz="1200" b="0" kern="1200" baseline="0" dirty="0">
                <a:solidFill>
                  <a:schemeClr val="tx1"/>
                </a:solidFill>
                <a:effectLst/>
                <a:latin typeface="+mn-lt"/>
                <a:ea typeface="+mn-ea"/>
                <a:cs typeface="+mn-cs"/>
              </a:rPr>
              <a:t> </a:t>
            </a:r>
            <a:r>
              <a:rPr lang="en-AU" sz="1200" b="0" kern="1200" dirty="0">
                <a:solidFill>
                  <a:schemeClr val="tx1"/>
                </a:solidFill>
                <a:effectLst/>
                <a:latin typeface="+mn-lt"/>
                <a:ea typeface="+mn-ea"/>
                <a:cs typeface="+mn-cs"/>
              </a:rPr>
              <a:t>will be provided to the representatives</a:t>
            </a:r>
            <a:r>
              <a:rPr lang="en-AU" sz="1200" b="0" kern="1200" baseline="0" dirty="0">
                <a:solidFill>
                  <a:schemeClr val="tx1"/>
                </a:solidFill>
                <a:effectLst/>
                <a:latin typeface="+mn-lt"/>
                <a:ea typeface="+mn-ea"/>
                <a:cs typeface="+mn-cs"/>
              </a:rPr>
              <a:t> from their emergency management committee and council to inform ongoing recovery planning. </a:t>
            </a:r>
            <a:endParaRPr lang="en-AU"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b="0" kern="1200" baseline="0" dirty="0">
                <a:solidFill>
                  <a:schemeClr val="tx1"/>
                </a:solidFill>
                <a:effectLst/>
                <a:latin typeface="+mn-lt"/>
                <a:ea typeface="+mn-ea"/>
                <a:cs typeface="+mn-cs"/>
              </a:rPr>
              <a:t>Encourage </a:t>
            </a:r>
            <a:r>
              <a:rPr lang="en-AU" sz="1200" b="0" kern="1200" dirty="0">
                <a:solidFill>
                  <a:schemeClr val="tx1"/>
                </a:solidFill>
                <a:effectLst/>
                <a:latin typeface="+mn-lt"/>
                <a:ea typeface="+mn-ea"/>
                <a:cs typeface="+mn-cs"/>
              </a:rPr>
              <a:t>participants to take photos</a:t>
            </a:r>
            <a:r>
              <a:rPr lang="en-AU" sz="1200" b="0" kern="1200" baseline="0" dirty="0">
                <a:solidFill>
                  <a:schemeClr val="tx1"/>
                </a:solidFill>
                <a:effectLst/>
                <a:latin typeface="+mn-lt"/>
                <a:ea typeface="+mn-ea"/>
                <a:cs typeface="+mn-cs"/>
              </a:rPr>
              <a:t> of their discussion templates for their own records</a:t>
            </a:r>
            <a:r>
              <a:rPr lang="en-AU" sz="1200" b="0" kern="1200" dirty="0">
                <a:solidFill>
                  <a:schemeClr val="tx1"/>
                </a:solidFill>
                <a:effectLst/>
                <a:latin typeface="+mn-lt"/>
                <a:ea typeface="+mn-ea"/>
                <a:cs typeface="+mn-cs"/>
              </a:rPr>
              <a:t>.</a:t>
            </a:r>
          </a:p>
          <a:p>
            <a:endParaRPr lang="en-AU"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364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 some states and territories, regional/local emergency management arrangements include a standing Recovery Committee that meets regularly throughout the year, however this is not consistent across Australia.</a:t>
            </a:r>
            <a:r>
              <a:rPr lang="en-AU"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a:solidFill>
                  <a:schemeClr val="tx1"/>
                </a:solidFill>
                <a:effectLst/>
                <a:latin typeface="+mn-lt"/>
                <a:ea typeface="+mn-ea"/>
                <a:cs typeface="+mn-cs"/>
              </a:rPr>
              <a:t>Planning for and confirming Recovery Committee membership is a good idea in areas where a permanent Recovery Committee is not part of emergency management governance arrangements and structure.</a:t>
            </a:r>
            <a:endParaRPr lang="en-AU" sz="1200" kern="1200" dirty="0">
              <a:solidFill>
                <a:schemeClr val="tx1"/>
              </a:solidFill>
              <a:effectLst/>
              <a:latin typeface="+mn-lt"/>
              <a:ea typeface="+mn-ea"/>
              <a:cs typeface="+mn-cs"/>
            </a:endParaRPr>
          </a:p>
          <a:p>
            <a:endParaRPr lang="en-AU" i="0" dirty="0"/>
          </a:p>
          <a:p>
            <a:r>
              <a:rPr lang="en-AU" i="0" dirty="0"/>
              <a:t>‘Community organisation’ is a</a:t>
            </a:r>
            <a:r>
              <a:rPr lang="en-AU" i="0" baseline="0" dirty="0"/>
              <a:t> broad term that refers to whole of community, including business, private sector, environmental organisations and volunteer groups.</a:t>
            </a:r>
            <a:endParaRPr lang="en-AU" i="0" dirty="0"/>
          </a:p>
          <a:p>
            <a:endParaRPr lang="en-AU" b="1" dirty="0">
              <a:cs typeface="Calibri"/>
            </a:endParaRPr>
          </a:p>
        </p:txBody>
      </p:sp>
      <p:sp>
        <p:nvSpPr>
          <p:cNvPr id="4" name="Slide Number Placeholder 3"/>
          <p:cNvSpPr>
            <a:spLocks noGrp="1"/>
          </p:cNvSpPr>
          <p:nvPr>
            <p:ph type="sldNum" sz="quarter" idx="10"/>
          </p:nvPr>
        </p:nvSpPr>
        <p:spPr/>
        <p:txBody>
          <a:bodyPr/>
          <a:lstStyle/>
          <a:p>
            <a:fld id="{D44AA19D-C382-435D-BEB5-DB4276143531}" type="slidenum">
              <a:rPr lang="en-AU" smtClean="0"/>
              <a:t>22</a:t>
            </a:fld>
            <a:endParaRPr lang="en-AU" dirty="0"/>
          </a:p>
        </p:txBody>
      </p:sp>
    </p:spTree>
    <p:extLst>
      <p:ext uri="{BB962C8B-B14F-4D97-AF65-F5344CB8AC3E}">
        <p14:creationId xmlns:p14="http://schemas.microsoft.com/office/powerpoint/2010/main" val="3007817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kern="1200" dirty="0">
                <a:solidFill>
                  <a:schemeClr val="tx1"/>
                </a:solidFill>
                <a:effectLst/>
                <a:latin typeface="+mn-lt"/>
                <a:ea typeface="+mn-ea"/>
                <a:cs typeface="+mn-cs"/>
              </a:rPr>
              <a:t>All the Module Overviews and Slide Decks from today’s exercise are available in the Recovery Exercising Toolkit which can be found on the AIDR Knowledge Hub: </a:t>
            </a:r>
            <a:r>
              <a:rPr lang="en-AU" dirty="0">
                <a:effectLst/>
                <a:hlinkClick r:id="rId3" tooltip="https://knowledge.aidr.org.au/resources/recovery-exercising-toolkit/"/>
              </a:rPr>
              <a:t>https://knowledge.aidr.org.au/resources/recovery-exercising-toolkit/</a:t>
            </a:r>
            <a:r>
              <a:rPr lang="en-AU" dirty="0"/>
              <a:t> </a:t>
            </a:r>
            <a:endParaRPr lang="en-AU" sz="1200" kern="1200" dirty="0">
              <a:solidFill>
                <a:schemeClr val="tx1"/>
              </a:solidFill>
              <a:effectLst/>
              <a:latin typeface="+mn-lt"/>
              <a:ea typeface="+mn-ea"/>
              <a:cs typeface="+mn-cs"/>
            </a:endParaRPr>
          </a:p>
          <a:p>
            <a:pPr fontAlgn="base"/>
            <a:endParaRPr lang="en-AU" sz="1200" kern="1200" dirty="0">
              <a:solidFill>
                <a:schemeClr val="tx1"/>
              </a:solidFill>
              <a:effectLst/>
              <a:latin typeface="+mn-lt"/>
              <a:ea typeface="+mn-ea"/>
              <a:cs typeface="+mn-cs"/>
            </a:endParaRPr>
          </a:p>
          <a:p>
            <a:pPr fontAlgn="base"/>
            <a:r>
              <a:rPr lang="en-AU" sz="1200" kern="1200" dirty="0">
                <a:solidFill>
                  <a:schemeClr val="tx1"/>
                </a:solidFill>
                <a:effectLst/>
                <a:latin typeface="+mn-lt"/>
                <a:ea typeface="+mn-ea"/>
                <a:cs typeface="+mn-cs"/>
              </a:rPr>
              <a:t>Encourage participants to visit the Toolkit, explore its resources and consider ways they could use the resources to build recovery capability in their committees and agencies.</a:t>
            </a:r>
            <a:endParaRPr lang="en-AU" dirty="0"/>
          </a:p>
          <a:p>
            <a:endParaRPr lang="en-AU" dirty="0"/>
          </a:p>
        </p:txBody>
      </p:sp>
      <p:sp>
        <p:nvSpPr>
          <p:cNvPr id="4" name="Slide Number Placeholder 3"/>
          <p:cNvSpPr>
            <a:spLocks noGrp="1"/>
          </p:cNvSpPr>
          <p:nvPr>
            <p:ph type="sldNum" sz="quarter" idx="10"/>
          </p:nvPr>
        </p:nvSpPr>
        <p:spPr/>
        <p:txBody>
          <a:bodyPr/>
          <a:lstStyle/>
          <a:p>
            <a:fld id="{C57945E4-994D-4FFC-B256-DD621E16D190}" type="slidenum">
              <a:rPr lang="en-AU" smtClean="0"/>
              <a:t>23</a:t>
            </a:fld>
            <a:endParaRPr lang="en-AU" dirty="0"/>
          </a:p>
        </p:txBody>
      </p:sp>
    </p:spTree>
    <p:extLst>
      <p:ext uri="{BB962C8B-B14F-4D97-AF65-F5344CB8AC3E}">
        <p14:creationId xmlns:p14="http://schemas.microsoft.com/office/powerpoint/2010/main" val="3340898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Q&amp;A session: Opportunity for questions/reflections on the day throughout day.</a:t>
            </a:r>
          </a:p>
          <a:p>
            <a:r>
              <a:rPr lang="en-AU" sz="1200" kern="1200" dirty="0">
                <a:solidFill>
                  <a:schemeClr val="tx1"/>
                </a:solidFill>
                <a:effectLst/>
                <a:latin typeface="+mn-lt"/>
                <a:ea typeface="+mn-ea"/>
                <a:cs typeface="+mn-cs"/>
              </a:rPr>
              <a:t> </a:t>
            </a:r>
          </a:p>
          <a:p>
            <a:r>
              <a:rPr lang="en-AU" sz="1200" b="1" i="1" kern="1200" dirty="0">
                <a:solidFill>
                  <a:schemeClr val="tx1"/>
                </a:solidFill>
                <a:effectLst/>
                <a:latin typeface="+mn-lt"/>
                <a:ea typeface="+mn-ea"/>
                <a:cs typeface="+mn-cs"/>
              </a:rPr>
              <a:t>ACTION: Distribute the Feedback Form and instruct participants to complete the feedback form now and leave it in the centre of the table. This is the most effective way of getting the most returns on the Feedback Form. </a:t>
            </a:r>
            <a:endParaRPr lang="en-US" b="1"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7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AU"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90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89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cs typeface="Calibri"/>
              </a:rPr>
              <a:t>ACTION: Walk</a:t>
            </a:r>
            <a:r>
              <a:rPr lang="en-AU" b="1" i="1" baseline="0" dirty="0">
                <a:cs typeface="Calibri"/>
              </a:rPr>
              <a:t> through the objectives for the day</a:t>
            </a:r>
            <a:endParaRPr lang="en-AU" b="1" i="1" dirty="0">
              <a:cs typeface="Calibri"/>
            </a:endParaRPr>
          </a:p>
        </p:txBody>
      </p:sp>
      <p:sp>
        <p:nvSpPr>
          <p:cNvPr id="4" name="Slide Number Placeholder 3"/>
          <p:cNvSpPr>
            <a:spLocks noGrp="1"/>
          </p:cNvSpPr>
          <p:nvPr>
            <p:ph type="sldNum" sz="quarter" idx="10"/>
          </p:nvPr>
        </p:nvSpPr>
        <p:spPr/>
        <p:txBody>
          <a:bodyPr/>
          <a:lstStyle/>
          <a:p>
            <a:fld id="{D44AA19D-C382-435D-BEB5-DB4276143531}" type="slidenum">
              <a:rPr lang="en-AU" smtClean="0"/>
              <a:t>4</a:t>
            </a:fld>
            <a:endParaRPr lang="en-AU" dirty="0"/>
          </a:p>
        </p:txBody>
      </p:sp>
    </p:spTree>
    <p:extLst>
      <p:ext uri="{BB962C8B-B14F-4D97-AF65-F5344CB8AC3E}">
        <p14:creationId xmlns:p14="http://schemas.microsoft.com/office/powerpoint/2010/main" val="82173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Introductory activities – 15mins</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ACTION: Introduce each table group by the recovery subcommittee you have allocated for the table.</a:t>
            </a:r>
            <a:endParaRPr lang="en-AU" sz="1200" i="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Table group introductions </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ACTION: Ask people to introduce themselves around their table and briefly talk about the role/s they have had in recovery.</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Whole group activity - Who is in the Room?</a:t>
            </a:r>
          </a:p>
          <a:p>
            <a:r>
              <a:rPr lang="en-AU" sz="1200" b="0" i="0" kern="1200" dirty="0">
                <a:solidFill>
                  <a:schemeClr val="tx1"/>
                </a:solidFill>
                <a:effectLst/>
                <a:latin typeface="+mn-lt"/>
                <a:ea typeface="+mn-ea"/>
                <a:cs typeface="+mn-cs"/>
              </a:rPr>
              <a:t>It’s helpful for everyone in the room to be aware of the wide range of participants that are attending the exercise day.  </a:t>
            </a:r>
          </a:p>
          <a:p>
            <a:endParaRPr lang="en-AU" sz="1200" b="0" i="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ACTION: Ask people to raise their hands when they are part of the following groups and to call out which organisations they are from:</a:t>
            </a:r>
            <a:r>
              <a:rPr lang="en-AU" sz="1200" b="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Council staff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State government agencies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Local community organisations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Community representatives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Non-government organisations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Business and industry groups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Any other groups or individuals</a:t>
            </a:r>
          </a:p>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65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Understanding who the community is - before the disaster</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 emergency management processes should begin with understanding of the strengths and values of the community. This is especially true in recovery.</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Understanding who makes up your community –  social demographics, different community groups, what your community’s strengths are and what is most valued, </a:t>
            </a:r>
            <a:r>
              <a:rPr lang="en-US" sz="1200" u="sng" kern="1200" dirty="0">
                <a:solidFill>
                  <a:schemeClr val="tx1"/>
                </a:solidFill>
                <a:effectLst/>
                <a:latin typeface="+mn-lt"/>
                <a:ea typeface="+mn-ea"/>
                <a:cs typeface="+mn-cs"/>
              </a:rPr>
              <a:t>before a disaster hits</a:t>
            </a:r>
            <a:r>
              <a:rPr lang="en-US" sz="1200" kern="1200" dirty="0">
                <a:solidFill>
                  <a:schemeClr val="tx1"/>
                </a:solidFill>
                <a:effectLst/>
                <a:latin typeface="+mn-lt"/>
                <a:ea typeface="+mn-ea"/>
                <a:cs typeface="+mn-cs"/>
              </a:rPr>
              <a:t> – will </a:t>
            </a:r>
            <a:r>
              <a:rPr lang="en-AU" sz="1200" kern="1200" dirty="0">
                <a:solidFill>
                  <a:schemeClr val="tx1"/>
                </a:solidFill>
                <a:effectLst/>
                <a:latin typeface="+mn-lt"/>
                <a:ea typeface="+mn-ea"/>
                <a:cs typeface="+mn-cs"/>
              </a:rPr>
              <a:t>help inform recovery priorities and strategies; and what can be done to try and protect or restore these things with greater priority. Council holds much of this information in community plans</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Community profiles </a:t>
            </a:r>
            <a:r>
              <a:rPr lang="en-AU" sz="1200" kern="1200" dirty="0">
                <a:solidFill>
                  <a:schemeClr val="tx1"/>
                </a:solidFill>
                <a:effectLst/>
                <a:latin typeface="+mn-lt"/>
                <a:ea typeface="+mn-ea"/>
                <a:cs typeface="+mn-cs"/>
              </a:rPr>
              <a:t>are a useful way to describe and share information about the community. This exercise is particularly important if you have people on your recovery committee who are not from, or familiar with the local community</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Councils usually</a:t>
            </a:r>
            <a:r>
              <a:rPr lang="en-AU" sz="1200" i="0" kern="1200" baseline="0" dirty="0">
                <a:solidFill>
                  <a:schemeClr val="tx1"/>
                </a:solidFill>
                <a:effectLst/>
                <a:latin typeface="+mn-lt"/>
                <a:ea typeface="+mn-ea"/>
                <a:cs typeface="+mn-cs"/>
              </a:rPr>
              <a:t> </a:t>
            </a:r>
            <a:r>
              <a:rPr lang="en-AU" sz="1200" i="0" kern="1200" dirty="0">
                <a:solidFill>
                  <a:schemeClr val="tx1"/>
                </a:solidFill>
                <a:effectLst/>
                <a:latin typeface="+mn-lt"/>
                <a:ea typeface="+mn-ea"/>
                <a:cs typeface="+mn-cs"/>
              </a:rPr>
              <a:t>hold much of this</a:t>
            </a:r>
            <a:r>
              <a:rPr lang="en-AU" sz="1200" i="0" kern="1200" baseline="0" dirty="0">
                <a:solidFill>
                  <a:schemeClr val="tx1"/>
                </a:solidFill>
                <a:effectLst/>
                <a:latin typeface="+mn-lt"/>
                <a:ea typeface="+mn-ea"/>
                <a:cs typeface="+mn-cs"/>
              </a:rPr>
              <a:t> information, however if not readily available, </a:t>
            </a:r>
            <a:r>
              <a:rPr lang="en-AU" sz="1200" i="0" kern="1200" dirty="0">
                <a:solidFill>
                  <a:schemeClr val="tx1"/>
                </a:solidFill>
                <a:effectLst/>
                <a:latin typeface="+mn-lt"/>
                <a:ea typeface="+mn-ea"/>
                <a:cs typeface="+mn-cs"/>
              </a:rPr>
              <a:t>The AIDR </a:t>
            </a:r>
            <a:r>
              <a:rPr lang="en-AU" sz="1200" i="1" kern="1200" dirty="0">
                <a:solidFill>
                  <a:schemeClr val="tx1"/>
                </a:solidFill>
                <a:effectLst/>
                <a:latin typeface="+mn-lt"/>
                <a:ea typeface="+mn-ea"/>
                <a:cs typeface="+mn-cs"/>
              </a:rPr>
              <a:t>Community Recovery </a:t>
            </a:r>
            <a:r>
              <a:rPr lang="en-AU" sz="1200" i="0" kern="1200" dirty="0">
                <a:solidFill>
                  <a:schemeClr val="tx1"/>
                </a:solidFill>
                <a:effectLst/>
                <a:latin typeface="+mn-lt"/>
                <a:ea typeface="+mn-ea"/>
                <a:cs typeface="+mn-cs"/>
              </a:rPr>
              <a:t>Handbook encourages recovery managers to take the time necessary to develop a basic community profile as an invaluable tool to support sustainable recovery outcomes and community resilience. (</a:t>
            </a:r>
            <a:r>
              <a:rPr lang="en-AU" sz="1200" i="1" kern="1200" dirty="0">
                <a:solidFill>
                  <a:schemeClr val="tx1"/>
                </a:solidFill>
                <a:effectLst/>
                <a:latin typeface="+mn-lt"/>
                <a:ea typeface="+mn-ea"/>
                <a:cs typeface="+mn-cs"/>
              </a:rPr>
              <a:t>Community Recovery</a:t>
            </a:r>
            <a:r>
              <a:rPr lang="en-AU" sz="1200" i="0" kern="1200" baseline="0" dirty="0">
                <a:solidFill>
                  <a:schemeClr val="tx1"/>
                </a:solidFill>
                <a:effectLst/>
                <a:latin typeface="+mn-lt"/>
                <a:ea typeface="+mn-ea"/>
                <a:cs typeface="+mn-cs"/>
              </a:rPr>
              <a:t>, AIDR 2018, </a:t>
            </a:r>
            <a:r>
              <a:rPr lang="en-AU" sz="1200" i="0" kern="1200" dirty="0">
                <a:solidFill>
                  <a:schemeClr val="tx1"/>
                </a:solidFill>
                <a:effectLst/>
                <a:latin typeface="+mn-lt"/>
                <a:ea typeface="+mn-ea"/>
                <a:cs typeface="+mn-cs"/>
              </a:rPr>
              <a:t>p49)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There are many good examples of community profiles, check out what is available in your state or territory.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couple of good examples include: </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1" u="none" strike="noStrike" kern="1200" cap="none" spc="0" normalizeH="0" baseline="0" noProof="0" dirty="0">
                <a:ln>
                  <a:noFill/>
                </a:ln>
                <a:solidFill>
                  <a:prstClr val="black"/>
                </a:solidFill>
                <a:effectLst/>
                <a:uLnTx/>
                <a:uFillTx/>
                <a:latin typeface="+mn-lt"/>
                <a:ea typeface="+mn-ea"/>
                <a:cs typeface="+mn-cs"/>
              </a:rPr>
              <a:t>Community Engagement for Disaster Resilience, </a:t>
            </a:r>
            <a:r>
              <a:rPr kumimoji="0" lang="en-AU" sz="1200" b="0" i="0" u="none" strike="noStrike" kern="1200" cap="none" spc="0" normalizeH="0" baseline="0" noProof="0" dirty="0">
                <a:ln>
                  <a:noFill/>
                </a:ln>
                <a:solidFill>
                  <a:prstClr val="black"/>
                </a:solidFill>
                <a:effectLst/>
                <a:uLnTx/>
                <a:uFillTx/>
                <a:latin typeface="+mn-lt"/>
                <a:ea typeface="+mn-ea"/>
                <a:cs typeface="+mn-cs"/>
              </a:rPr>
              <a:t>2020, Australian Institute for Disaster Resilience: </a:t>
            </a:r>
            <a:r>
              <a:rPr kumimoji="0" lang="en-AU" sz="1200" b="0" i="0" u="none" strike="noStrike" kern="1200" cap="none" spc="0" normalizeH="0" baseline="0" noProof="0" dirty="0">
                <a:ln>
                  <a:noFill/>
                </a:ln>
                <a:solidFill>
                  <a:prstClr val="black"/>
                </a:solidFill>
                <a:effectLst/>
                <a:uLnTx/>
                <a:uFillTx/>
                <a:latin typeface="+mn-lt"/>
                <a:ea typeface="+mn-ea"/>
                <a:cs typeface="+mn-cs"/>
                <a:hlinkClick r:id="rId3"/>
              </a:rPr>
              <a:t>aidr_handbookcollection_communityengagementfordisasterresilience_2020.pdf</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1" u="none" strike="noStrike" kern="1200" cap="none" spc="0" normalizeH="0" baseline="0" noProof="0" dirty="0">
                <a:ln>
                  <a:noFill/>
                </a:ln>
                <a:solidFill>
                  <a:prstClr val="black"/>
                </a:solidFill>
                <a:effectLst/>
                <a:uLnTx/>
                <a:uFillTx/>
                <a:latin typeface="+mn-lt"/>
                <a:ea typeface="+mn-ea"/>
                <a:cs typeface="+mn-cs"/>
              </a:rPr>
              <a:t>Stakeholder Guide for Community Organisations</a:t>
            </a:r>
            <a:r>
              <a:rPr kumimoji="0" lang="en-AU" sz="1200" b="0" i="0" u="none" strike="noStrike" kern="1200" cap="none" spc="0" normalizeH="0" baseline="0" noProof="0" dirty="0">
                <a:ln>
                  <a:noFill/>
                </a:ln>
                <a:solidFill>
                  <a:prstClr val="black"/>
                </a:solidFill>
                <a:effectLst/>
                <a:uLnTx/>
                <a:uFillTx/>
                <a:latin typeface="+mn-lt"/>
                <a:ea typeface="+mn-ea"/>
                <a:cs typeface="+mn-cs"/>
              </a:rPr>
              <a:t>, 2022, Victorian Council of Social Services (VCOSS):</a:t>
            </a:r>
            <a:r>
              <a:rPr kumimoji="0" lang="en-AU" sz="1200" b="0" i="1" u="none" strike="noStrike" kern="1200" cap="none" spc="0" normalizeH="0" baseline="0" noProof="0" dirty="0">
                <a:ln>
                  <a:noFill/>
                </a:ln>
                <a:solidFill>
                  <a:prstClr val="black"/>
                </a:solidFill>
                <a:effectLst/>
                <a:uLnTx/>
                <a:uFillTx/>
                <a:latin typeface="+mn-lt"/>
                <a:ea typeface="+mn-ea"/>
                <a:cs typeface="+mn-cs"/>
              </a:rPr>
              <a:t> </a:t>
            </a:r>
            <a:r>
              <a:rPr kumimoji="0" lang="en-AU" sz="1200" b="0" i="0" u="sng" strike="noStrike" kern="1200" cap="none" spc="0" normalizeH="0" baseline="0" noProof="0" dirty="0">
                <a:ln>
                  <a:noFill/>
                </a:ln>
                <a:solidFill>
                  <a:prstClr val="black"/>
                </a:solidFill>
                <a:effectLst/>
                <a:uLnTx/>
                <a:uFillTx/>
                <a:latin typeface="+mn-lt"/>
                <a:ea typeface="+mn-ea"/>
                <a:cs typeface="+mn-cs"/>
                <a:hlinkClick r:id="rId4"/>
              </a:rPr>
              <a:t>Whos-who-and-what-do-they-do-recovering-from-emergencies-and-disasters.pdf (vcoss.org.au)</a:t>
            </a:r>
            <a:endParaRPr kumimoji="0" lang="en-AU" sz="1200" b="0"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1" u="none" strike="noStrike" kern="1200" cap="none" spc="0" normalizeH="0" baseline="0" noProof="0" dirty="0">
                <a:ln>
                  <a:noFill/>
                </a:ln>
                <a:solidFill>
                  <a:prstClr val="black"/>
                </a:solidFill>
                <a:effectLst/>
                <a:uLnTx/>
                <a:uFillTx/>
                <a:latin typeface="+mn-lt"/>
                <a:ea typeface="+mn-ea"/>
                <a:cs typeface="+mn-cs"/>
              </a:rPr>
              <a:t>Disaster Recovery Guide for Councils, </a:t>
            </a:r>
            <a:r>
              <a:rPr kumimoji="0" lang="en-AU" sz="1200" b="0" i="0" u="none" strike="noStrike" kern="1200" cap="none" spc="0" normalizeH="0" baseline="0" noProof="0" dirty="0">
                <a:ln>
                  <a:noFill/>
                </a:ln>
                <a:solidFill>
                  <a:prstClr val="black"/>
                </a:solidFill>
                <a:effectLst/>
                <a:uLnTx/>
                <a:uFillTx/>
                <a:latin typeface="+mn-lt"/>
                <a:ea typeface="+mn-ea"/>
                <a:cs typeface="+mn-cs"/>
              </a:rPr>
              <a:t>2017, South Australia Local Government Organisation:</a:t>
            </a:r>
            <a:r>
              <a:rPr kumimoji="0" lang="en-AU" sz="1200" b="0" i="1" u="none" strike="noStrike" kern="1200" cap="none" spc="0" normalizeH="0" baseline="0" noProof="0" dirty="0">
                <a:ln>
                  <a:noFill/>
                </a:ln>
                <a:solidFill>
                  <a:prstClr val="black"/>
                </a:solidFill>
                <a:effectLst/>
                <a:uLnTx/>
                <a:uFillTx/>
                <a:latin typeface="+mn-lt"/>
                <a:ea typeface="+mn-ea"/>
                <a:cs typeface="+mn-cs"/>
              </a:rPr>
              <a:t> </a:t>
            </a:r>
            <a:r>
              <a:rPr kumimoji="0" lang="en-AU" sz="1200" b="0" i="0" u="none" strike="noStrike" kern="1200" cap="none" spc="0" normalizeH="0" baseline="0" noProof="0" dirty="0">
                <a:ln>
                  <a:noFill/>
                </a:ln>
                <a:solidFill>
                  <a:prstClr val="black"/>
                </a:solidFill>
                <a:effectLst/>
                <a:uLnTx/>
                <a:uFillTx/>
                <a:latin typeface="+mn-lt"/>
                <a:ea typeface="+mn-ea"/>
                <a:cs typeface="+mn-cs"/>
                <a:hlinkClick r:id="rId5"/>
              </a:rPr>
              <a:t>2017_LGA_Disaster-Recovery-Plan-Document.pdf</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57945E4-994D-4FFC-B256-DD621E16D190}" type="slidenum">
              <a:rPr lang="en-AU" smtClean="0"/>
              <a:t>6</a:t>
            </a:fld>
            <a:endParaRPr lang="en-AU" dirty="0"/>
          </a:p>
        </p:txBody>
      </p:sp>
    </p:spTree>
    <p:extLst>
      <p:ext uri="{BB962C8B-B14F-4D97-AF65-F5344CB8AC3E}">
        <p14:creationId xmlns:p14="http://schemas.microsoft.com/office/powerpoint/2010/main" val="360004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Understanding the history of disasters</a:t>
            </a:r>
            <a:r>
              <a:rPr lang="en-AU" sz="1200" kern="1200" dirty="0">
                <a:solidFill>
                  <a:schemeClr val="tx1"/>
                </a:solidFill>
                <a:effectLst/>
                <a:latin typeface="+mn-lt"/>
                <a:ea typeface="+mn-ea"/>
                <a:cs typeface="+mn-cs"/>
              </a:rPr>
              <a:t> in your area is important for setting community context.</a:t>
            </a:r>
            <a:r>
              <a:rPr lang="en-AU" dirty="0"/>
              <a:t> </a:t>
            </a:r>
            <a:endParaRPr lang="en-AU" dirty="0">
              <a:cs typeface="Calibri"/>
            </a:endParaRPr>
          </a:p>
          <a:p>
            <a:endParaRPr lang="en-AU" dirty="0"/>
          </a:p>
          <a:p>
            <a:r>
              <a:rPr lang="en-AU" dirty="0"/>
              <a:t>Previous disasters are part of the history of the community.  You need to be aware of the disasters that have happened in the past as they will impact on how people respond to and think about the current disaster, and impact on how they will recover. </a:t>
            </a:r>
            <a:endParaRPr lang="en-AU" kern="1200" dirty="0">
              <a:effectLst/>
              <a:cs typeface="Calibri"/>
            </a:endParaRPr>
          </a:p>
          <a:p>
            <a:endParaRPr lang="en-AU" b="1" dirty="0"/>
          </a:p>
          <a:p>
            <a:r>
              <a:rPr lang="en-AU" b="1" i="1" dirty="0"/>
              <a:t>ACTION: Provide an overview of disasters in your community – has there been frequent disasters over recent years or has it been some time since the community has experienced a disaster? Is there one (or more) events that everyone remembers as really significant in your community?  </a:t>
            </a:r>
            <a:endParaRPr lang="en-AU" i="1" dirty="0">
              <a:cs typeface="Calibri"/>
            </a:endParaRPr>
          </a:p>
          <a:p>
            <a:endParaRPr lang="en-AU" dirty="0"/>
          </a:p>
          <a:p>
            <a:r>
              <a:rPr lang="en-AU" sz="1200" b="1" kern="1200" dirty="0">
                <a:solidFill>
                  <a:schemeClr val="tx1"/>
                </a:solidFill>
                <a:effectLst/>
                <a:latin typeface="+mn-lt"/>
                <a:ea typeface="+mn-ea"/>
                <a:cs typeface="+mn-cs"/>
              </a:rPr>
              <a:t>Consecutive and concurrent disasters</a:t>
            </a:r>
            <a:r>
              <a:rPr lang="en-AU" sz="1200" kern="1200" dirty="0">
                <a:solidFill>
                  <a:schemeClr val="tx1"/>
                </a:solidFill>
                <a:effectLst/>
                <a:latin typeface="+mn-lt"/>
                <a:ea typeface="+mn-ea"/>
                <a:cs typeface="+mn-cs"/>
              </a:rPr>
              <a:t> have compounding impacts for individuals and communities and will affect recovery from the next disaster event. The more frequently disasters occur, the less time there is to recover between disasters.</a:t>
            </a:r>
            <a:endParaRPr lang="en-AU" dirty="0">
              <a:cs typeface="Calibri"/>
            </a:endParaRP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Compounding disasters</a:t>
            </a:r>
            <a:r>
              <a:rPr lang="en-AU" sz="1200" kern="1200" dirty="0">
                <a:solidFill>
                  <a:schemeClr val="tx1"/>
                </a:solidFill>
                <a:effectLst/>
                <a:latin typeface="+mn-lt"/>
                <a:ea typeface="+mn-ea"/>
                <a:cs typeface="+mn-cs"/>
              </a:rPr>
              <a:t> slow recovery activities down.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For example, people who have experienced multiple flood events are faced with multiple clean ups.  This can be very challenging, emotionally, physically and financially. There is a greater risk of mental and physical health challenges</a:t>
            </a:r>
            <a:r>
              <a:rPr lang="en-AU" sz="1200" kern="1200" baseline="0" dirty="0">
                <a:solidFill>
                  <a:schemeClr val="tx1"/>
                </a:solidFill>
                <a:effectLst/>
                <a:latin typeface="+mn-lt"/>
                <a:ea typeface="+mn-ea"/>
                <a:cs typeface="+mn-cs"/>
              </a:rPr>
              <a:t> – and this need to be factored into your recovery planning</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Alternatively, where there has not been a disaster event in your area for some time, community preparedness and resilience may be lower and local recovery stakeholders less practiced in recovery.</a:t>
            </a:r>
            <a:endParaRPr lang="en-AU" dirty="0"/>
          </a:p>
        </p:txBody>
      </p:sp>
      <p:sp>
        <p:nvSpPr>
          <p:cNvPr id="4" name="Slide Number Placeholder 3"/>
          <p:cNvSpPr>
            <a:spLocks noGrp="1"/>
          </p:cNvSpPr>
          <p:nvPr>
            <p:ph type="sldNum" sz="quarter" idx="10"/>
          </p:nvPr>
        </p:nvSpPr>
        <p:spPr/>
        <p:txBody>
          <a:bodyPr/>
          <a:lstStyle/>
          <a:p>
            <a:fld id="{C57945E4-994D-4FFC-B256-DD621E16D190}" type="slidenum">
              <a:rPr lang="en-AU" smtClean="0"/>
              <a:t>7</a:t>
            </a:fld>
            <a:endParaRPr lang="en-AU" dirty="0"/>
          </a:p>
        </p:txBody>
      </p:sp>
    </p:spTree>
    <p:extLst>
      <p:ext uri="{BB962C8B-B14F-4D97-AF65-F5344CB8AC3E}">
        <p14:creationId xmlns:p14="http://schemas.microsoft.com/office/powerpoint/2010/main" val="34351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range of community impacts of disasters can be described across the social, built, economic and natural environments. This Figure shows how all four environments constitute community.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four environments are separated for the purpose of functional responsibilities within recovery, however, in terms of how communities operate the four environments are intrinsically linked. When working with communities in recovery, each environment should be considered and coordinated with all others in a systems approach that </a:t>
            </a:r>
            <a:r>
              <a:rPr lang="en-US" sz="1200" b="0" i="0" u="none" strike="noStrike" kern="1200" baseline="0" dirty="0" err="1">
                <a:solidFill>
                  <a:schemeClr val="tx1"/>
                </a:solidFill>
                <a:latin typeface="+mn-lt"/>
                <a:ea typeface="+mn-ea"/>
                <a:cs typeface="+mn-cs"/>
              </a:rPr>
              <a:t>recognises</a:t>
            </a:r>
            <a:r>
              <a:rPr lang="en-US" sz="1200" b="0" i="0" u="none" strike="noStrike" kern="1200" baseline="0" dirty="0">
                <a:solidFill>
                  <a:schemeClr val="tx1"/>
                </a:solidFill>
                <a:latin typeface="+mn-lt"/>
                <a:ea typeface="+mn-ea"/>
                <a:cs typeface="+mn-cs"/>
              </a:rPr>
              <a:t> their interconnection (</a:t>
            </a:r>
            <a:r>
              <a:rPr lang="en-US" sz="1200" b="0" i="1" u="none" strike="noStrike" kern="1200" baseline="0" dirty="0">
                <a:solidFill>
                  <a:schemeClr val="tx1"/>
                </a:solidFill>
                <a:latin typeface="+mn-lt"/>
                <a:ea typeface="+mn-ea"/>
                <a:cs typeface="+mn-cs"/>
              </a:rPr>
              <a:t>Community Recovery</a:t>
            </a:r>
            <a:r>
              <a:rPr lang="en-US" sz="1200" b="0" i="0" u="none" strike="noStrike" kern="1200" baseline="0" dirty="0">
                <a:solidFill>
                  <a:schemeClr val="tx1"/>
                </a:solidFill>
                <a:latin typeface="+mn-lt"/>
                <a:ea typeface="+mn-ea"/>
                <a:cs typeface="+mn-cs"/>
              </a:rPr>
              <a:t>, AIDR 2018, p54)</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While jurisdictions may vary in the way</a:t>
            </a:r>
            <a:r>
              <a:rPr lang="en-AU" i="0" baseline="0" dirty="0"/>
              <a:t> they name recovery environments/domains and how they allocate functions into different task groups or sub-committees the foundations of the four environments, with community at the centre, remains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ACTION: INSERT THE NAMES</a:t>
            </a:r>
            <a:r>
              <a:rPr lang="en-AU" b="1" i="1" baseline="0" dirty="0"/>
              <a:t> OF RECOVERY GROUPS/LINES/ SUBCOMMITTEES IN YOUR JURISDICTION ONTO THE SLIDE</a:t>
            </a:r>
            <a:endParaRPr lang="en-AU" b="1" i="1" dirty="0"/>
          </a:p>
          <a:p>
            <a:endParaRPr lang="en-AU" dirty="0"/>
          </a:p>
          <a:p>
            <a:endParaRPr lang="en-AU" i="0" dirty="0"/>
          </a:p>
          <a:p>
            <a:endParaRPr lang="en-AU" i="0" dirty="0"/>
          </a:p>
          <a:p>
            <a:endParaRPr lang="en-AU" dirty="0"/>
          </a:p>
        </p:txBody>
      </p:sp>
      <p:sp>
        <p:nvSpPr>
          <p:cNvPr id="4" name="Slide Number Placeholder 3"/>
          <p:cNvSpPr>
            <a:spLocks noGrp="1"/>
          </p:cNvSpPr>
          <p:nvPr>
            <p:ph type="sldNum" sz="quarter" idx="10"/>
          </p:nvPr>
        </p:nvSpPr>
        <p:spPr/>
        <p:txBody>
          <a:bodyPr/>
          <a:lstStyle/>
          <a:p>
            <a:fld id="{C57945E4-994D-4FFC-B256-DD621E16D190}" type="slidenum">
              <a:rPr lang="en-AU" smtClean="0"/>
              <a:t>8</a:t>
            </a:fld>
            <a:endParaRPr lang="en-AU" dirty="0"/>
          </a:p>
        </p:txBody>
      </p:sp>
    </p:spTree>
    <p:extLst>
      <p:ext uri="{BB962C8B-B14F-4D97-AF65-F5344CB8AC3E}">
        <p14:creationId xmlns:p14="http://schemas.microsoft.com/office/powerpoint/2010/main" val="357214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SLIDE PLACE 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ACTION: Switch to </a:t>
            </a:r>
            <a:r>
              <a:rPr lang="en-AU" b="1" i="1" baseline="0" dirty="0"/>
              <a:t>your State/Territory Recovery Arrangements Slide Deck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r>
              <a:rPr lang="en-AU" sz="1200" kern="1200" dirty="0">
                <a:solidFill>
                  <a:schemeClr val="tx1"/>
                </a:solidFill>
                <a:effectLst/>
                <a:latin typeface="+mn-lt"/>
                <a:ea typeface="+mn-ea"/>
                <a:cs typeface="+mn-cs"/>
              </a:rPr>
              <a:t>This presentation provides an overview of:</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your state recovery arrangements and governance structures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history and experience of disasters and community recovery in your region/local area and the main recovery challenges faced.</a:t>
            </a:r>
            <a:endParaRPr kumimoji="0" lang="en-AU"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6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993FDA7B-F53C-4CB1-5213-D91C7F7400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06" r="1149" b="17306"/>
          <a:stretch/>
        </p:blipFill>
        <p:spPr>
          <a:xfrm>
            <a:off x="0" y="-133004"/>
            <a:ext cx="12192000" cy="7254051"/>
          </a:xfrm>
          <a:prstGeom prst="rect">
            <a:avLst/>
          </a:prstGeom>
        </p:spPr>
      </p:pic>
      <p:sp>
        <p:nvSpPr>
          <p:cNvPr id="8" name="Title 1">
            <a:extLst>
              <a:ext uri="{FF2B5EF4-FFF2-40B4-BE49-F238E27FC236}">
                <a16:creationId xmlns:a16="http://schemas.microsoft.com/office/drawing/2014/main" id="{60EAB232-CEE9-8403-14A3-DC1515017F71}"/>
              </a:ext>
            </a:extLst>
          </p:cNvPr>
          <p:cNvSpPr>
            <a:spLocks noGrp="1"/>
          </p:cNvSpPr>
          <p:nvPr>
            <p:ph type="ctrTitle"/>
          </p:nvPr>
        </p:nvSpPr>
        <p:spPr>
          <a:xfrm>
            <a:off x="547770" y="1520189"/>
            <a:ext cx="8432991" cy="1521097"/>
          </a:xfrm>
          <a:prstGeom prst="rect">
            <a:avLst/>
          </a:prstGeom>
        </p:spPr>
        <p:txBody>
          <a:bodyPr anchor="t">
            <a:normAutofit/>
          </a:bodyPr>
          <a:lstStyle>
            <a:lvl1pPr algn="l">
              <a:defRPr sz="4400" b="0">
                <a:solidFill>
                  <a:schemeClr val="accent1"/>
                </a:solidFill>
                <a:latin typeface="Panton Bold" panose="00000800000000000000" pitchFamily="50"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AD67AA94-E8D5-A1FE-305F-2D995FB0EA42}"/>
              </a:ext>
            </a:extLst>
          </p:cNvPr>
          <p:cNvSpPr>
            <a:spLocks noGrp="1"/>
          </p:cNvSpPr>
          <p:nvPr>
            <p:ph type="subTitle" idx="1"/>
          </p:nvPr>
        </p:nvSpPr>
        <p:spPr>
          <a:xfrm>
            <a:off x="547771" y="3602038"/>
            <a:ext cx="4914900" cy="1236313"/>
          </a:xfrm>
          <a:prstGeom prst="rect">
            <a:avLst/>
          </a:prstGeom>
        </p:spPr>
        <p:txBody>
          <a:bodyPr/>
          <a:lstStyle>
            <a:lvl1pPr marL="0" indent="0" algn="l">
              <a:buNone/>
              <a:defRPr sz="2400">
                <a:solidFill>
                  <a:schemeClr val="accent2"/>
                </a:solidFill>
                <a:latin typeface="Panton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descr="Graphical user interface, text&#10;&#10;Description automatically generated">
            <a:extLst>
              <a:ext uri="{FF2B5EF4-FFF2-40B4-BE49-F238E27FC236}">
                <a16:creationId xmlns:a16="http://schemas.microsoft.com/office/drawing/2014/main" id="{F5CD6B5C-18BF-B062-C72A-5FF13ACC71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4073" y="310253"/>
            <a:ext cx="2177043" cy="495751"/>
          </a:xfrm>
          <a:prstGeom prst="rect">
            <a:avLst/>
          </a:prstGeom>
        </p:spPr>
      </p:pic>
      <p:pic>
        <p:nvPicPr>
          <p:cNvPr id="13" name="Picture 12" descr="Graphical user interface, text">
            <a:extLst>
              <a:ext uri="{FF2B5EF4-FFF2-40B4-BE49-F238E27FC236}">
                <a16:creationId xmlns:a16="http://schemas.microsoft.com/office/drawing/2014/main" id="{A54DBE23-7511-2F82-B44C-DFBB00E9950C}"/>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547770" y="209250"/>
            <a:ext cx="2864577" cy="678599"/>
          </a:xfrm>
          <a:prstGeom prst="rect">
            <a:avLst/>
          </a:prstGeom>
        </p:spPr>
      </p:pic>
      <p:pic>
        <p:nvPicPr>
          <p:cNvPr id="14" name="Picture 13">
            <a:extLst>
              <a:ext uri="{FF2B5EF4-FFF2-40B4-BE49-F238E27FC236}">
                <a16:creationId xmlns:a16="http://schemas.microsoft.com/office/drawing/2014/main" id="{DA274130-A04C-6E94-0924-D8529EE17A0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386569" y="0"/>
            <a:ext cx="2257661" cy="422980"/>
          </a:xfrm>
          <a:prstGeom prst="rect">
            <a:avLst/>
          </a:prstGeom>
        </p:spPr>
      </p:pic>
    </p:spTree>
    <p:extLst>
      <p:ext uri="{BB962C8B-B14F-4D97-AF65-F5344CB8AC3E}">
        <p14:creationId xmlns:p14="http://schemas.microsoft.com/office/powerpoint/2010/main" val="141259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pic>
        <p:nvPicPr>
          <p:cNvPr id="8" name="Picture 7" descr="A screenshot of a computer&#10;&#10;Description automatically generated with low confidence">
            <a:extLst>
              <a:ext uri="{FF2B5EF4-FFF2-40B4-BE49-F238E27FC236}">
                <a16:creationId xmlns:a16="http://schemas.microsoft.com/office/drawing/2014/main" id="{08F00FC2-879B-2720-FC90-7124EAE9B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145590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979430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CF4F828B-23CB-632B-2795-639DD92CFE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06" r="1149" b="17306"/>
          <a:stretch/>
        </p:blipFill>
        <p:spPr>
          <a:xfrm>
            <a:off x="0" y="-133004"/>
            <a:ext cx="12192000" cy="7254051"/>
          </a:xfrm>
          <a:prstGeom prst="rect">
            <a:avLst/>
          </a:prstGeom>
        </p:spPr>
      </p:pic>
      <p:sp>
        <p:nvSpPr>
          <p:cNvPr id="8" name="Title 1">
            <a:extLst>
              <a:ext uri="{FF2B5EF4-FFF2-40B4-BE49-F238E27FC236}">
                <a16:creationId xmlns:a16="http://schemas.microsoft.com/office/drawing/2014/main" id="{2F48A343-AE74-5AF1-6DAA-270CE6373774}"/>
              </a:ext>
            </a:extLst>
          </p:cNvPr>
          <p:cNvSpPr>
            <a:spLocks noGrp="1"/>
          </p:cNvSpPr>
          <p:nvPr>
            <p:ph type="ctrTitle"/>
          </p:nvPr>
        </p:nvSpPr>
        <p:spPr>
          <a:xfrm>
            <a:off x="547770" y="1520189"/>
            <a:ext cx="8432991" cy="1521097"/>
          </a:xfrm>
          <a:prstGeom prst="rect">
            <a:avLst/>
          </a:prstGeom>
        </p:spPr>
        <p:txBody>
          <a:bodyPr anchor="t">
            <a:normAutofit/>
          </a:bodyPr>
          <a:lstStyle>
            <a:lvl1pPr algn="l">
              <a:defRPr sz="4400" b="0">
                <a:solidFill>
                  <a:schemeClr val="accent1"/>
                </a:solidFill>
                <a:latin typeface="Panton Bold" panose="00000800000000000000" pitchFamily="50"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E8A8C9BB-1CDE-5BFC-F809-4A57356F6CE8}"/>
              </a:ext>
            </a:extLst>
          </p:cNvPr>
          <p:cNvSpPr>
            <a:spLocks noGrp="1"/>
          </p:cNvSpPr>
          <p:nvPr>
            <p:ph type="subTitle" idx="1"/>
          </p:nvPr>
        </p:nvSpPr>
        <p:spPr>
          <a:xfrm>
            <a:off x="547771" y="3602038"/>
            <a:ext cx="4914900" cy="1236313"/>
          </a:xfrm>
          <a:prstGeom prst="rect">
            <a:avLst/>
          </a:prstGeom>
        </p:spPr>
        <p:txBody>
          <a:bodyPr/>
          <a:lstStyle>
            <a:lvl1pPr marL="0" indent="0" algn="l">
              <a:buNone/>
              <a:defRPr sz="2400">
                <a:solidFill>
                  <a:schemeClr val="accent2"/>
                </a:solidFill>
                <a:latin typeface="Panton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descr="Graphical user interface, text&#10;&#10;Description automatically generated">
            <a:extLst>
              <a:ext uri="{FF2B5EF4-FFF2-40B4-BE49-F238E27FC236}">
                <a16:creationId xmlns:a16="http://schemas.microsoft.com/office/drawing/2014/main" id="{5EEFC7A7-8540-62C6-DB91-2DE3CEA4F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4073" y="310253"/>
            <a:ext cx="2177043" cy="495751"/>
          </a:xfrm>
          <a:prstGeom prst="rect">
            <a:avLst/>
          </a:prstGeom>
        </p:spPr>
      </p:pic>
      <p:pic>
        <p:nvPicPr>
          <p:cNvPr id="13" name="Picture 12" descr="Graphical user interface, text">
            <a:extLst>
              <a:ext uri="{FF2B5EF4-FFF2-40B4-BE49-F238E27FC236}">
                <a16:creationId xmlns:a16="http://schemas.microsoft.com/office/drawing/2014/main" id="{377C3B86-764A-F657-2D55-61D0FC3F0D3C}"/>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547770" y="209250"/>
            <a:ext cx="2864577" cy="678599"/>
          </a:xfrm>
          <a:prstGeom prst="rect">
            <a:avLst/>
          </a:prstGeom>
        </p:spPr>
      </p:pic>
      <p:pic>
        <p:nvPicPr>
          <p:cNvPr id="14" name="Picture 13">
            <a:extLst>
              <a:ext uri="{FF2B5EF4-FFF2-40B4-BE49-F238E27FC236}">
                <a16:creationId xmlns:a16="http://schemas.microsoft.com/office/drawing/2014/main" id="{78478D0A-EFB5-7AC8-E106-9AC61F2F17F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386569" y="0"/>
            <a:ext cx="2257661" cy="422980"/>
          </a:xfrm>
          <a:prstGeom prst="rect">
            <a:avLst/>
          </a:prstGeom>
        </p:spPr>
      </p:pic>
    </p:spTree>
    <p:extLst>
      <p:ext uri="{BB962C8B-B14F-4D97-AF65-F5344CB8AC3E}">
        <p14:creationId xmlns:p14="http://schemas.microsoft.com/office/powerpoint/2010/main" val="3454848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7FB2717B-DE57-4CB7-847C-F4C51610BC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25" t="20379" r="10125" b="21345"/>
          <a:stretch/>
        </p:blipFill>
        <p:spPr>
          <a:xfrm flipH="1">
            <a:off x="-2" y="6165076"/>
            <a:ext cx="11407139" cy="692924"/>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5EE023F0-4C42-3DE4-1F21-7309E40C4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
        <p:nvSpPr>
          <p:cNvPr id="8" name="Title 1">
            <a:extLst>
              <a:ext uri="{FF2B5EF4-FFF2-40B4-BE49-F238E27FC236}">
                <a16:creationId xmlns:a16="http://schemas.microsoft.com/office/drawing/2014/main" id="{E6DF001E-1913-DC24-9C02-3109DBE96199}"/>
              </a:ext>
            </a:extLst>
          </p:cNvPr>
          <p:cNvSpPr>
            <a:spLocks noGrp="1"/>
          </p:cNvSpPr>
          <p:nvPr>
            <p:ph type="title"/>
          </p:nvPr>
        </p:nvSpPr>
        <p:spPr>
          <a:xfrm>
            <a:off x="422910" y="202019"/>
            <a:ext cx="11407140" cy="1041991"/>
          </a:xfrm>
          <a:prstGeom prst="rect">
            <a:avLst/>
          </a:prstGeom>
        </p:spPr>
        <p:txBody>
          <a:bodyPr>
            <a:normAutofit/>
          </a:bodyPr>
          <a:lstStyle>
            <a:lvl1pPr>
              <a:lnSpc>
                <a:spcPct val="100000"/>
              </a:lnSpc>
              <a:defRPr sz="3200" b="0">
                <a:latin typeface="Panton SemiBold" panose="00000700000000000000" pitchFamily="50" charset="0"/>
              </a:defRPr>
            </a:lvl1pPr>
          </a:lstStyle>
          <a:p>
            <a:r>
              <a:rPr lang="en-US" dirty="0"/>
              <a:t>Click to edit Master title style</a:t>
            </a:r>
            <a:endParaRPr lang="en-AU" dirty="0"/>
          </a:p>
        </p:txBody>
      </p:sp>
      <p:sp>
        <p:nvSpPr>
          <p:cNvPr id="9" name="Content Placeholder 2">
            <a:extLst>
              <a:ext uri="{FF2B5EF4-FFF2-40B4-BE49-F238E27FC236}">
                <a16:creationId xmlns:a16="http://schemas.microsoft.com/office/drawing/2014/main" id="{7AB67A26-B854-3477-BE1F-69CB259C8954}"/>
              </a:ext>
            </a:extLst>
          </p:cNvPr>
          <p:cNvSpPr>
            <a:spLocks noGrp="1"/>
          </p:cNvSpPr>
          <p:nvPr>
            <p:ph idx="1"/>
          </p:nvPr>
        </p:nvSpPr>
        <p:spPr>
          <a:xfrm>
            <a:off x="990936" y="1442503"/>
            <a:ext cx="10329043" cy="4435494"/>
          </a:xfrm>
          <a:prstGeom prst="rect">
            <a:avLst/>
          </a:prstGeom>
        </p:spPr>
        <p:txBody>
          <a:bodyPr/>
          <a:lstStyle>
            <a:lvl1pPr marL="342900" indent="-342900">
              <a:lnSpc>
                <a:spcPct val="110000"/>
              </a:lnSpc>
              <a:spcAft>
                <a:spcPts val="1000"/>
              </a:spcAft>
              <a:buFont typeface="Arial" panose="020B0604020202020204" pitchFamily="34" charset="0"/>
              <a:buChar char="•"/>
              <a:defRPr>
                <a:latin typeface="Calibri" panose="020F0502020204030204" pitchFamily="34" charset="0"/>
                <a:ea typeface="Calibri" panose="020F0502020204030204" pitchFamily="34" charset="0"/>
                <a:cs typeface="Calibri" panose="020F0502020204030204" pitchFamily="34" charset="0"/>
              </a:defRPr>
            </a:lvl1pPr>
            <a:lvl2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2pPr>
            <a:lvl3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3pPr>
            <a:lvl4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4pPr>
            <a:lvl5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80304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sp>
        <p:nvSpPr>
          <p:cNvPr id="2" name="Title 1"/>
          <p:cNvSpPr>
            <a:spLocks noGrp="1"/>
          </p:cNvSpPr>
          <p:nvPr>
            <p:ph type="title" hasCustomPrompt="1"/>
          </p:nvPr>
        </p:nvSpPr>
        <p:spPr>
          <a:xfrm>
            <a:off x="826619" y="2519916"/>
            <a:ext cx="10515600" cy="1913861"/>
          </a:xfrm>
          <a:ln w="28575">
            <a:solidFill>
              <a:schemeClr val="accent1"/>
            </a:solidFill>
          </a:ln>
        </p:spPr>
        <p:txBody>
          <a:bodyPr anchor="ctr">
            <a:normAutofit/>
          </a:bodyPr>
          <a:lstStyle>
            <a:lvl1pPr algn="ctr">
              <a:defRPr sz="4400"/>
            </a:lvl1pPr>
          </a:lstStyle>
          <a:p>
            <a:r>
              <a:rPr lang="en-US"/>
              <a:t>Section Title</a:t>
            </a:r>
            <a:endParaRPr lang="en-AU"/>
          </a:p>
        </p:txBody>
      </p:sp>
      <p:sp>
        <p:nvSpPr>
          <p:cNvPr id="3" name="Text Placeholder 2"/>
          <p:cNvSpPr>
            <a:spLocks noGrp="1"/>
          </p:cNvSpPr>
          <p:nvPr>
            <p:ph type="body" idx="1"/>
          </p:nvPr>
        </p:nvSpPr>
        <p:spPr>
          <a:xfrm>
            <a:off x="828675" y="4433777"/>
            <a:ext cx="10515600" cy="965855"/>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769314" y="6218127"/>
            <a:ext cx="1223010" cy="365125"/>
          </a:xfrm>
        </p:spPr>
        <p:txBody>
          <a:bodyPr/>
          <a:lstStyle/>
          <a:p>
            <a:fld id="{FC32FFAC-3F5B-41BF-A5D6-7902E222D07D}" type="datetimeFigureOut">
              <a:rPr lang="en-AU" smtClean="0"/>
              <a:t>8/02/2023</a:t>
            </a:fld>
            <a:endParaRPr lang="en-AU" dirty="0"/>
          </a:p>
        </p:txBody>
      </p:sp>
      <p:sp>
        <p:nvSpPr>
          <p:cNvPr id="10" name="Footer Placeholder 4"/>
          <p:cNvSpPr>
            <a:spLocks noGrp="1"/>
          </p:cNvSpPr>
          <p:nvPr>
            <p:ph type="ftr" sz="quarter" idx="11"/>
          </p:nvPr>
        </p:nvSpPr>
        <p:spPr>
          <a:xfrm>
            <a:off x="3471586" y="6218127"/>
            <a:ext cx="5048571" cy="365125"/>
          </a:xfrm>
        </p:spPr>
        <p:txBody>
          <a:bodyPr/>
          <a:lstStyle/>
          <a:p>
            <a:endParaRPr lang="en-AU"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419855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2291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64313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597627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2909" y="365125"/>
            <a:ext cx="11368597"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422910" y="1681163"/>
            <a:ext cx="5574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22910" y="2505075"/>
            <a:ext cx="557466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6193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6193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p:txBody>
          <a:bodyPr/>
          <a:lstStyle/>
          <a:p>
            <a:fld id="{0EE2F44A-D36E-4FC3-81E3-47E655AA513B}" type="slidenum">
              <a:rPr lang="en-AU" smtClean="0"/>
              <a:t>‹#›</a:t>
            </a:fld>
            <a:endParaRPr lang="en-AU" dirty="0"/>
          </a:p>
        </p:txBody>
      </p:sp>
      <p:sp>
        <p:nvSpPr>
          <p:cNvPr id="12" name="Date Placeholder 3"/>
          <p:cNvSpPr>
            <a:spLocks noGrp="1"/>
          </p:cNvSpPr>
          <p:nvPr>
            <p:ph type="dt" sz="half" idx="10"/>
          </p:nvPr>
        </p:nvSpPr>
        <p:spPr>
          <a:xfrm>
            <a:off x="1769314" y="6218127"/>
            <a:ext cx="1223010" cy="365125"/>
          </a:xfrm>
        </p:spPr>
        <p:txBody>
          <a:bodyPr/>
          <a:lstStyle/>
          <a:p>
            <a:fld id="{FC32FFAC-3F5B-41BF-A5D6-7902E222D07D}" type="datetimeFigureOut">
              <a:rPr lang="en-AU" smtClean="0"/>
              <a:t>8/02/2023</a:t>
            </a:fld>
            <a:endParaRPr lang="en-AU" dirty="0"/>
          </a:p>
        </p:txBody>
      </p:sp>
      <p:sp>
        <p:nvSpPr>
          <p:cNvPr id="13" name="Footer Placeholder 4"/>
          <p:cNvSpPr>
            <a:spLocks noGrp="1"/>
          </p:cNvSpPr>
          <p:nvPr>
            <p:ph type="ftr" sz="quarter" idx="11"/>
          </p:nvPr>
        </p:nvSpPr>
        <p:spPr>
          <a:xfrm>
            <a:off x="3471586" y="6218127"/>
            <a:ext cx="5048571" cy="365125"/>
          </a:xfrm>
        </p:spPr>
        <p:txBody>
          <a:bodyPr/>
          <a:lstStyle/>
          <a:p>
            <a:endParaRPr lang="en-AU"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77532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EE2F44A-D36E-4FC3-81E3-47E655AA513B}" type="slidenum">
              <a:rPr lang="en-AU" smtClean="0"/>
              <a:t>‹#›</a:t>
            </a:fld>
            <a:endParaRPr lang="en-A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736277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EE2F44A-D36E-4FC3-81E3-47E655AA513B}" type="slidenum">
              <a:rPr lang="en-AU" smtClean="0"/>
              <a:t>‹#›</a:t>
            </a:fld>
            <a:endParaRPr lang="en-AU"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28530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83909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8FBD5EA1-9A8A-A51D-24B4-483E97272F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25" t="20379" r="10125" b="21345"/>
          <a:stretch/>
        </p:blipFill>
        <p:spPr>
          <a:xfrm flipH="1">
            <a:off x="-2" y="6165076"/>
            <a:ext cx="11407139" cy="692924"/>
          </a:xfrm>
          <a:prstGeom prst="rect">
            <a:avLst/>
          </a:prstGeom>
        </p:spPr>
      </p:pic>
      <p:pic>
        <p:nvPicPr>
          <p:cNvPr id="8" name="Picture 7" descr="A screenshot of a computer&#10;&#10;Description automatically generated with low confidence">
            <a:extLst>
              <a:ext uri="{FF2B5EF4-FFF2-40B4-BE49-F238E27FC236}">
                <a16:creationId xmlns:a16="http://schemas.microsoft.com/office/drawing/2014/main" id="{AF350BA3-ED47-D136-B06D-DAFD37A47A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
        <p:nvSpPr>
          <p:cNvPr id="7" name="Title 1">
            <a:extLst>
              <a:ext uri="{FF2B5EF4-FFF2-40B4-BE49-F238E27FC236}">
                <a16:creationId xmlns:a16="http://schemas.microsoft.com/office/drawing/2014/main" id="{F5D930AB-20F7-8F20-F803-80F110E68CD4}"/>
              </a:ext>
            </a:extLst>
          </p:cNvPr>
          <p:cNvSpPr>
            <a:spLocks noGrp="1"/>
          </p:cNvSpPr>
          <p:nvPr>
            <p:ph type="title"/>
          </p:nvPr>
        </p:nvSpPr>
        <p:spPr>
          <a:xfrm>
            <a:off x="422910" y="202019"/>
            <a:ext cx="11407140" cy="1041991"/>
          </a:xfrm>
          <a:prstGeom prst="rect">
            <a:avLst/>
          </a:prstGeom>
        </p:spPr>
        <p:txBody>
          <a:bodyPr>
            <a:normAutofit/>
          </a:bodyPr>
          <a:lstStyle>
            <a:lvl1pPr>
              <a:lnSpc>
                <a:spcPct val="100000"/>
              </a:lnSpc>
              <a:defRPr sz="3200" b="0">
                <a:latin typeface="Panton SemiBold" panose="00000700000000000000" pitchFamily="50" charset="0"/>
              </a:defRPr>
            </a:lvl1pPr>
          </a:lstStyle>
          <a:p>
            <a:r>
              <a:rPr lang="en-US" dirty="0"/>
              <a:t>Click to edit Master title style</a:t>
            </a:r>
            <a:endParaRPr lang="en-AU" dirty="0"/>
          </a:p>
        </p:txBody>
      </p:sp>
      <p:sp>
        <p:nvSpPr>
          <p:cNvPr id="9" name="Content Placeholder 2">
            <a:extLst>
              <a:ext uri="{FF2B5EF4-FFF2-40B4-BE49-F238E27FC236}">
                <a16:creationId xmlns:a16="http://schemas.microsoft.com/office/drawing/2014/main" id="{C8BC0F71-B4BA-8A68-8D57-F1DD40CCEF88}"/>
              </a:ext>
            </a:extLst>
          </p:cNvPr>
          <p:cNvSpPr>
            <a:spLocks noGrp="1"/>
          </p:cNvSpPr>
          <p:nvPr>
            <p:ph idx="1"/>
          </p:nvPr>
        </p:nvSpPr>
        <p:spPr>
          <a:xfrm>
            <a:off x="990936" y="1442503"/>
            <a:ext cx="10329043" cy="4435494"/>
          </a:xfrm>
          <a:prstGeom prst="rect">
            <a:avLst/>
          </a:prstGeom>
        </p:spPr>
        <p:txBody>
          <a:bodyPr/>
          <a:lstStyle>
            <a:lvl1pPr marL="342900" indent="-342900">
              <a:lnSpc>
                <a:spcPct val="110000"/>
              </a:lnSpc>
              <a:spcAft>
                <a:spcPts val="1000"/>
              </a:spcAft>
              <a:buFont typeface="Arial" panose="020B0604020202020204" pitchFamily="34" charset="0"/>
              <a:buChar char="•"/>
              <a:defRPr>
                <a:latin typeface="Calibri" panose="020F0502020204030204" pitchFamily="34" charset="0"/>
                <a:ea typeface="Calibri" panose="020F0502020204030204" pitchFamily="34" charset="0"/>
                <a:cs typeface="Calibri" panose="020F0502020204030204" pitchFamily="34" charset="0"/>
              </a:defRPr>
            </a:lvl1pPr>
            <a:lvl2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2pPr>
            <a:lvl3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3pPr>
            <a:lvl4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4pPr>
            <a:lvl5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17109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2416469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957896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74952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sp>
        <p:nvSpPr>
          <p:cNvPr id="2" name="Title 1"/>
          <p:cNvSpPr>
            <a:spLocks noGrp="1"/>
          </p:cNvSpPr>
          <p:nvPr>
            <p:ph type="title" hasCustomPrompt="1"/>
          </p:nvPr>
        </p:nvSpPr>
        <p:spPr>
          <a:xfrm>
            <a:off x="826619" y="2519916"/>
            <a:ext cx="10515600" cy="1913861"/>
          </a:xfrm>
          <a:ln w="28575">
            <a:solidFill>
              <a:schemeClr val="accent1"/>
            </a:solidFill>
          </a:ln>
        </p:spPr>
        <p:txBody>
          <a:bodyPr anchor="ctr">
            <a:normAutofit/>
          </a:bodyPr>
          <a:lstStyle>
            <a:lvl1pPr algn="ctr">
              <a:defRPr sz="4400"/>
            </a:lvl1pPr>
          </a:lstStyle>
          <a:p>
            <a:r>
              <a:rPr lang="en-US" dirty="0"/>
              <a:t>Section Title</a:t>
            </a:r>
            <a:endParaRPr lang="en-AU" dirty="0"/>
          </a:p>
        </p:txBody>
      </p:sp>
      <p:sp>
        <p:nvSpPr>
          <p:cNvPr id="3" name="Text Placeholder 2"/>
          <p:cNvSpPr>
            <a:spLocks noGrp="1"/>
          </p:cNvSpPr>
          <p:nvPr>
            <p:ph type="body" idx="1"/>
          </p:nvPr>
        </p:nvSpPr>
        <p:spPr>
          <a:xfrm>
            <a:off x="828675" y="4433777"/>
            <a:ext cx="10515600" cy="965855"/>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769314" y="6218127"/>
            <a:ext cx="1223010" cy="365125"/>
          </a:xfrm>
        </p:spPr>
        <p:txBody>
          <a:bodyPr/>
          <a:lstStyle/>
          <a:p>
            <a:fld id="{FC32FFAC-3F5B-41BF-A5D6-7902E222D07D}" type="datetimeFigureOut">
              <a:rPr lang="en-AU" smtClean="0"/>
              <a:t>8/02/2023</a:t>
            </a:fld>
            <a:endParaRPr lang="en-AU" dirty="0"/>
          </a:p>
        </p:txBody>
      </p:sp>
      <p:sp>
        <p:nvSpPr>
          <p:cNvPr id="10" name="Footer Placeholder 4"/>
          <p:cNvSpPr>
            <a:spLocks noGrp="1"/>
          </p:cNvSpPr>
          <p:nvPr>
            <p:ph type="ftr" sz="quarter" idx="11"/>
          </p:nvPr>
        </p:nvSpPr>
        <p:spPr>
          <a:xfrm>
            <a:off x="3471586" y="6218127"/>
            <a:ext cx="5048571" cy="365125"/>
          </a:xfrm>
        </p:spPr>
        <p:txBody>
          <a:bodyPr/>
          <a:lstStyle/>
          <a:p>
            <a:endParaRPr lang="en-AU" dirty="0"/>
          </a:p>
        </p:txBody>
      </p:sp>
      <p:pic>
        <p:nvPicPr>
          <p:cNvPr id="4" name="Picture 3" descr="A screenshot of a computer&#10;&#10;Description automatically generated with low confidence">
            <a:extLst>
              <a:ext uri="{FF2B5EF4-FFF2-40B4-BE49-F238E27FC236}">
                <a16:creationId xmlns:a16="http://schemas.microsoft.com/office/drawing/2014/main" id="{2ADAE483-7267-7F62-643D-39DA43F5D2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252780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2291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64313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8" name="Picture 7" descr="A screenshot of a computer&#10;&#10;Description automatically generated with low confidence">
            <a:extLst>
              <a:ext uri="{FF2B5EF4-FFF2-40B4-BE49-F238E27FC236}">
                <a16:creationId xmlns:a16="http://schemas.microsoft.com/office/drawing/2014/main" id="{07F46682-AEEF-0993-A2B3-087B6D9661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50795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2909" y="365125"/>
            <a:ext cx="11368597" cy="1325563"/>
          </a:xfrm>
        </p:spPr>
        <p:txBody>
          <a:bodyPr/>
          <a:lstStyle/>
          <a:p>
            <a:r>
              <a:rPr lang="en-US"/>
              <a:t>Click to edit Master title style</a:t>
            </a:r>
            <a:endParaRPr lang="en-AU" dirty="0"/>
          </a:p>
        </p:txBody>
      </p:sp>
      <p:sp>
        <p:nvSpPr>
          <p:cNvPr id="3" name="Text Placeholder 2"/>
          <p:cNvSpPr>
            <a:spLocks noGrp="1"/>
          </p:cNvSpPr>
          <p:nvPr>
            <p:ph type="body" idx="1"/>
          </p:nvPr>
        </p:nvSpPr>
        <p:spPr>
          <a:xfrm>
            <a:off x="422910" y="1681163"/>
            <a:ext cx="5574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22910" y="2505075"/>
            <a:ext cx="557466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72200" y="1681163"/>
            <a:ext cx="56193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6193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p:txBody>
          <a:bodyPr/>
          <a:lstStyle/>
          <a:p>
            <a:fld id="{0EE2F44A-D36E-4FC3-81E3-47E655AA513B}" type="slidenum">
              <a:rPr lang="en-AU" smtClean="0"/>
              <a:t>‹#›</a:t>
            </a:fld>
            <a:endParaRPr lang="en-AU" dirty="0"/>
          </a:p>
        </p:txBody>
      </p:sp>
      <p:sp>
        <p:nvSpPr>
          <p:cNvPr id="12" name="Date Placeholder 3"/>
          <p:cNvSpPr>
            <a:spLocks noGrp="1"/>
          </p:cNvSpPr>
          <p:nvPr>
            <p:ph type="dt" sz="half" idx="10"/>
          </p:nvPr>
        </p:nvSpPr>
        <p:spPr>
          <a:xfrm>
            <a:off x="1769314" y="6218127"/>
            <a:ext cx="1223010" cy="365125"/>
          </a:xfrm>
        </p:spPr>
        <p:txBody>
          <a:bodyPr/>
          <a:lstStyle/>
          <a:p>
            <a:fld id="{FC32FFAC-3F5B-41BF-A5D6-7902E222D07D}" type="datetimeFigureOut">
              <a:rPr lang="en-AU" smtClean="0"/>
              <a:t>8/02/2023</a:t>
            </a:fld>
            <a:endParaRPr lang="en-AU" dirty="0"/>
          </a:p>
        </p:txBody>
      </p:sp>
      <p:sp>
        <p:nvSpPr>
          <p:cNvPr id="13" name="Footer Placeholder 4"/>
          <p:cNvSpPr>
            <a:spLocks noGrp="1"/>
          </p:cNvSpPr>
          <p:nvPr>
            <p:ph type="ftr" sz="quarter" idx="11"/>
          </p:nvPr>
        </p:nvSpPr>
        <p:spPr>
          <a:xfrm>
            <a:off x="3471586" y="6218127"/>
            <a:ext cx="5048571" cy="365125"/>
          </a:xfrm>
        </p:spPr>
        <p:txBody>
          <a:bodyPr/>
          <a:lstStyle/>
          <a:p>
            <a:endParaRPr lang="en-AU" dirty="0"/>
          </a:p>
        </p:txBody>
      </p:sp>
      <p:pic>
        <p:nvPicPr>
          <p:cNvPr id="7" name="Picture 6" descr="A screenshot of a computer&#10;&#10;Description automatically generated with low confidence">
            <a:extLst>
              <a:ext uri="{FF2B5EF4-FFF2-40B4-BE49-F238E27FC236}">
                <a16:creationId xmlns:a16="http://schemas.microsoft.com/office/drawing/2014/main" id="{0EFDE34E-CF22-0991-DF2D-91EB5FB683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200285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EE2F44A-D36E-4FC3-81E3-47E655AA513B}" type="slidenum">
              <a:rPr lang="en-AU" smtClean="0"/>
              <a:t>‹#›</a:t>
            </a:fld>
            <a:endParaRPr lang="en-AU" dirty="0"/>
          </a:p>
        </p:txBody>
      </p:sp>
      <p:pic>
        <p:nvPicPr>
          <p:cNvPr id="6" name="Picture 5" descr="A screenshot of a computer&#10;&#10;Description automatically generated with low confidence">
            <a:extLst>
              <a:ext uri="{FF2B5EF4-FFF2-40B4-BE49-F238E27FC236}">
                <a16:creationId xmlns:a16="http://schemas.microsoft.com/office/drawing/2014/main" id="{B85BAE5D-20E2-D695-3C29-136B84E42F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312528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EE2F44A-D36E-4FC3-81E3-47E655AA513B}" type="slidenum">
              <a:rPr lang="en-AU" smtClean="0"/>
              <a:t>‹#›</a:t>
            </a:fld>
            <a:endParaRPr lang="en-AU" dirty="0"/>
          </a:p>
        </p:txBody>
      </p:sp>
      <p:pic>
        <p:nvPicPr>
          <p:cNvPr id="7" name="Picture 6" descr="A screenshot of a computer&#10;&#10;Description automatically generated with low confidence">
            <a:extLst>
              <a:ext uri="{FF2B5EF4-FFF2-40B4-BE49-F238E27FC236}">
                <a16:creationId xmlns:a16="http://schemas.microsoft.com/office/drawing/2014/main" id="{E9BDEB24-F0E8-014C-20D6-F0C33736F7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233387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9" name="Picture 8" descr="A screenshot of a computer&#10;&#10;Description automatically generated with low confidence">
            <a:extLst>
              <a:ext uri="{FF2B5EF4-FFF2-40B4-BE49-F238E27FC236}">
                <a16:creationId xmlns:a16="http://schemas.microsoft.com/office/drawing/2014/main" id="{877F3738-B109-7D34-1D22-BC9723653F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98318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9" name="Picture 8" descr="A screenshot of a computer&#10;&#10;Description automatically generated with low confidence">
            <a:extLst>
              <a:ext uri="{FF2B5EF4-FFF2-40B4-BE49-F238E27FC236}">
                <a16:creationId xmlns:a16="http://schemas.microsoft.com/office/drawing/2014/main" id="{6265DA9D-17DE-342E-E8D8-58C548216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465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910" y="226898"/>
            <a:ext cx="11407140" cy="98521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22910" y="1531088"/>
            <a:ext cx="11407140" cy="4465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5033808" y="6218127"/>
            <a:ext cx="122301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2FFAC-3F5B-41BF-A5D6-7902E222D07D}" type="datetimeFigureOut">
              <a:rPr lang="en-AU" smtClean="0"/>
              <a:t>8/02/2023</a:t>
            </a:fld>
            <a:endParaRPr lang="en-AU" dirty="0"/>
          </a:p>
        </p:txBody>
      </p:sp>
      <p:sp>
        <p:nvSpPr>
          <p:cNvPr id="5" name="Footer Placeholder 4"/>
          <p:cNvSpPr>
            <a:spLocks noGrp="1"/>
          </p:cNvSpPr>
          <p:nvPr>
            <p:ph type="ftr" sz="quarter" idx="3"/>
          </p:nvPr>
        </p:nvSpPr>
        <p:spPr>
          <a:xfrm>
            <a:off x="1419801" y="6218127"/>
            <a:ext cx="34286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22910" y="6218127"/>
            <a:ext cx="8115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2F44A-D36E-4FC3-81E3-47E655AA513B}" type="slidenum">
              <a:rPr lang="en-AU" smtClean="0"/>
              <a:pPr/>
              <a:t>‹#›</a:t>
            </a:fld>
            <a:endParaRPr lang="en-AU" dirty="0"/>
          </a:p>
        </p:txBody>
      </p:sp>
    </p:spTree>
    <p:extLst>
      <p:ext uri="{BB962C8B-B14F-4D97-AF65-F5344CB8AC3E}">
        <p14:creationId xmlns:p14="http://schemas.microsoft.com/office/powerpoint/2010/main" val="4018431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910" y="226898"/>
            <a:ext cx="11407140" cy="98521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22910" y="1531088"/>
            <a:ext cx="11407140" cy="44656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5033808" y="6218127"/>
            <a:ext cx="122301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2FFAC-3F5B-41BF-A5D6-7902E222D07D}" type="datetimeFigureOut">
              <a:rPr lang="en-AU" smtClean="0"/>
              <a:t>8/02/2023</a:t>
            </a:fld>
            <a:endParaRPr lang="en-AU" dirty="0"/>
          </a:p>
        </p:txBody>
      </p:sp>
      <p:sp>
        <p:nvSpPr>
          <p:cNvPr id="5" name="Footer Placeholder 4"/>
          <p:cNvSpPr>
            <a:spLocks noGrp="1"/>
          </p:cNvSpPr>
          <p:nvPr>
            <p:ph type="ftr" sz="quarter" idx="3"/>
          </p:nvPr>
        </p:nvSpPr>
        <p:spPr>
          <a:xfrm>
            <a:off x="1419801" y="6218127"/>
            <a:ext cx="34286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22910" y="6218127"/>
            <a:ext cx="8115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2F44A-D36E-4FC3-81E3-47E655AA513B}" type="slidenum">
              <a:rPr lang="en-AU" smtClean="0"/>
              <a:pPr/>
              <a:t>‹#›</a:t>
            </a:fld>
            <a:endParaRPr lang="en-AU" dirty="0"/>
          </a:p>
        </p:txBody>
      </p:sp>
    </p:spTree>
    <p:extLst>
      <p:ext uri="{BB962C8B-B14F-4D97-AF65-F5344CB8AC3E}">
        <p14:creationId xmlns:p14="http://schemas.microsoft.com/office/powerpoint/2010/main" val="320850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youtube.com/watch?v=DqfcENpYwv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068387-72C4-4480-8668-483E65AC79CA}"/>
              </a:ext>
            </a:extLst>
          </p:cNvPr>
          <p:cNvSpPr>
            <a:spLocks noGrp="1"/>
          </p:cNvSpPr>
          <p:nvPr>
            <p:ph type="ctrTitle"/>
          </p:nvPr>
        </p:nvSpPr>
        <p:spPr>
          <a:xfrm>
            <a:off x="953851" y="2228112"/>
            <a:ext cx="8232359" cy="1989773"/>
          </a:xfrm>
        </p:spPr>
        <p:txBody>
          <a:bodyPr/>
          <a:lstStyle/>
          <a:p>
            <a:r>
              <a:rPr lang="en-AU" dirty="0">
                <a:solidFill>
                  <a:srgbClr val="FF0000"/>
                </a:solidFill>
              </a:rPr>
              <a:t>*Insert Exercise Name Here*</a:t>
            </a:r>
          </a:p>
        </p:txBody>
      </p:sp>
    </p:spTree>
    <p:extLst>
      <p:ext uri="{BB962C8B-B14F-4D97-AF65-F5344CB8AC3E}">
        <p14:creationId xmlns:p14="http://schemas.microsoft.com/office/powerpoint/2010/main" val="2566766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068387-72C4-4480-8668-483E65AC79CA}"/>
              </a:ext>
            </a:extLst>
          </p:cNvPr>
          <p:cNvSpPr>
            <a:spLocks noGrp="1"/>
          </p:cNvSpPr>
          <p:nvPr>
            <p:ph type="ctrTitle"/>
          </p:nvPr>
        </p:nvSpPr>
        <p:spPr>
          <a:xfrm>
            <a:off x="1052174" y="1844654"/>
            <a:ext cx="8232359" cy="1989773"/>
          </a:xfrm>
        </p:spPr>
        <p:txBody>
          <a:bodyPr/>
          <a:lstStyle/>
          <a:p>
            <a:r>
              <a:rPr lang="en-AU" dirty="0"/>
              <a:t>Recovery Exercise Scenario</a:t>
            </a:r>
            <a:endParaRPr lang="en-AU" dirty="0">
              <a:solidFill>
                <a:srgbClr val="FF0000"/>
              </a:solidFill>
            </a:endParaRPr>
          </a:p>
        </p:txBody>
      </p:sp>
      <p:sp>
        <p:nvSpPr>
          <p:cNvPr id="2" name="TextBox 1">
            <a:extLst>
              <a:ext uri="{FF2B5EF4-FFF2-40B4-BE49-F238E27FC236}">
                <a16:creationId xmlns:a16="http://schemas.microsoft.com/office/drawing/2014/main" id="{75B6793A-1D99-A451-2930-6E1EF1EBD697}"/>
              </a:ext>
            </a:extLst>
          </p:cNvPr>
          <p:cNvSpPr txBox="1"/>
          <p:nvPr/>
        </p:nvSpPr>
        <p:spPr>
          <a:xfrm>
            <a:off x="1052174" y="3008239"/>
            <a:ext cx="5750642" cy="13179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12121"/>
                </a:solidFill>
                <a:effectLst/>
                <a:uLnTx/>
                <a:uFillTx/>
                <a:latin typeface="Calibri" panose="020F0502020204030204" pitchFamily="34" charset="0"/>
                <a:ea typeface="Calibri" panose="020F0502020204030204" pitchFamily="34" charset="0"/>
                <a:cs typeface="Calibri" panose="020F0502020204030204" pitchFamily="34" charset="0"/>
              </a:rPr>
              <a:t>EXERCISE – NOT A FORECAST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21212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212121"/>
                </a:solidFill>
                <a:effectLst/>
                <a:uLnTx/>
                <a:uFillTx/>
                <a:latin typeface="Calibri" panose="020F0502020204030204" pitchFamily="34" charset="0"/>
                <a:ea typeface="Calibri" panose="020F0502020204030204" pitchFamily="34" charset="0"/>
                <a:cs typeface="Calibri" panose="020F0502020204030204" pitchFamily="34" charset="0"/>
              </a:rPr>
              <a:t>The information on these slides is provided to illustrate the scenario and should not be used for decision-making. Photos and satellite views use historical information. </a:t>
            </a:r>
          </a:p>
        </p:txBody>
      </p:sp>
    </p:spTree>
    <p:extLst>
      <p:ext uri="{BB962C8B-B14F-4D97-AF65-F5344CB8AC3E}">
        <p14:creationId xmlns:p14="http://schemas.microsoft.com/office/powerpoint/2010/main" val="356555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6">
            <a:extLst>
              <a:ext uri="{FF2B5EF4-FFF2-40B4-BE49-F238E27FC236}">
                <a16:creationId xmlns:a16="http://schemas.microsoft.com/office/drawing/2014/main" id="{A258E846-8FA8-F17D-FA27-18749097C671}"/>
              </a:ext>
            </a:extLst>
          </p:cNvPr>
          <p:cNvSpPr>
            <a:spLocks noGrp="1"/>
          </p:cNvSpPr>
          <p:nvPr>
            <p:ph type="subTitle" idx="4294967295"/>
          </p:nvPr>
        </p:nvSpPr>
        <p:spPr>
          <a:xfrm>
            <a:off x="953851" y="3828180"/>
            <a:ext cx="4914900" cy="1236313"/>
          </a:xfrm>
        </p:spPr>
        <p:txBody>
          <a:bodyPr>
            <a:normAutofit/>
          </a:bodyPr>
          <a:lstStyle/>
          <a:p>
            <a:pPr marL="0" indent="0">
              <a:buNone/>
            </a:pPr>
            <a:r>
              <a:rPr lang="en-AU" sz="4400" dirty="0">
                <a:latin typeface="Panton Bold" panose="00000800000000000000" pitchFamily="50" charset="0"/>
              </a:rPr>
              <a:t>Part A</a:t>
            </a:r>
          </a:p>
        </p:txBody>
      </p:sp>
      <p:sp>
        <p:nvSpPr>
          <p:cNvPr id="3" name="Title 5">
            <a:extLst>
              <a:ext uri="{FF2B5EF4-FFF2-40B4-BE49-F238E27FC236}">
                <a16:creationId xmlns:a16="http://schemas.microsoft.com/office/drawing/2014/main" id="{B2B96187-8EB8-BA90-7938-815C3463A154}"/>
              </a:ext>
            </a:extLst>
          </p:cNvPr>
          <p:cNvSpPr txBox="1">
            <a:spLocks/>
          </p:cNvSpPr>
          <p:nvPr/>
        </p:nvSpPr>
        <p:spPr>
          <a:xfrm>
            <a:off x="953851" y="2228112"/>
            <a:ext cx="8232359" cy="19897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kern="1200">
                <a:solidFill>
                  <a:schemeClr val="accent1"/>
                </a:solidFill>
                <a:latin typeface="Panton Bold" panose="00000800000000000000" pitchFamily="50" charset="0"/>
                <a:ea typeface="+mj-ea"/>
                <a:cs typeface="+mj-cs"/>
              </a:defRPr>
            </a:lvl1pPr>
          </a:lstStyle>
          <a:p>
            <a:r>
              <a:rPr lang="en-AU" dirty="0"/>
              <a:t>Fundamentals of </a:t>
            </a:r>
            <a:br>
              <a:rPr lang="en-AU" dirty="0"/>
            </a:br>
            <a:r>
              <a:rPr lang="en-AU" dirty="0"/>
              <a:t>Community Recovery </a:t>
            </a:r>
            <a:endParaRPr lang="en-AU" dirty="0">
              <a:solidFill>
                <a:srgbClr val="FF0000"/>
              </a:solidFill>
            </a:endParaRPr>
          </a:p>
        </p:txBody>
      </p:sp>
    </p:spTree>
    <p:extLst>
      <p:ext uri="{BB962C8B-B14F-4D97-AF65-F5344CB8AC3E}">
        <p14:creationId xmlns:p14="http://schemas.microsoft.com/office/powerpoint/2010/main" val="68573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680484" y="1541991"/>
            <a:ext cx="11291775" cy="3774018"/>
          </a:xfrm>
        </p:spPr>
        <p:txBody>
          <a:bodyPr>
            <a:normAutofit/>
          </a:bodyPr>
          <a:lstStyle/>
          <a:p>
            <a:pPr lvl="0" algn="ctr">
              <a:lnSpc>
                <a:spcPct val="100000"/>
              </a:lnSpc>
              <a:spcBef>
                <a:spcPts val="0"/>
              </a:spcBef>
              <a:defRPr/>
            </a:pPr>
            <a:br>
              <a:rPr lang="en-AU" sz="2400" dirty="0">
                <a:solidFill>
                  <a:schemeClr val="bg1"/>
                </a:solidFill>
              </a:rPr>
            </a:br>
            <a:endParaRPr lang="en-AU" sz="2400" b="0" dirty="0">
              <a:solidFill>
                <a:schemeClr val="bg1"/>
              </a:solidFill>
            </a:endParaRPr>
          </a:p>
        </p:txBody>
      </p:sp>
      <p:pic>
        <p:nvPicPr>
          <p:cNvPr id="5" name="Graphic 6" descr="Chinese Teapot And Cup with solid fill">
            <a:extLst>
              <a:ext uri="{FF2B5EF4-FFF2-40B4-BE49-F238E27FC236}">
                <a16:creationId xmlns:a16="http://schemas.microsoft.com/office/drawing/2014/main" id="{05E790C4-CD5F-595A-3363-CB17C9AAD9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6324" y="1779324"/>
            <a:ext cx="3299351" cy="3299351"/>
          </a:xfrm>
          <a:prstGeom prst="rect">
            <a:avLst/>
          </a:prstGeom>
        </p:spPr>
      </p:pic>
    </p:spTree>
    <p:extLst>
      <p:ext uri="{BB962C8B-B14F-4D97-AF65-F5344CB8AC3E}">
        <p14:creationId xmlns:p14="http://schemas.microsoft.com/office/powerpoint/2010/main" val="96639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1F00E49E-9229-A6F4-49EF-410D57B3F77E}"/>
              </a:ext>
            </a:extLst>
          </p:cNvPr>
          <p:cNvSpPr txBox="1">
            <a:spLocks/>
          </p:cNvSpPr>
          <p:nvPr/>
        </p:nvSpPr>
        <p:spPr>
          <a:xfrm>
            <a:off x="953851" y="3828180"/>
            <a:ext cx="4914900" cy="1236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400" dirty="0">
                <a:latin typeface="Panton Bold" panose="00000800000000000000" pitchFamily="50" charset="0"/>
              </a:rPr>
              <a:t>Part B</a:t>
            </a:r>
          </a:p>
        </p:txBody>
      </p:sp>
      <p:sp>
        <p:nvSpPr>
          <p:cNvPr id="7" name="Title 5">
            <a:extLst>
              <a:ext uri="{FF2B5EF4-FFF2-40B4-BE49-F238E27FC236}">
                <a16:creationId xmlns:a16="http://schemas.microsoft.com/office/drawing/2014/main" id="{DC80180B-F4BA-6CA5-A2D3-D95793EE783D}"/>
              </a:ext>
            </a:extLst>
          </p:cNvPr>
          <p:cNvSpPr txBox="1">
            <a:spLocks/>
          </p:cNvSpPr>
          <p:nvPr/>
        </p:nvSpPr>
        <p:spPr>
          <a:xfrm>
            <a:off x="953852" y="2228112"/>
            <a:ext cx="6341684" cy="1468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kern="1200">
                <a:solidFill>
                  <a:schemeClr val="accent1"/>
                </a:solidFill>
                <a:latin typeface="Panton Bold" panose="00000800000000000000" pitchFamily="50" charset="0"/>
                <a:ea typeface="+mj-ea"/>
                <a:cs typeface="+mj-cs"/>
              </a:defRPr>
            </a:lvl1pPr>
          </a:lstStyle>
          <a:p>
            <a:r>
              <a:rPr lang="en-AU" dirty="0"/>
              <a:t>Fundamentals of </a:t>
            </a:r>
            <a:br>
              <a:rPr lang="en-AU" dirty="0"/>
            </a:br>
            <a:r>
              <a:rPr lang="en-AU" dirty="0"/>
              <a:t>Community Recovery </a:t>
            </a:r>
            <a:endParaRPr lang="en-AU" dirty="0">
              <a:solidFill>
                <a:srgbClr val="FF0000"/>
              </a:solidFill>
            </a:endParaRPr>
          </a:p>
        </p:txBody>
      </p:sp>
    </p:spTree>
    <p:extLst>
      <p:ext uri="{BB962C8B-B14F-4D97-AF65-F5344CB8AC3E}">
        <p14:creationId xmlns:p14="http://schemas.microsoft.com/office/powerpoint/2010/main" val="72787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730A830-77A2-8E13-6036-A7637AA2AB3E}"/>
              </a:ext>
            </a:extLst>
          </p:cNvPr>
          <p:cNvSpPr txBox="1">
            <a:spLocks/>
          </p:cNvSpPr>
          <p:nvPr/>
        </p:nvSpPr>
        <p:spPr>
          <a:xfrm>
            <a:off x="953852" y="2228112"/>
            <a:ext cx="6341684" cy="1468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kern="1200">
                <a:solidFill>
                  <a:schemeClr val="accent1"/>
                </a:solidFill>
                <a:latin typeface="Panton Bold" panose="00000800000000000000" pitchFamily="50" charset="0"/>
                <a:ea typeface="+mj-ea"/>
                <a:cs typeface="+mj-cs"/>
              </a:defRPr>
            </a:lvl1pPr>
          </a:lstStyle>
          <a:p>
            <a:r>
              <a:rPr lang="en-AU" dirty="0"/>
              <a:t>Recovery Considerations</a:t>
            </a:r>
            <a:br>
              <a:rPr lang="en-AU" dirty="0"/>
            </a:br>
            <a:r>
              <a:rPr lang="en-AU" dirty="0"/>
              <a:t>3 weeks – 3 months</a:t>
            </a:r>
            <a:endParaRPr lang="en-AU" dirty="0">
              <a:solidFill>
                <a:srgbClr val="FF0000"/>
              </a:solidFill>
            </a:endParaRPr>
          </a:p>
        </p:txBody>
      </p:sp>
    </p:spTree>
    <p:extLst>
      <p:ext uri="{BB962C8B-B14F-4D97-AF65-F5344CB8AC3E}">
        <p14:creationId xmlns:p14="http://schemas.microsoft.com/office/powerpoint/2010/main" val="18580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C2E486E4-ECC7-7F81-D798-97F8820B5104}"/>
              </a:ext>
            </a:extLst>
          </p:cNvPr>
          <p:cNvSpPr txBox="1">
            <a:spLocks/>
          </p:cNvSpPr>
          <p:nvPr/>
        </p:nvSpPr>
        <p:spPr>
          <a:xfrm>
            <a:off x="422909" y="3691376"/>
            <a:ext cx="4914900" cy="12363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AU" dirty="0"/>
          </a:p>
        </p:txBody>
      </p:sp>
      <p:sp>
        <p:nvSpPr>
          <p:cNvPr id="2" name="Title 5">
            <a:extLst>
              <a:ext uri="{FF2B5EF4-FFF2-40B4-BE49-F238E27FC236}">
                <a16:creationId xmlns:a16="http://schemas.microsoft.com/office/drawing/2014/main" id="{0C0FE8AD-2DE7-46E5-7E54-58560FA9536F}"/>
              </a:ext>
            </a:extLst>
          </p:cNvPr>
          <p:cNvSpPr txBox="1">
            <a:spLocks/>
          </p:cNvSpPr>
          <p:nvPr/>
        </p:nvSpPr>
        <p:spPr>
          <a:xfrm>
            <a:off x="953852" y="2694591"/>
            <a:ext cx="6341684" cy="1468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kern="1200">
                <a:solidFill>
                  <a:schemeClr val="accent1"/>
                </a:solidFill>
                <a:latin typeface="Panton Bold" panose="00000800000000000000" pitchFamily="50" charset="0"/>
                <a:ea typeface="+mj-ea"/>
                <a:cs typeface="+mj-cs"/>
              </a:defRPr>
            </a:lvl1pPr>
          </a:lstStyle>
          <a:p>
            <a:r>
              <a:rPr lang="en-AU" dirty="0"/>
              <a:t>Elective Module</a:t>
            </a:r>
            <a:endParaRPr lang="en-AU" dirty="0">
              <a:solidFill>
                <a:srgbClr val="FF0000"/>
              </a:solidFill>
            </a:endParaRPr>
          </a:p>
        </p:txBody>
      </p:sp>
    </p:spTree>
    <p:extLst>
      <p:ext uri="{BB962C8B-B14F-4D97-AF65-F5344CB8AC3E}">
        <p14:creationId xmlns:p14="http://schemas.microsoft.com/office/powerpoint/2010/main" val="91010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680484" y="1541991"/>
            <a:ext cx="11291775" cy="3774018"/>
          </a:xfrm>
        </p:spPr>
        <p:txBody>
          <a:bodyPr>
            <a:normAutofit/>
          </a:bodyPr>
          <a:lstStyle/>
          <a:p>
            <a:pPr lvl="0" algn="ctr">
              <a:lnSpc>
                <a:spcPct val="100000"/>
              </a:lnSpc>
              <a:spcBef>
                <a:spcPts val="0"/>
              </a:spcBef>
              <a:defRPr/>
            </a:pPr>
            <a:br>
              <a:rPr lang="en-AU" sz="2400" dirty="0">
                <a:solidFill>
                  <a:schemeClr val="bg1"/>
                </a:solidFill>
              </a:rPr>
            </a:br>
            <a:endParaRPr lang="en-AU" sz="2400" b="0" dirty="0">
              <a:solidFill>
                <a:schemeClr val="bg1"/>
              </a:solidFill>
            </a:endParaRPr>
          </a:p>
        </p:txBody>
      </p:sp>
      <p:pic>
        <p:nvPicPr>
          <p:cNvPr id="6" name="Graphic 5" descr="Lunch Box with solid fill">
            <a:extLst>
              <a:ext uri="{FF2B5EF4-FFF2-40B4-BE49-F238E27FC236}">
                <a16:creationId xmlns:a16="http://schemas.microsoft.com/office/drawing/2014/main" id="{D1D5E0A1-58A1-34F4-A14A-83947912FC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2845" y="1845845"/>
            <a:ext cx="3166309" cy="3166309"/>
          </a:xfrm>
          <a:prstGeom prst="rect">
            <a:avLst/>
          </a:prstGeom>
        </p:spPr>
      </p:pic>
    </p:spTree>
    <p:extLst>
      <p:ext uri="{BB962C8B-B14F-4D97-AF65-F5344CB8AC3E}">
        <p14:creationId xmlns:p14="http://schemas.microsoft.com/office/powerpoint/2010/main" val="156551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C2E486E4-ECC7-7F81-D798-97F8820B5104}"/>
              </a:ext>
            </a:extLst>
          </p:cNvPr>
          <p:cNvSpPr txBox="1">
            <a:spLocks/>
          </p:cNvSpPr>
          <p:nvPr/>
        </p:nvSpPr>
        <p:spPr>
          <a:xfrm>
            <a:off x="422909" y="3691376"/>
            <a:ext cx="4914900" cy="12363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AU" dirty="0"/>
          </a:p>
        </p:txBody>
      </p:sp>
      <p:sp>
        <p:nvSpPr>
          <p:cNvPr id="2" name="Title 5">
            <a:extLst>
              <a:ext uri="{FF2B5EF4-FFF2-40B4-BE49-F238E27FC236}">
                <a16:creationId xmlns:a16="http://schemas.microsoft.com/office/drawing/2014/main" id="{09908CA2-1760-CF68-F61E-A1D01AABE1F9}"/>
              </a:ext>
            </a:extLst>
          </p:cNvPr>
          <p:cNvSpPr txBox="1">
            <a:spLocks/>
          </p:cNvSpPr>
          <p:nvPr/>
        </p:nvSpPr>
        <p:spPr>
          <a:xfrm>
            <a:off x="953852" y="2694591"/>
            <a:ext cx="6341684" cy="1468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kern="1200">
                <a:solidFill>
                  <a:schemeClr val="accent1"/>
                </a:solidFill>
                <a:latin typeface="Panton Bold" panose="00000800000000000000" pitchFamily="50" charset="0"/>
                <a:ea typeface="+mj-ea"/>
                <a:cs typeface="+mj-cs"/>
              </a:defRPr>
            </a:lvl1pPr>
          </a:lstStyle>
          <a:p>
            <a:r>
              <a:rPr lang="en-AU" dirty="0"/>
              <a:t>Recovery Considerations</a:t>
            </a:r>
            <a:br>
              <a:rPr lang="en-AU" dirty="0"/>
            </a:br>
            <a:r>
              <a:rPr lang="en-AU" dirty="0"/>
              <a:t>6 to 12 months</a:t>
            </a:r>
            <a:endParaRPr lang="en-AU" dirty="0">
              <a:solidFill>
                <a:srgbClr val="FF0000"/>
              </a:solidFill>
            </a:endParaRPr>
          </a:p>
        </p:txBody>
      </p:sp>
    </p:spTree>
    <p:extLst>
      <p:ext uri="{BB962C8B-B14F-4D97-AF65-F5344CB8AC3E}">
        <p14:creationId xmlns:p14="http://schemas.microsoft.com/office/powerpoint/2010/main" val="4120772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680484" y="1541991"/>
            <a:ext cx="11291775" cy="3774018"/>
          </a:xfrm>
        </p:spPr>
        <p:txBody>
          <a:bodyPr>
            <a:normAutofit/>
          </a:bodyPr>
          <a:lstStyle/>
          <a:p>
            <a:pPr lvl="0" algn="ctr">
              <a:lnSpc>
                <a:spcPct val="100000"/>
              </a:lnSpc>
              <a:spcBef>
                <a:spcPts val="0"/>
              </a:spcBef>
              <a:defRPr/>
            </a:pPr>
            <a:br>
              <a:rPr lang="en-AU" sz="2400" dirty="0">
                <a:solidFill>
                  <a:schemeClr val="bg1"/>
                </a:solidFill>
              </a:rPr>
            </a:br>
            <a:endParaRPr lang="en-AU" sz="2400" b="0" dirty="0">
              <a:solidFill>
                <a:schemeClr val="bg1"/>
              </a:solidFill>
            </a:endParaRPr>
          </a:p>
        </p:txBody>
      </p:sp>
      <p:pic>
        <p:nvPicPr>
          <p:cNvPr id="3" name="Picture 2"/>
          <p:cNvPicPr>
            <a:picLocks noChangeAspect="1"/>
          </p:cNvPicPr>
          <p:nvPr/>
        </p:nvPicPr>
        <p:blipFill>
          <a:blip r:embed="rId3"/>
          <a:stretch>
            <a:fillRect/>
          </a:stretch>
        </p:blipFill>
        <p:spPr>
          <a:xfrm>
            <a:off x="4704849" y="799895"/>
            <a:ext cx="2555606" cy="2555606"/>
          </a:xfrm>
          <a:prstGeom prst="rect">
            <a:avLst/>
          </a:prstGeom>
        </p:spPr>
      </p:pic>
      <p:sp>
        <p:nvSpPr>
          <p:cNvPr id="5" name="TextBox 4"/>
          <p:cNvSpPr txBox="1"/>
          <p:nvPr/>
        </p:nvSpPr>
        <p:spPr>
          <a:xfrm>
            <a:off x="460743" y="3502499"/>
            <a:ext cx="1127050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i="0" u="none" strike="noStrike" kern="1200" cap="none" spc="0" normalizeH="0" baseline="0" noProof="0" dirty="0">
                <a:ln>
                  <a:noFill/>
                </a:ln>
                <a:solidFill>
                  <a:prstClr val="white"/>
                </a:solidFill>
                <a:effectLst/>
                <a:uLnTx/>
                <a:uFillTx/>
                <a:latin typeface="Panton SemiBold" panose="00000700000000000000" pitchFamily="50" charset="0"/>
              </a:rPr>
              <a:t> 6 Takeaways on Recovery After Disaster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3200" i="0" u="none" strike="noStrike" kern="1200" cap="none" spc="0" normalizeH="0" baseline="0" noProof="0" dirty="0">
              <a:ln>
                <a:noFill/>
              </a:ln>
              <a:solidFill>
                <a:prstClr val="white"/>
              </a:solidFill>
              <a:effectLst/>
              <a:uLnTx/>
              <a:uFillTx/>
              <a:latin typeface="Panton SemiBold" panose="000007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white"/>
                </a:solidFill>
                <a:effectLst/>
                <a:uLnTx/>
                <a:uFillTx/>
                <a:latin typeface="Panton SemiBold" panose="00000700000000000000" pitchFamily="50" charset="0"/>
              </a:rPr>
              <a:t>Insights from Mallacoota on community-led recovery</a:t>
            </a:r>
          </a:p>
        </p:txBody>
      </p:sp>
      <p:sp>
        <p:nvSpPr>
          <p:cNvPr id="7" name="Rectangle 6"/>
          <p:cNvSpPr/>
          <p:nvPr/>
        </p:nvSpPr>
        <p:spPr>
          <a:xfrm>
            <a:off x="6313118" y="1345691"/>
            <a:ext cx="829312" cy="831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 name="Rectangle 5">
            <a:hlinkClick r:id="rId4"/>
            <a:extLst>
              <a:ext uri="{FF2B5EF4-FFF2-40B4-BE49-F238E27FC236}">
                <a16:creationId xmlns:a16="http://schemas.microsoft.com/office/drawing/2014/main" id="{37B39E1C-2EFA-52BB-608D-FF1E963C970D}"/>
              </a:ext>
            </a:extLst>
          </p:cNvPr>
          <p:cNvSpPr/>
          <p:nvPr/>
        </p:nvSpPr>
        <p:spPr>
          <a:xfrm>
            <a:off x="680484" y="335280"/>
            <a:ext cx="11050768" cy="572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29032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068387-72C4-4480-8668-483E65AC79CA}"/>
              </a:ext>
            </a:extLst>
          </p:cNvPr>
          <p:cNvSpPr>
            <a:spLocks noGrp="1"/>
          </p:cNvSpPr>
          <p:nvPr>
            <p:ph type="ctrTitle"/>
          </p:nvPr>
        </p:nvSpPr>
        <p:spPr>
          <a:xfrm>
            <a:off x="914522" y="2138345"/>
            <a:ext cx="9411971" cy="1989773"/>
          </a:xfrm>
        </p:spPr>
        <p:txBody>
          <a:bodyPr/>
          <a:lstStyle/>
          <a:p>
            <a:r>
              <a:rPr lang="en-AU" dirty="0"/>
              <a:t>Recovery Considerations</a:t>
            </a:r>
            <a:br>
              <a:rPr lang="en-AU" dirty="0"/>
            </a:br>
            <a:r>
              <a:rPr lang="en-AU" dirty="0"/>
              <a:t>12 months and beyond</a:t>
            </a:r>
          </a:p>
        </p:txBody>
      </p:sp>
      <p:sp>
        <p:nvSpPr>
          <p:cNvPr id="5" name="Subtitle 6">
            <a:extLst>
              <a:ext uri="{FF2B5EF4-FFF2-40B4-BE49-F238E27FC236}">
                <a16:creationId xmlns:a16="http://schemas.microsoft.com/office/drawing/2014/main" id="{C2E486E4-ECC7-7F81-D798-97F8820B5104}"/>
              </a:ext>
            </a:extLst>
          </p:cNvPr>
          <p:cNvSpPr txBox="1">
            <a:spLocks/>
          </p:cNvSpPr>
          <p:nvPr/>
        </p:nvSpPr>
        <p:spPr>
          <a:xfrm>
            <a:off x="213994" y="3509962"/>
            <a:ext cx="4914900" cy="12363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172701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450112" y="2208212"/>
            <a:ext cx="11291775" cy="2137648"/>
          </a:xfrm>
        </p:spPr>
        <p:txBody>
          <a:bodyPr>
            <a:normAutofit/>
          </a:bodyPr>
          <a:lstStyle/>
          <a:p>
            <a:pPr lvl="0" algn="ctr">
              <a:lnSpc>
                <a:spcPct val="100000"/>
              </a:lnSpc>
              <a:spcBef>
                <a:spcPts val="0"/>
              </a:spcBef>
              <a:defRPr/>
            </a:pPr>
            <a:r>
              <a:rPr lang="en-AU" sz="4400" dirty="0">
                <a:solidFill>
                  <a:prstClr val="white"/>
                </a:solidFill>
                <a:cs typeface="Calibri"/>
              </a:rPr>
              <a:t>Welcome to Country</a:t>
            </a:r>
            <a:endParaRPr lang="en-AU" sz="4400" b="0" dirty="0">
              <a:solidFill>
                <a:schemeClr val="bg1"/>
              </a:solidFill>
            </a:endParaRPr>
          </a:p>
        </p:txBody>
      </p:sp>
    </p:spTree>
    <p:extLst>
      <p:ext uri="{BB962C8B-B14F-4D97-AF65-F5344CB8AC3E}">
        <p14:creationId xmlns:p14="http://schemas.microsoft.com/office/powerpoint/2010/main" val="19166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680484" y="1541991"/>
            <a:ext cx="11291775" cy="3774018"/>
          </a:xfrm>
        </p:spPr>
        <p:txBody>
          <a:bodyPr>
            <a:normAutofit/>
          </a:bodyPr>
          <a:lstStyle/>
          <a:p>
            <a:pPr lvl="0" algn="ctr">
              <a:lnSpc>
                <a:spcPct val="100000"/>
              </a:lnSpc>
              <a:spcBef>
                <a:spcPts val="0"/>
              </a:spcBef>
              <a:defRPr/>
            </a:pPr>
            <a:br>
              <a:rPr lang="en-AU" sz="2400" dirty="0">
                <a:solidFill>
                  <a:schemeClr val="bg1"/>
                </a:solidFill>
              </a:rPr>
            </a:br>
            <a:endParaRPr lang="en-AU" sz="2400" b="0" dirty="0">
              <a:solidFill>
                <a:schemeClr val="bg1"/>
              </a:solidFill>
            </a:endParaRPr>
          </a:p>
        </p:txBody>
      </p:sp>
      <p:pic>
        <p:nvPicPr>
          <p:cNvPr id="3" name="Graphic 6" descr="Chinese Teapot And Cup with solid fill">
            <a:extLst>
              <a:ext uri="{FF2B5EF4-FFF2-40B4-BE49-F238E27FC236}">
                <a16:creationId xmlns:a16="http://schemas.microsoft.com/office/drawing/2014/main" id="{DB58D491-893B-9981-FBE3-CF6410519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6324" y="1779324"/>
            <a:ext cx="3299351" cy="3299351"/>
          </a:xfrm>
          <a:prstGeom prst="rect">
            <a:avLst/>
          </a:prstGeom>
        </p:spPr>
      </p:pic>
    </p:spTree>
    <p:extLst>
      <p:ext uri="{BB962C8B-B14F-4D97-AF65-F5344CB8AC3E}">
        <p14:creationId xmlns:p14="http://schemas.microsoft.com/office/powerpoint/2010/main" val="638403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212CF9-2F66-4A11-AA08-9AC1FF736820}"/>
              </a:ext>
            </a:extLst>
          </p:cNvPr>
          <p:cNvSpPr/>
          <p:nvPr/>
        </p:nvSpPr>
        <p:spPr>
          <a:xfrm>
            <a:off x="-104274" y="0"/>
            <a:ext cx="1238476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Content Placeholder 2"/>
          <p:cNvSpPr>
            <a:spLocks noGrp="1"/>
          </p:cNvSpPr>
          <p:nvPr>
            <p:ph idx="4294967295"/>
          </p:nvPr>
        </p:nvSpPr>
        <p:spPr>
          <a:xfrm>
            <a:off x="1170039" y="1675663"/>
            <a:ext cx="8819535" cy="3692750"/>
          </a:xfrm>
        </p:spPr>
        <p:txBody>
          <a:bodyPr vert="horz" lIns="91440" tIns="45720" rIns="91440" bIns="45720" rtlCol="0" anchor="t">
            <a:normAutofit/>
          </a:bodyPr>
          <a:lstStyle/>
          <a:p>
            <a:pPr lvl="1">
              <a:lnSpc>
                <a:spcPct val="110000"/>
              </a:lnSpc>
              <a:spcAft>
                <a:spcPts val="1000"/>
              </a:spcAft>
            </a:pPr>
            <a:r>
              <a:rPr lang="en-AU" sz="2800" dirty="0">
                <a:solidFill>
                  <a:schemeClr val="bg1"/>
                </a:solidFill>
                <a:latin typeface="Calibri" panose="020F0502020204030204" pitchFamily="34" charset="0"/>
                <a:ea typeface="Calibri" panose="020F0502020204030204" pitchFamily="34" charset="0"/>
                <a:cs typeface="Calibri" panose="020F0502020204030204" pitchFamily="34" charset="0"/>
              </a:rPr>
              <a:t>What was a key recovery consideration for each time period and what were your priority actions?</a:t>
            </a:r>
          </a:p>
          <a:p>
            <a:pPr lvl="1">
              <a:lnSpc>
                <a:spcPct val="110000"/>
              </a:lnSpc>
              <a:spcAft>
                <a:spcPts val="1000"/>
              </a:spcAft>
            </a:pPr>
            <a:r>
              <a:rPr lang="en-AU" sz="2800" dirty="0">
                <a:solidFill>
                  <a:schemeClr val="bg1"/>
                </a:solidFill>
                <a:latin typeface="Calibri" panose="020F0502020204030204" pitchFamily="34" charset="0"/>
                <a:ea typeface="Calibri" panose="020F0502020204030204" pitchFamily="34" charset="0"/>
                <a:cs typeface="Calibri" panose="020F0502020204030204" pitchFamily="34" charset="0"/>
              </a:rPr>
              <a:t>What issues have you identified that would benefit from further planning for inclusion in recovery plans and strategies?</a:t>
            </a:r>
            <a:endParaRPr lang="en-AU" sz="3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p:cNvSpPr txBox="1"/>
          <p:nvPr/>
        </p:nvSpPr>
        <p:spPr>
          <a:xfrm>
            <a:off x="609600" y="545444"/>
            <a:ext cx="10626437" cy="584775"/>
          </a:xfrm>
          <a:prstGeom prst="rect">
            <a:avLst/>
          </a:prstGeom>
          <a:noFill/>
        </p:spPr>
        <p:txBody>
          <a:bodyPr wrap="square" rtlCol="0">
            <a:spAutoFit/>
          </a:bodyPr>
          <a:lstStyle/>
          <a:p>
            <a:pPr lvl="0">
              <a:defRPr/>
            </a:pPr>
            <a:r>
              <a:rPr lang="en-AU" sz="3200" b="1" dirty="0">
                <a:solidFill>
                  <a:prstClr val="white"/>
                </a:solidFill>
                <a:latin typeface="Panton SemiBold" panose="00000700000000000000" pitchFamily="50" charset="0"/>
              </a:rPr>
              <a:t>Plenary report: Recovery considerations over time</a:t>
            </a:r>
          </a:p>
        </p:txBody>
      </p:sp>
    </p:spTree>
    <p:extLst>
      <p:ext uri="{BB962C8B-B14F-4D97-AF65-F5344CB8AC3E}">
        <p14:creationId xmlns:p14="http://schemas.microsoft.com/office/powerpoint/2010/main" val="48350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Where to from here? Suggested next steps</a:t>
            </a:r>
          </a:p>
        </p:txBody>
      </p:sp>
      <p:sp>
        <p:nvSpPr>
          <p:cNvPr id="4" name="Content Placeholder 3">
            <a:extLst>
              <a:ext uri="{FF2B5EF4-FFF2-40B4-BE49-F238E27FC236}">
                <a16:creationId xmlns:a16="http://schemas.microsoft.com/office/drawing/2014/main" id="{AE8B663A-44D9-59DC-28BB-4D6686FB8C36}"/>
              </a:ext>
            </a:extLst>
          </p:cNvPr>
          <p:cNvSpPr>
            <a:spLocks noGrp="1"/>
          </p:cNvSpPr>
          <p:nvPr>
            <p:ph idx="1"/>
          </p:nvPr>
        </p:nvSpPr>
        <p:spPr/>
        <p:txBody>
          <a:bodyPr/>
          <a:lstStyle/>
          <a:p>
            <a:endParaRPr lang="en-AU" dirty="0"/>
          </a:p>
        </p:txBody>
      </p:sp>
      <p:sp>
        <p:nvSpPr>
          <p:cNvPr id="7" name="Rounded Rectangle 6"/>
          <p:cNvSpPr/>
          <p:nvPr/>
        </p:nvSpPr>
        <p:spPr>
          <a:xfrm>
            <a:off x="675461" y="1244010"/>
            <a:ext cx="10902038" cy="997540"/>
          </a:xfrm>
          <a:prstGeom prst="roundRect">
            <a:avLst>
              <a:gd name="adj" fmla="val 0"/>
            </a:avLst>
          </a:prstGeom>
          <a:solidFill>
            <a:srgbClr val="9B1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spcBef>
                <a:spcPts val="1000"/>
              </a:spcBef>
              <a:spcAft>
                <a:spcPts val="800"/>
              </a:spcAft>
            </a:pPr>
            <a:r>
              <a:rPr lang="en-AU" sz="2000" b="1" dirty="0">
                <a:solidFill>
                  <a:schemeClr val="bg1"/>
                </a:solidFill>
                <a:latin typeface="Panton SemiBold" panose="00000700000000000000" pitchFamily="50" charset="0"/>
              </a:rPr>
              <a:t>Plan for and confirm membership of your Recovery Committee and respective subcommittees annually, so that it can be stood up quickly after a disaster</a:t>
            </a:r>
            <a:r>
              <a:rPr lang="en-AU" sz="2000" dirty="0">
                <a:solidFill>
                  <a:schemeClr val="bg1"/>
                </a:solidFill>
                <a:latin typeface="Panton SemiBold" panose="00000700000000000000" pitchFamily="50" charset="0"/>
              </a:rPr>
              <a:t>.</a:t>
            </a:r>
          </a:p>
        </p:txBody>
      </p:sp>
      <p:sp>
        <p:nvSpPr>
          <p:cNvPr id="8" name="Rounded Rectangle 7"/>
          <p:cNvSpPr/>
          <p:nvPr/>
        </p:nvSpPr>
        <p:spPr>
          <a:xfrm>
            <a:off x="675462" y="3760415"/>
            <a:ext cx="10902038" cy="995303"/>
          </a:xfrm>
          <a:prstGeom prst="roundRect">
            <a:avLst>
              <a:gd name="adj" fmla="val 0"/>
            </a:avLst>
          </a:prstGeom>
          <a:solidFill>
            <a:srgbClr val="9B188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lvl="0" indent="-342900" algn="ctr">
              <a:lnSpc>
                <a:spcPct val="110000"/>
              </a:lnSpc>
            </a:pPr>
            <a:r>
              <a:rPr lang="en-AU" sz="2000" b="1" dirty="0">
                <a:solidFill>
                  <a:schemeClr val="bg1"/>
                </a:solidFill>
                <a:latin typeface="Panton SemiBold" panose="00000700000000000000" pitchFamily="50" charset="0"/>
              </a:rPr>
              <a:t>Conduct a community recovery exercise, including all community organisations that may </a:t>
            </a:r>
            <a:br>
              <a:rPr lang="en-AU" sz="2000" b="1" dirty="0">
                <a:solidFill>
                  <a:schemeClr val="bg1"/>
                </a:solidFill>
                <a:latin typeface="Panton SemiBold" panose="00000700000000000000" pitchFamily="50" charset="0"/>
              </a:rPr>
            </a:br>
            <a:r>
              <a:rPr lang="en-AU" sz="2000" b="1" dirty="0">
                <a:solidFill>
                  <a:schemeClr val="bg1"/>
                </a:solidFill>
                <a:latin typeface="Panton SemiBold" panose="00000700000000000000" pitchFamily="50" charset="0"/>
              </a:rPr>
              <a:t>have a role in local recovery arrangements.</a:t>
            </a:r>
            <a:endParaRPr lang="en-AU" sz="2000" b="1" dirty="0">
              <a:solidFill>
                <a:schemeClr val="bg1"/>
              </a:solidFill>
              <a:latin typeface="Panton SemiBold" panose="00000700000000000000" pitchFamily="50" charset="0"/>
              <a:sym typeface="Arial"/>
            </a:endParaRPr>
          </a:p>
        </p:txBody>
      </p:sp>
      <p:sp>
        <p:nvSpPr>
          <p:cNvPr id="10" name="Rounded Rectangle 9"/>
          <p:cNvSpPr/>
          <p:nvPr/>
        </p:nvSpPr>
        <p:spPr>
          <a:xfrm>
            <a:off x="675461" y="4911839"/>
            <a:ext cx="10938062" cy="995303"/>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lnSpc>
                <a:spcPct val="110000"/>
              </a:lnSpc>
              <a:spcBef>
                <a:spcPts val="1000"/>
              </a:spcBef>
              <a:spcAft>
                <a:spcPts val="800"/>
              </a:spcAft>
            </a:pPr>
            <a:r>
              <a:rPr lang="en-AU" sz="2000" b="1" dirty="0">
                <a:solidFill>
                  <a:srgbClr val="9B1889"/>
                </a:solidFill>
                <a:latin typeface="Panton SemiBold" panose="00000700000000000000" pitchFamily="50" charset="0"/>
              </a:rPr>
              <a:t>Include a recovery exercise day as a standard component in emergency management exercise programs and whenever an emergency exercise is run.</a:t>
            </a:r>
          </a:p>
        </p:txBody>
      </p:sp>
      <p:sp>
        <p:nvSpPr>
          <p:cNvPr id="11" name="Rounded Rectangle 10"/>
          <p:cNvSpPr/>
          <p:nvPr/>
        </p:nvSpPr>
        <p:spPr>
          <a:xfrm>
            <a:off x="675462" y="2410692"/>
            <a:ext cx="10902038" cy="1193602"/>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spcBef>
                <a:spcPts val="1000"/>
              </a:spcBef>
              <a:spcAft>
                <a:spcPts val="800"/>
              </a:spcAft>
            </a:pPr>
            <a:r>
              <a:rPr lang="en-AU" sz="2000" b="1" dirty="0">
                <a:solidFill>
                  <a:srgbClr val="9B1889"/>
                </a:solidFill>
                <a:latin typeface="Panton SemiBold" panose="00000700000000000000" pitchFamily="50" charset="0"/>
                <a:ea typeface="Calibri" panose="020F0502020204030204" pitchFamily="34" charset="0"/>
                <a:cs typeface="Calibri"/>
              </a:rPr>
              <a:t>Conduct annual pre-season briefings with community organisations and provide information about local emergency and recovery arrangements. Plan with community organisations how they can be involved and contribute as valued partners in recovery.</a:t>
            </a:r>
          </a:p>
        </p:txBody>
      </p:sp>
    </p:spTree>
    <p:extLst>
      <p:ext uri="{BB962C8B-B14F-4D97-AF65-F5344CB8AC3E}">
        <p14:creationId xmlns:p14="http://schemas.microsoft.com/office/powerpoint/2010/main" val="278825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D3F348-3394-7791-C8B9-32E6EB8393EA}"/>
              </a:ext>
            </a:extLst>
          </p:cNvPr>
          <p:cNvPicPr>
            <a:picLocks noChangeAspect="1"/>
          </p:cNvPicPr>
          <p:nvPr/>
        </p:nvPicPr>
        <p:blipFill rotWithShape="1">
          <a:blip r:embed="rId3">
            <a:extLst>
              <a:ext uri="{28A0092B-C50C-407E-A947-70E740481C1C}">
                <a14:useLocalDpi xmlns:a14="http://schemas.microsoft.com/office/drawing/2010/main" val="0"/>
              </a:ext>
            </a:extLst>
          </a:blip>
          <a:srcRect t="537"/>
          <a:stretch/>
        </p:blipFill>
        <p:spPr>
          <a:xfrm>
            <a:off x="7800619" y="342178"/>
            <a:ext cx="2916004" cy="4104552"/>
          </a:xfrm>
          <a:prstGeom prst="rect">
            <a:avLst/>
          </a:prstGeom>
          <a:ln>
            <a:solidFill>
              <a:schemeClr val="bg1">
                <a:lumMod val="75000"/>
              </a:schemeClr>
            </a:solidFill>
          </a:ln>
        </p:spPr>
      </p:pic>
      <p:pic>
        <p:nvPicPr>
          <p:cNvPr id="13" name="Picture 12">
            <a:extLst>
              <a:ext uri="{FF2B5EF4-FFF2-40B4-BE49-F238E27FC236}">
                <a16:creationId xmlns:a16="http://schemas.microsoft.com/office/drawing/2014/main" id="{9EADE0AD-EC79-A6DB-E0EC-3F4AC5D04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7" y="1543344"/>
            <a:ext cx="2686043" cy="3771312"/>
          </a:xfrm>
          <a:prstGeom prst="rect">
            <a:avLst/>
          </a:prstGeom>
          <a:ln>
            <a:solidFill>
              <a:schemeClr val="bg1">
                <a:lumMod val="75000"/>
              </a:schemeClr>
            </a:solidFill>
          </a:ln>
        </p:spPr>
      </p:pic>
      <p:sp>
        <p:nvSpPr>
          <p:cNvPr id="16" name="TextBox 15">
            <a:extLst>
              <a:ext uri="{FF2B5EF4-FFF2-40B4-BE49-F238E27FC236}">
                <a16:creationId xmlns:a16="http://schemas.microsoft.com/office/drawing/2014/main" id="{08892525-7CFD-5048-67AE-05CE1ECFD6C3}"/>
              </a:ext>
            </a:extLst>
          </p:cNvPr>
          <p:cNvSpPr txBox="1"/>
          <p:nvPr/>
        </p:nvSpPr>
        <p:spPr>
          <a:xfrm>
            <a:off x="580986" y="2086744"/>
            <a:ext cx="5616230" cy="3757632"/>
          </a:xfrm>
          <a:prstGeom prst="rect">
            <a:avLst/>
          </a:prstGeom>
          <a:noFill/>
        </p:spPr>
        <p:txBody>
          <a:bodyPr wrap="square" lIns="91440" tIns="45720" rIns="91440" bIns="45720" rtlCol="0" anchor="t">
            <a:spAutoFit/>
          </a:bodyPr>
          <a:lstStyle/>
          <a:p>
            <a:r>
              <a:rPr lang="en-AU" dirty="0">
                <a:latin typeface="Calibri" panose="020F0502020204030204" pitchFamily="34" charset="0"/>
                <a:ea typeface="Calibri" panose="020F0502020204030204" pitchFamily="34" charset="0"/>
                <a:cs typeface="Calibri" panose="020F0502020204030204" pitchFamily="34" charset="0"/>
              </a:rPr>
              <a:t>The Toolkit provides guidance and resources for the design and development of a recovery exercise and includes a range of modules: </a:t>
            </a:r>
          </a:p>
          <a:p>
            <a:endParaRPr lang="en-AU" u="sng" dirty="0">
              <a:latin typeface="Calibri" panose="020F0502020204030204" pitchFamily="34" charset="0"/>
              <a:ea typeface="Calibri" panose="020F0502020204030204" pitchFamily="34" charset="0"/>
              <a:cs typeface="Calibri" panose="020F0502020204030204" pitchFamily="34" charset="0"/>
            </a:endParaRPr>
          </a:p>
          <a:p>
            <a:r>
              <a:rPr lang="en-AU" dirty="0">
                <a:latin typeface="Calibri bold" panose="020F0702030404030204" pitchFamily="34" charset="0"/>
                <a:ea typeface="Calibri bold" panose="020F0702030404030204" pitchFamily="34" charset="0"/>
                <a:cs typeface="Calibri bold" panose="020F0702030404030204" pitchFamily="34" charset="0"/>
              </a:rPr>
              <a:t>Core modules</a:t>
            </a: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Fundamentals of Community Recovery </a:t>
            </a: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Recovery Considerations of Time</a:t>
            </a:r>
          </a:p>
          <a:p>
            <a:endParaRPr lang="en-AU" dirty="0">
              <a:latin typeface="Calibri" panose="020F0502020204030204" pitchFamily="34" charset="0"/>
              <a:ea typeface="Calibri" panose="020F0502020204030204" pitchFamily="34" charset="0"/>
              <a:cs typeface="Calibri" panose="020F0502020204030204" pitchFamily="34" charset="0"/>
            </a:endParaRPr>
          </a:p>
          <a:p>
            <a:r>
              <a:rPr lang="en-AU" dirty="0">
                <a:latin typeface="Calibri bold" panose="020F0702030404030204" pitchFamily="34" charset="0"/>
                <a:ea typeface="Calibri bold" panose="020F0702030404030204" pitchFamily="34" charset="0"/>
                <a:cs typeface="Calibri bold" panose="020F0702030404030204" pitchFamily="34" charset="0"/>
              </a:rPr>
              <a:t>Elective Modules</a:t>
            </a:r>
          </a:p>
          <a:p>
            <a:pPr marL="342900" lvl="0" indent="-342900">
              <a:lnSpc>
                <a:spcPct val="107000"/>
              </a:lnSpc>
              <a:buFont typeface="Arial" panose="020B0604020202020204" pitchFamily="34" charset="0"/>
              <a:buChar char="•"/>
            </a:pPr>
            <a:r>
              <a:rPr lang="en-AU" dirty="0">
                <a:effectLst/>
                <a:latin typeface="Calibri" panose="020F0502020204030204" pitchFamily="34" charset="0"/>
                <a:ea typeface="Calibri" panose="020F0502020204030204" pitchFamily="34" charset="0"/>
                <a:cs typeface="Calibri" panose="020F0502020204030204" pitchFamily="34" charset="0"/>
              </a:rPr>
              <a:t>Coordinating Recovery Support for People with Disability</a:t>
            </a:r>
          </a:p>
          <a:p>
            <a:pPr marL="342900" lvl="0" indent="-342900">
              <a:lnSpc>
                <a:spcPct val="107000"/>
              </a:lnSpc>
              <a:buFont typeface="Arial" panose="020B0604020202020204" pitchFamily="34" charset="0"/>
              <a:buChar char="•"/>
            </a:pPr>
            <a:r>
              <a:rPr lang="en-AU" dirty="0">
                <a:effectLst/>
                <a:latin typeface="Calibri" panose="020F0502020204030204" pitchFamily="34" charset="0"/>
                <a:ea typeface="Calibri" panose="020F0502020204030204" pitchFamily="34" charset="0"/>
                <a:cs typeface="Calibri" panose="020F0502020204030204" pitchFamily="34" charset="0"/>
              </a:rPr>
              <a:t>Working with Indigenous Communities in Recovery</a:t>
            </a:r>
          </a:p>
          <a:p>
            <a:pPr marL="342900" lvl="0" indent="-342900">
              <a:lnSpc>
                <a:spcPct val="107000"/>
              </a:lnSpc>
              <a:spcAft>
                <a:spcPts val="800"/>
              </a:spcAft>
              <a:buFont typeface="Arial" panose="020B0604020202020204" pitchFamily="34" charset="0"/>
              <a:buChar char="•"/>
            </a:pPr>
            <a:r>
              <a:rPr lang="en-AU" dirty="0">
                <a:effectLst/>
                <a:latin typeface="Calibri" panose="020F0502020204030204" pitchFamily="34" charset="0"/>
                <a:ea typeface="Calibri" panose="020F0502020204030204" pitchFamily="34" charset="0"/>
                <a:cs typeface="Calibri" panose="020F0502020204030204" pitchFamily="34" charset="0"/>
              </a:rPr>
              <a:t>Foundations of Economic Recovery</a:t>
            </a:r>
          </a:p>
        </p:txBody>
      </p:sp>
      <p:sp>
        <p:nvSpPr>
          <p:cNvPr id="17" name="Title 1">
            <a:extLst>
              <a:ext uri="{FF2B5EF4-FFF2-40B4-BE49-F238E27FC236}">
                <a16:creationId xmlns:a16="http://schemas.microsoft.com/office/drawing/2014/main" id="{ECE058CF-6541-D3A9-B582-683E8D685630}"/>
              </a:ext>
            </a:extLst>
          </p:cNvPr>
          <p:cNvSpPr>
            <a:spLocks noGrp="1"/>
          </p:cNvSpPr>
          <p:nvPr>
            <p:ph type="title"/>
          </p:nvPr>
        </p:nvSpPr>
        <p:spPr/>
        <p:txBody>
          <a:bodyPr/>
          <a:lstStyle/>
          <a:p>
            <a:r>
              <a:rPr lang="en-AU" dirty="0"/>
              <a:t>Recovery Exercising Toolkit</a:t>
            </a:r>
          </a:p>
        </p:txBody>
      </p:sp>
      <p:sp>
        <p:nvSpPr>
          <p:cNvPr id="3" name="TextBox 2"/>
          <p:cNvSpPr txBox="1"/>
          <p:nvPr/>
        </p:nvSpPr>
        <p:spPr>
          <a:xfrm>
            <a:off x="580985" y="1171248"/>
            <a:ext cx="6734215" cy="646331"/>
          </a:xfrm>
          <a:prstGeom prst="rect">
            <a:avLst/>
          </a:prstGeom>
          <a:noFill/>
        </p:spPr>
        <p:txBody>
          <a:bodyPr wrap="square" rtlCol="0">
            <a:spAutoFit/>
          </a:bodyPr>
          <a:lstStyle/>
          <a:p>
            <a:r>
              <a:rPr lang="en-GB" dirty="0">
                <a:latin typeface="Panton Bold" panose="00000800000000000000" pitchFamily="50" charset="0"/>
              </a:rPr>
              <a:t>The </a:t>
            </a:r>
            <a:r>
              <a:rPr lang="en-AU" dirty="0">
                <a:latin typeface="Panton Bold" panose="00000800000000000000" pitchFamily="50" charset="0"/>
              </a:rPr>
              <a:t>Recovery Exercising Toolkit is a companion to the </a:t>
            </a:r>
            <a:r>
              <a:rPr lang="en-AU" dirty="0">
                <a:latin typeface="Panton Bold Italic" panose="00000800000000000000" pitchFamily="50" charset="0"/>
              </a:rPr>
              <a:t>Managing Exercises </a:t>
            </a:r>
            <a:r>
              <a:rPr lang="en-AU" dirty="0">
                <a:latin typeface="Panton Bold" panose="00000800000000000000" pitchFamily="50" charset="0"/>
              </a:rPr>
              <a:t>Handbook and the </a:t>
            </a:r>
            <a:r>
              <a:rPr lang="en-AU" dirty="0">
                <a:latin typeface="Panton Bold Italic" panose="00000800000000000000" pitchFamily="50" charset="0"/>
              </a:rPr>
              <a:t>Community Recovery </a:t>
            </a:r>
            <a:r>
              <a:rPr lang="en-AU" dirty="0">
                <a:latin typeface="Panton Bold" panose="00000800000000000000" pitchFamily="50" charset="0"/>
              </a:rPr>
              <a:t>Handbook</a:t>
            </a:r>
          </a:p>
        </p:txBody>
      </p:sp>
      <p:pic>
        <p:nvPicPr>
          <p:cNvPr id="2" name="Picture 1">
            <a:extLst>
              <a:ext uri="{FF2B5EF4-FFF2-40B4-BE49-F238E27FC236}">
                <a16:creationId xmlns:a16="http://schemas.microsoft.com/office/drawing/2014/main" id="{11BF10C9-AB9C-556F-61CA-D04962DEE03B}"/>
              </a:ext>
            </a:extLst>
          </p:cNvPr>
          <p:cNvPicPr>
            <a:picLocks noChangeAspect="1"/>
          </p:cNvPicPr>
          <p:nvPr/>
        </p:nvPicPr>
        <p:blipFill>
          <a:blip r:embed="rId5" cstate="print">
            <a:extLst>
              <a:ext uri="{28A0092B-C50C-407E-A947-70E740481C1C}">
                <a14:useLocalDpi xmlns:a14="http://schemas.microsoft.com/office/drawing/2010/main" val="0"/>
              </a:ext>
            </a:extLst>
          </a:blip>
          <a:srcRect l="101" r="101"/>
          <a:stretch/>
        </p:blipFill>
        <p:spPr>
          <a:xfrm>
            <a:off x="6249924" y="2182099"/>
            <a:ext cx="2664881" cy="3771312"/>
          </a:xfrm>
          <a:prstGeom prst="rect">
            <a:avLst/>
          </a:prstGeom>
          <a:ln>
            <a:solidFill>
              <a:schemeClr val="bg1">
                <a:lumMod val="75000"/>
              </a:schemeClr>
            </a:solidFill>
          </a:ln>
        </p:spPr>
      </p:pic>
    </p:spTree>
    <p:extLst>
      <p:ext uri="{BB962C8B-B14F-4D97-AF65-F5344CB8AC3E}">
        <p14:creationId xmlns:p14="http://schemas.microsoft.com/office/powerpoint/2010/main" val="46315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54981A53-25C9-2AF6-52F2-771E9BD39314}"/>
              </a:ext>
            </a:extLst>
          </p:cNvPr>
          <p:cNvSpPr txBox="1"/>
          <p:nvPr/>
        </p:nvSpPr>
        <p:spPr>
          <a:xfrm>
            <a:off x="2072497" y="2659559"/>
            <a:ext cx="804700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400" i="0" u="none" strike="noStrike" kern="1200" cap="none" spc="0" normalizeH="0" baseline="0" noProof="0" dirty="0">
                <a:ln>
                  <a:noFill/>
                </a:ln>
                <a:solidFill>
                  <a:prstClr val="white"/>
                </a:solidFill>
                <a:effectLst/>
                <a:uLnTx/>
                <a:uFillTx/>
                <a:latin typeface="Panton SemiBold" panose="00000700000000000000" pitchFamily="50" charset="0"/>
              </a:rPr>
              <a:t>Participant Feedback</a:t>
            </a:r>
          </a:p>
        </p:txBody>
      </p:sp>
    </p:spTree>
    <p:extLst>
      <p:ext uri="{BB962C8B-B14F-4D97-AF65-F5344CB8AC3E}">
        <p14:creationId xmlns:p14="http://schemas.microsoft.com/office/powerpoint/2010/main" val="332551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680484" y="1541991"/>
            <a:ext cx="11291775" cy="3774018"/>
          </a:xfrm>
        </p:spPr>
        <p:txBody>
          <a:bodyPr>
            <a:normAutofit/>
          </a:bodyPr>
          <a:lstStyle/>
          <a:p>
            <a:pPr lvl="0" algn="ctr">
              <a:lnSpc>
                <a:spcPct val="100000"/>
              </a:lnSpc>
              <a:spcBef>
                <a:spcPts val="0"/>
              </a:spcBef>
              <a:defRPr/>
            </a:pPr>
            <a:br>
              <a:rPr lang="en-AU" sz="2400" dirty="0">
                <a:solidFill>
                  <a:schemeClr val="bg1"/>
                </a:solidFill>
              </a:rPr>
            </a:br>
            <a:endParaRPr lang="en-AU" sz="2400" b="0" dirty="0">
              <a:solidFill>
                <a:schemeClr val="bg1"/>
              </a:solidFill>
            </a:endParaRPr>
          </a:p>
        </p:txBody>
      </p:sp>
      <p:sp>
        <p:nvSpPr>
          <p:cNvPr id="5" name="TextBox 4"/>
          <p:cNvSpPr txBox="1"/>
          <p:nvPr/>
        </p:nvSpPr>
        <p:spPr>
          <a:xfrm>
            <a:off x="2072497" y="2659559"/>
            <a:ext cx="804700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400" i="0" u="none" strike="noStrike" kern="1200" cap="none" spc="0" normalizeH="0" baseline="0" noProof="0" dirty="0">
                <a:ln>
                  <a:noFill/>
                </a:ln>
                <a:solidFill>
                  <a:prstClr val="white"/>
                </a:solidFill>
                <a:effectLst/>
                <a:uLnTx/>
                <a:uFillTx/>
                <a:latin typeface="Panton SemiBold" panose="00000700000000000000" pitchFamily="50" charset="0"/>
              </a:rPr>
              <a:t>Close</a:t>
            </a:r>
          </a:p>
        </p:txBody>
      </p:sp>
    </p:spTree>
    <p:extLst>
      <p:ext uri="{BB962C8B-B14F-4D97-AF65-F5344CB8AC3E}">
        <p14:creationId xmlns:p14="http://schemas.microsoft.com/office/powerpoint/2010/main" val="350028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a:solidFill>
            <a:srgbClr val="EBD3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Title 1">
            <a:extLst>
              <a:ext uri="{FF2B5EF4-FFF2-40B4-BE49-F238E27FC236}">
                <a16:creationId xmlns:a16="http://schemas.microsoft.com/office/drawing/2014/main" id="{B7A86D17-3753-0D6C-FF4E-8AC4A7E7B258}"/>
              </a:ext>
            </a:extLst>
          </p:cNvPr>
          <p:cNvSpPr txBox="1">
            <a:spLocks/>
          </p:cNvSpPr>
          <p:nvPr/>
        </p:nvSpPr>
        <p:spPr>
          <a:xfrm>
            <a:off x="450112" y="2218044"/>
            <a:ext cx="11291775" cy="213764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200" b="0" kern="1200">
                <a:solidFill>
                  <a:schemeClr val="accent1"/>
                </a:solidFill>
                <a:latin typeface="Panton SemiBold" panose="00000700000000000000" pitchFamily="50" charset="0"/>
                <a:ea typeface="+mj-ea"/>
                <a:cs typeface="+mj-cs"/>
              </a:defRPr>
            </a:lvl1pPr>
          </a:lstStyle>
          <a:p>
            <a:pPr algn="ctr">
              <a:spcBef>
                <a:spcPts val="0"/>
              </a:spcBef>
              <a:defRPr/>
            </a:pPr>
            <a:r>
              <a:rPr lang="en-AU" sz="4400" dirty="0">
                <a:solidFill>
                  <a:srgbClr val="9B1889"/>
                </a:solidFill>
                <a:cs typeface="Calibri"/>
              </a:rPr>
              <a:t>Housekeeping</a:t>
            </a:r>
            <a:endParaRPr lang="en-AU" sz="4400" dirty="0">
              <a:solidFill>
                <a:srgbClr val="9B1889"/>
              </a:solidFill>
            </a:endParaRPr>
          </a:p>
        </p:txBody>
      </p:sp>
    </p:spTree>
    <p:extLst>
      <p:ext uri="{BB962C8B-B14F-4D97-AF65-F5344CB8AC3E}">
        <p14:creationId xmlns:p14="http://schemas.microsoft.com/office/powerpoint/2010/main" val="243539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 y="202019"/>
            <a:ext cx="11407140" cy="1041991"/>
          </a:xfrm>
        </p:spPr>
        <p:txBody>
          <a:bodyPr>
            <a:normAutofit/>
          </a:bodyPr>
          <a:lstStyle/>
          <a:p>
            <a:r>
              <a:rPr lang="en-AU" sz="3600" dirty="0"/>
              <a:t>Objectives</a:t>
            </a:r>
          </a:p>
        </p:txBody>
      </p:sp>
      <p:sp>
        <p:nvSpPr>
          <p:cNvPr id="7" name="Rounded Rectangle 6"/>
          <p:cNvSpPr/>
          <p:nvPr/>
        </p:nvSpPr>
        <p:spPr>
          <a:xfrm>
            <a:off x="639437" y="1326879"/>
            <a:ext cx="10902038" cy="927793"/>
          </a:xfrm>
          <a:prstGeom prst="roundRect">
            <a:avLst>
              <a:gd name="adj" fmla="val 0"/>
            </a:avLst>
          </a:prstGeom>
          <a:solidFill>
            <a:srgbClr val="9B1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lnSpc>
                <a:spcPct val="150000"/>
              </a:lnSpc>
            </a:pPr>
            <a:r>
              <a:rPr lang="en-AU" sz="2200" dirty="0">
                <a:solidFill>
                  <a:schemeClr val="bg1"/>
                </a:solidFill>
                <a:latin typeface="Panton SemiBold" panose="00000700000000000000" pitchFamily="50" charset="0"/>
                <a:ea typeface="Calibri" panose="020F0502020204030204" pitchFamily="34" charset="0"/>
                <a:cs typeface="Calibri"/>
                <a:sym typeface="Arial"/>
              </a:rPr>
              <a:t>Explore recovery considerations across the short, medium and longer term</a:t>
            </a:r>
          </a:p>
        </p:txBody>
      </p:sp>
      <p:sp>
        <p:nvSpPr>
          <p:cNvPr id="8" name="Rounded Rectangle 7"/>
          <p:cNvSpPr/>
          <p:nvPr/>
        </p:nvSpPr>
        <p:spPr>
          <a:xfrm>
            <a:off x="639437" y="2544041"/>
            <a:ext cx="5250086" cy="1016109"/>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r>
              <a:rPr lang="en-AU" sz="2000" dirty="0">
                <a:solidFill>
                  <a:srgbClr val="9B1889"/>
                </a:solidFill>
                <a:latin typeface="Panton SemiBold" panose="00000700000000000000" pitchFamily="50" charset="0"/>
                <a:ea typeface="Calibri" panose="020F0502020204030204" pitchFamily="34" charset="0"/>
                <a:cs typeface="Calibri"/>
                <a:sym typeface="Arial"/>
              </a:rPr>
              <a:t>Strengthen collaboration and coordination </a:t>
            </a:r>
            <a:br>
              <a:rPr lang="en-AU" sz="2000" dirty="0">
                <a:solidFill>
                  <a:srgbClr val="9B1889"/>
                </a:solidFill>
                <a:latin typeface="Panton SemiBold" panose="00000700000000000000" pitchFamily="50" charset="0"/>
                <a:ea typeface="Calibri" panose="020F0502020204030204" pitchFamily="34" charset="0"/>
                <a:cs typeface="Calibri"/>
                <a:sym typeface="Arial"/>
              </a:rPr>
            </a:br>
            <a:r>
              <a:rPr lang="en-AU" sz="2000" dirty="0">
                <a:solidFill>
                  <a:srgbClr val="9B1889"/>
                </a:solidFill>
                <a:latin typeface="Panton SemiBold" panose="00000700000000000000" pitchFamily="50" charset="0"/>
                <a:ea typeface="Calibri" panose="020F0502020204030204" pitchFamily="34" charset="0"/>
                <a:cs typeface="Calibri"/>
                <a:sym typeface="Arial"/>
              </a:rPr>
              <a:t>in recovery </a:t>
            </a:r>
          </a:p>
        </p:txBody>
      </p:sp>
      <p:sp>
        <p:nvSpPr>
          <p:cNvPr id="9" name="Rounded Rectangle 8"/>
          <p:cNvSpPr/>
          <p:nvPr/>
        </p:nvSpPr>
        <p:spPr>
          <a:xfrm>
            <a:off x="6243619" y="2544425"/>
            <a:ext cx="5250086" cy="1015726"/>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r>
              <a:rPr lang="en-AU" sz="2000" dirty="0">
                <a:solidFill>
                  <a:srgbClr val="9B1889"/>
                </a:solidFill>
                <a:latin typeface="Panton SemiBold" panose="00000700000000000000" pitchFamily="50" charset="0"/>
                <a:ea typeface="Calibri" panose="020F0502020204030204" pitchFamily="34" charset="0"/>
                <a:cs typeface="Calibri"/>
                <a:sym typeface="Arial"/>
              </a:rPr>
              <a:t>Practice evidence informed approaches to recovery strategies and activities </a:t>
            </a:r>
          </a:p>
        </p:txBody>
      </p:sp>
      <p:sp>
        <p:nvSpPr>
          <p:cNvPr id="10" name="Rounded Rectangle 9"/>
          <p:cNvSpPr/>
          <p:nvPr/>
        </p:nvSpPr>
        <p:spPr>
          <a:xfrm>
            <a:off x="639437" y="3849520"/>
            <a:ext cx="10902038" cy="995303"/>
          </a:xfrm>
          <a:prstGeom prst="roundRect">
            <a:avLst>
              <a:gd name="adj" fmla="val 0"/>
            </a:avLst>
          </a:prstGeom>
          <a:solidFill>
            <a:srgbClr val="9B1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AU" sz="2000" dirty="0">
                <a:solidFill>
                  <a:schemeClr val="bg1"/>
                </a:solidFill>
                <a:latin typeface="Panton SemiBold" panose="00000700000000000000" pitchFamily="50" charset="0"/>
                <a:ea typeface="Calibri" panose="020F0502020204030204" pitchFamily="34" charset="0"/>
                <a:cs typeface="Calibri"/>
                <a:sym typeface="Arial"/>
              </a:rPr>
              <a:t>Explore the roles and responsibilities of government, non-government and local community stakeholders in recovery</a:t>
            </a:r>
            <a:endParaRPr lang="en-AU" sz="2000" dirty="0">
              <a:solidFill>
                <a:schemeClr val="bg1"/>
              </a:solidFill>
              <a:latin typeface="Panton SemiBold" panose="00000700000000000000" pitchFamily="50" charset="0"/>
              <a:ea typeface="Calibri" panose="020F0502020204030204" pitchFamily="34" charset="0"/>
              <a:cs typeface="Calibri"/>
            </a:endParaRPr>
          </a:p>
        </p:txBody>
      </p:sp>
      <p:sp>
        <p:nvSpPr>
          <p:cNvPr id="11" name="Rounded Rectangle 10"/>
          <p:cNvSpPr/>
          <p:nvPr/>
        </p:nvSpPr>
        <p:spPr>
          <a:xfrm>
            <a:off x="639437" y="5154998"/>
            <a:ext cx="10902039" cy="692000"/>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rgbClr val="9B1889"/>
                </a:solidFill>
                <a:latin typeface="Panton SemiBold" panose="00000700000000000000" pitchFamily="50" charset="0"/>
                <a:ea typeface="Calibri" panose="020F0502020204030204" pitchFamily="34" charset="0"/>
                <a:cs typeface="Calibri"/>
                <a:sym typeface="Arial"/>
              </a:rPr>
              <a:t>Identify areas for further development to inform recovery planning</a:t>
            </a:r>
          </a:p>
        </p:txBody>
      </p:sp>
    </p:spTree>
    <p:extLst>
      <p:ext uri="{BB962C8B-B14F-4D97-AF65-F5344CB8AC3E}">
        <p14:creationId xmlns:p14="http://schemas.microsoft.com/office/powerpoint/2010/main" val="28468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Title 1">
            <a:extLst>
              <a:ext uri="{FF2B5EF4-FFF2-40B4-BE49-F238E27FC236}">
                <a16:creationId xmlns:a16="http://schemas.microsoft.com/office/drawing/2014/main" id="{804C6805-D51E-7F20-1651-B7D7DE9116F6}"/>
              </a:ext>
            </a:extLst>
          </p:cNvPr>
          <p:cNvSpPr txBox="1">
            <a:spLocks/>
          </p:cNvSpPr>
          <p:nvPr/>
        </p:nvSpPr>
        <p:spPr>
          <a:xfrm>
            <a:off x="450112" y="2218044"/>
            <a:ext cx="11291775" cy="213764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200" b="0" kern="1200">
                <a:solidFill>
                  <a:schemeClr val="accent1"/>
                </a:solidFill>
                <a:latin typeface="Panton SemiBold" panose="00000700000000000000" pitchFamily="50" charset="0"/>
                <a:ea typeface="+mj-ea"/>
                <a:cs typeface="+mj-cs"/>
              </a:defRPr>
            </a:lvl1pPr>
          </a:lstStyle>
          <a:p>
            <a:pPr algn="ctr">
              <a:spcBef>
                <a:spcPts val="0"/>
              </a:spcBef>
              <a:defRPr/>
            </a:pPr>
            <a:r>
              <a:rPr lang="en-US" sz="4400" dirty="0">
                <a:solidFill>
                  <a:prstClr val="white"/>
                </a:solidFill>
                <a:cs typeface="Calibri"/>
              </a:rPr>
              <a:t>Who is in the Room?</a:t>
            </a:r>
          </a:p>
        </p:txBody>
      </p:sp>
    </p:spTree>
    <p:extLst>
      <p:ext uri="{BB962C8B-B14F-4D97-AF65-F5344CB8AC3E}">
        <p14:creationId xmlns:p14="http://schemas.microsoft.com/office/powerpoint/2010/main" val="172271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Understanding Who the Community is - Before the Disaster</a:t>
            </a:r>
          </a:p>
        </p:txBody>
      </p:sp>
      <p:sp>
        <p:nvSpPr>
          <p:cNvPr id="5" name="TextBox 4"/>
          <p:cNvSpPr txBox="1"/>
          <p:nvPr/>
        </p:nvSpPr>
        <p:spPr>
          <a:xfrm>
            <a:off x="560440" y="1371830"/>
            <a:ext cx="3687096" cy="3939540"/>
          </a:xfrm>
          <a:prstGeom prst="rect">
            <a:avLst/>
          </a:prstGeom>
          <a:solidFill>
            <a:srgbClr val="EBD3E8"/>
          </a:solidFill>
        </p:spPr>
        <p:txBody>
          <a:bodyPr wrap="square" rtlCol="0">
            <a:spAutoFit/>
          </a:bodyPr>
          <a:lstStyle/>
          <a:p>
            <a:br>
              <a:rPr lang="en-AU" sz="2400" b="1" dirty="0">
                <a:solidFill>
                  <a:srgbClr val="9B1889"/>
                </a:solidFill>
                <a:latin typeface="Panton SemiBold" panose="00000700000000000000" pitchFamily="50" charset="0"/>
              </a:rPr>
            </a:br>
            <a:r>
              <a:rPr lang="en-AU" sz="2400" b="1" dirty="0">
                <a:solidFill>
                  <a:srgbClr val="9B1889"/>
                </a:solidFill>
                <a:latin typeface="Panton SemiBold" panose="00000700000000000000" pitchFamily="50" charset="0"/>
              </a:rPr>
              <a:t>National Principles for</a:t>
            </a:r>
            <a:br>
              <a:rPr lang="en-AU" sz="2400" b="1" dirty="0">
                <a:solidFill>
                  <a:srgbClr val="9B1889"/>
                </a:solidFill>
                <a:latin typeface="Panton SemiBold" panose="00000700000000000000" pitchFamily="50" charset="0"/>
              </a:rPr>
            </a:br>
            <a:r>
              <a:rPr lang="en-AU" sz="2400" b="1" dirty="0">
                <a:solidFill>
                  <a:srgbClr val="9B1889"/>
                </a:solidFill>
                <a:latin typeface="Panton SemiBold" panose="00000700000000000000" pitchFamily="50" charset="0"/>
              </a:rPr>
              <a:t>Disaster Recovery:</a:t>
            </a:r>
          </a:p>
          <a:p>
            <a:endParaRPr lang="en-AU" sz="2400" b="1" dirty="0">
              <a:solidFill>
                <a:srgbClr val="9B1889"/>
              </a:solidFill>
              <a:latin typeface="Panton SemiBold" panose="00000700000000000000" pitchFamily="50" charset="0"/>
            </a:endParaRPr>
          </a:p>
          <a:p>
            <a:r>
              <a:rPr lang="en-AU" sz="2200" dirty="0">
                <a:latin typeface="Calibri bold" panose="020F0702030404030204" pitchFamily="34" charset="0"/>
                <a:ea typeface="Calibri bold" panose="020F0702030404030204" pitchFamily="34" charset="0"/>
                <a:cs typeface="Calibri bold" panose="020F0702030404030204" pitchFamily="34" charset="0"/>
              </a:rPr>
              <a:t>Understanding the context </a:t>
            </a:r>
            <a:endParaRPr lang="en-AU" sz="2200" i="1" dirty="0">
              <a:latin typeface="Calibri" panose="020F0502020204030204" pitchFamily="34" charset="0"/>
              <a:ea typeface="Calibri" panose="020F0502020204030204" pitchFamily="34" charset="0"/>
              <a:cs typeface="Calibri" panose="020F0502020204030204" pitchFamily="34" charset="0"/>
            </a:endParaRPr>
          </a:p>
          <a:p>
            <a:r>
              <a:rPr lang="en-AU" sz="2200" dirty="0">
                <a:latin typeface="Calibri" panose="020F0502020204030204" pitchFamily="34" charset="0"/>
                <a:ea typeface="Calibri" panose="020F0502020204030204" pitchFamily="34" charset="0"/>
                <a:cs typeface="Calibri" panose="020F0502020204030204" pitchFamily="34" charset="0"/>
              </a:rPr>
              <a:t>Successful recovery is based on an understanding of community context, with each community having its own history, values and dynamics.</a:t>
            </a:r>
            <a:br>
              <a:rPr lang="en-AU" sz="2200" dirty="0">
                <a:latin typeface="Calibri" panose="020F0502020204030204" pitchFamily="34" charset="0"/>
                <a:ea typeface="Calibri" panose="020F0502020204030204" pitchFamily="34" charset="0"/>
                <a:cs typeface="Calibri" panose="020F0502020204030204" pitchFamily="34" charset="0"/>
              </a:rPr>
            </a:br>
            <a:endParaRPr lang="en-AU" sz="2200" dirty="0">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E7CAFE83-3204-250E-694F-3275FA9B75AA}"/>
              </a:ext>
            </a:extLst>
          </p:cNvPr>
          <p:cNvGrpSpPr/>
          <p:nvPr/>
        </p:nvGrpSpPr>
        <p:grpSpPr>
          <a:xfrm>
            <a:off x="5549103" y="1371830"/>
            <a:ext cx="5636302" cy="4342825"/>
            <a:chOff x="5537640" y="1244010"/>
            <a:chExt cx="5636302" cy="4342825"/>
          </a:xfrm>
        </p:grpSpPr>
        <p:pic>
          <p:nvPicPr>
            <p:cNvPr id="4" name="Picture 3"/>
            <p:cNvPicPr>
              <a:picLocks noChangeAspect="1"/>
            </p:cNvPicPr>
            <p:nvPr/>
          </p:nvPicPr>
          <p:blipFill>
            <a:blip r:embed="rId3"/>
            <a:stretch>
              <a:fillRect/>
            </a:stretch>
          </p:blipFill>
          <p:spPr>
            <a:xfrm>
              <a:off x="5537640" y="1244010"/>
              <a:ext cx="5276192" cy="3575975"/>
            </a:xfrm>
            <a:prstGeom prst="rect">
              <a:avLst/>
            </a:prstGeom>
          </p:spPr>
        </p:pic>
        <p:sp>
          <p:nvSpPr>
            <p:cNvPr id="6" name="TextBox 5"/>
            <p:cNvSpPr txBox="1"/>
            <p:nvPr/>
          </p:nvSpPr>
          <p:spPr>
            <a:xfrm flipH="1">
              <a:off x="5537640" y="5002060"/>
              <a:ext cx="5636302" cy="584775"/>
            </a:xfrm>
            <a:prstGeom prst="rect">
              <a:avLst/>
            </a:prstGeom>
            <a:noFill/>
          </p:spPr>
          <p:txBody>
            <a:bodyPr wrap="square" rtlCol="0">
              <a:spAutoFit/>
            </a:bodyPr>
            <a:lstStyle/>
            <a:p>
              <a:pPr lvl="0"/>
              <a:r>
                <a:rPr lang="en-AU" sz="1600" b="1" dirty="0">
                  <a:solidFill>
                    <a:prstClr val="black"/>
                  </a:solidFill>
                  <a:latin typeface="Calibri" panose="020F0502020204030204"/>
                  <a:cs typeface="Calibri"/>
                  <a:sym typeface="Arial"/>
                </a:rPr>
                <a:t>Stakeholder Guide for Community Organisations (VCOSS 2022)</a:t>
              </a:r>
            </a:p>
            <a:p>
              <a:pPr lvl="0"/>
              <a:r>
                <a:rPr lang="en-AU" sz="1600" i="1" dirty="0">
                  <a:solidFill>
                    <a:srgbClr val="232E3F"/>
                  </a:solidFill>
                  <a:latin typeface="Calibri"/>
                  <a:cs typeface="Calibri"/>
                  <a:sym typeface="Arial"/>
                </a:rPr>
                <a:t>Diagram 5 – Community Profile (P15)</a:t>
              </a:r>
            </a:p>
          </p:txBody>
        </p:sp>
      </p:grpSp>
    </p:spTree>
    <p:extLst>
      <p:ext uri="{BB962C8B-B14F-4D97-AF65-F5344CB8AC3E}">
        <p14:creationId xmlns:p14="http://schemas.microsoft.com/office/powerpoint/2010/main" val="260958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Understanding the history of disasters in your area</a:t>
            </a:r>
          </a:p>
        </p:txBody>
      </p:sp>
      <p:sp>
        <p:nvSpPr>
          <p:cNvPr id="3" name="Content Placeholder 2"/>
          <p:cNvSpPr>
            <a:spLocks noGrp="1"/>
          </p:cNvSpPr>
          <p:nvPr>
            <p:ph idx="1"/>
          </p:nvPr>
        </p:nvSpPr>
        <p:spPr/>
        <p:txBody>
          <a:bodyPr>
            <a:normAutofit lnSpcReduction="10000"/>
          </a:bodyPr>
          <a:lstStyle/>
          <a:p>
            <a:pPr marL="0" indent="0">
              <a:buNone/>
            </a:pPr>
            <a:r>
              <a:rPr lang="en-AU" dirty="0">
                <a:latin typeface="Panton Bold" panose="00000800000000000000" pitchFamily="50" charset="0"/>
              </a:rPr>
              <a:t>Experiences of previous disasters will impact on how people will respond to and recover from the current disaster</a:t>
            </a:r>
          </a:p>
          <a:p>
            <a:pPr marL="0" indent="0">
              <a:buNone/>
            </a:pPr>
            <a:r>
              <a:rPr lang="en-AU" dirty="0">
                <a:latin typeface="Calibri bold" panose="020F0702030404030204" pitchFamily="34" charset="0"/>
                <a:ea typeface="Calibri bold" panose="020F0702030404030204" pitchFamily="34" charset="0"/>
                <a:cs typeface="Calibri bold" panose="020F0702030404030204" pitchFamily="34" charset="0"/>
              </a:rPr>
              <a:t>Consecutive and concurrent disasters have compounding impacts </a:t>
            </a:r>
            <a:r>
              <a:rPr lang="en-AU" dirty="0"/>
              <a:t>for individuals and communities and will affect recovery from the next disaster event.</a:t>
            </a:r>
          </a:p>
          <a:p>
            <a:pPr marL="0" indent="0">
              <a:buNone/>
            </a:pPr>
            <a:r>
              <a:rPr lang="en-AU" dirty="0"/>
              <a:t>The more frequently disasters occur, the less time there is to recover between disasters:</a:t>
            </a:r>
          </a:p>
          <a:p>
            <a:r>
              <a:rPr lang="en-AU" dirty="0"/>
              <a:t>Recovery will be slower</a:t>
            </a:r>
          </a:p>
          <a:p>
            <a:r>
              <a:rPr lang="en-AU" dirty="0"/>
              <a:t>Risk of mental and physical health challenges will be higher</a:t>
            </a:r>
          </a:p>
          <a:p>
            <a:endParaRPr lang="en-AU" dirty="0"/>
          </a:p>
          <a:p>
            <a:endParaRPr lang="en-AU" dirty="0"/>
          </a:p>
        </p:txBody>
      </p:sp>
    </p:spTree>
    <p:extLst>
      <p:ext uri="{BB962C8B-B14F-4D97-AF65-F5344CB8AC3E}">
        <p14:creationId xmlns:p14="http://schemas.microsoft.com/office/powerpoint/2010/main" val="170364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Recovery Environments </a:t>
            </a:r>
          </a:p>
        </p:txBody>
      </p:sp>
      <p:pic>
        <p:nvPicPr>
          <p:cNvPr id="6" name="Content Placeholder 8" descr="Diagram&#10;&#10;Description automatically generated">
            <a:extLst>
              <a:ext uri="{FF2B5EF4-FFF2-40B4-BE49-F238E27FC236}">
                <a16:creationId xmlns:a16="http://schemas.microsoft.com/office/drawing/2014/main" id="{4C587DD4-5450-B422-65D6-3EB75A961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71" y="1397678"/>
            <a:ext cx="10413897" cy="4348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8" name="TextBox 7">
            <a:extLst>
              <a:ext uri="{FF2B5EF4-FFF2-40B4-BE49-F238E27FC236}">
                <a16:creationId xmlns:a16="http://schemas.microsoft.com/office/drawing/2014/main" id="{B2052E68-8D1B-E728-4E6E-E95AEA1BDA71}"/>
              </a:ext>
            </a:extLst>
          </p:cNvPr>
          <p:cNvSpPr txBox="1"/>
          <p:nvPr/>
        </p:nvSpPr>
        <p:spPr>
          <a:xfrm>
            <a:off x="6204155" y="2707898"/>
            <a:ext cx="5398802" cy="1938992"/>
          </a:xfrm>
          <a:prstGeom prst="rect">
            <a:avLst/>
          </a:prstGeom>
          <a:noFill/>
        </p:spPr>
        <p:txBody>
          <a:bodyPr wrap="square" rtlCol="0">
            <a:spAutoFit/>
          </a:bodyPr>
          <a:lstStyle/>
          <a:p>
            <a:r>
              <a:rPr lang="en-AU" sz="2000" b="1" dirty="0">
                <a:solidFill>
                  <a:srgbClr val="FF0000"/>
                </a:solidFill>
                <a:latin typeface="Calibri" panose="020F0502020204030204" pitchFamily="34" charset="0"/>
                <a:ea typeface="Calibri" panose="020F0502020204030204" pitchFamily="34" charset="0"/>
                <a:cs typeface="Calibri" panose="020F0502020204030204" pitchFamily="34" charset="0"/>
              </a:rPr>
              <a:t>In [Jurisdiction] recovery environments align with the subcommittees or task groups</a:t>
            </a:r>
          </a:p>
          <a:p>
            <a:pPr marL="342900" indent="-342900">
              <a:buFont typeface="Arial" panose="020B0604020202020204" pitchFamily="34" charset="0"/>
              <a:buChar char="•"/>
            </a:pPr>
            <a:r>
              <a:rPr lang="en-AU" sz="2000" b="1" dirty="0">
                <a:solidFill>
                  <a:srgbClr val="FF0000"/>
                </a:solidFill>
                <a:latin typeface="Calibri" panose="020F0502020204030204" pitchFamily="34" charset="0"/>
                <a:ea typeface="Calibri" panose="020F0502020204030204" pitchFamily="34" charset="0"/>
                <a:cs typeface="Calibri" panose="020F0502020204030204" pitchFamily="34" charset="0"/>
              </a:rPr>
              <a:t>Xx</a:t>
            </a:r>
          </a:p>
          <a:p>
            <a:pPr marL="342900" indent="-342900">
              <a:buFont typeface="Arial" panose="020B0604020202020204" pitchFamily="34" charset="0"/>
              <a:buChar char="•"/>
            </a:pPr>
            <a:r>
              <a:rPr lang="en-AU" sz="2000" b="1" dirty="0">
                <a:solidFill>
                  <a:srgbClr val="FF0000"/>
                </a:solidFill>
                <a:latin typeface="Calibri" panose="020F0502020204030204" pitchFamily="34" charset="0"/>
                <a:ea typeface="Calibri" panose="020F0502020204030204" pitchFamily="34" charset="0"/>
                <a:cs typeface="Calibri" panose="020F0502020204030204" pitchFamily="34" charset="0"/>
              </a:rPr>
              <a:t>Xx</a:t>
            </a:r>
          </a:p>
          <a:p>
            <a:pPr marL="342900" indent="-342900">
              <a:buFont typeface="Arial" panose="020B0604020202020204" pitchFamily="34" charset="0"/>
              <a:buChar char="•"/>
            </a:pPr>
            <a:r>
              <a:rPr lang="en-AU" sz="2000" b="1" dirty="0">
                <a:solidFill>
                  <a:srgbClr val="FF0000"/>
                </a:solidFill>
                <a:latin typeface="Calibri" panose="020F0502020204030204" pitchFamily="34" charset="0"/>
                <a:ea typeface="Calibri" panose="020F0502020204030204" pitchFamily="34" charset="0"/>
                <a:cs typeface="Calibri" panose="020F0502020204030204" pitchFamily="34" charset="0"/>
              </a:rPr>
              <a:t>Xx</a:t>
            </a:r>
          </a:p>
          <a:p>
            <a:pPr marL="342900" indent="-342900">
              <a:buFont typeface="Arial" panose="020B0604020202020204" pitchFamily="34" charset="0"/>
              <a:buChar char="•"/>
            </a:pPr>
            <a:r>
              <a:rPr lang="en-AU" sz="2000" b="1" dirty="0">
                <a:solidFill>
                  <a:srgbClr val="FF0000"/>
                </a:solidFill>
                <a:latin typeface="Calibri" panose="020F0502020204030204" pitchFamily="34" charset="0"/>
                <a:ea typeface="Calibri" panose="020F0502020204030204" pitchFamily="34" charset="0"/>
                <a:cs typeface="Calibri" panose="020F0502020204030204" pitchFamily="34" charset="0"/>
              </a:rPr>
              <a:t>xx</a:t>
            </a:r>
          </a:p>
        </p:txBody>
      </p:sp>
    </p:spTree>
    <p:extLst>
      <p:ext uri="{BB962C8B-B14F-4D97-AF65-F5344CB8AC3E}">
        <p14:creationId xmlns:p14="http://schemas.microsoft.com/office/powerpoint/2010/main" val="13261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a:solidFill>
            <a:srgbClr val="9B1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5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702FB979-F74C-29B0-A808-CCF16932283C}"/>
              </a:ext>
            </a:extLst>
          </p:cNvPr>
          <p:cNvSpPr txBox="1">
            <a:spLocks/>
          </p:cNvSpPr>
          <p:nvPr/>
        </p:nvSpPr>
        <p:spPr>
          <a:xfrm>
            <a:off x="450112" y="2218044"/>
            <a:ext cx="11291775" cy="213764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200" b="0" kern="1200">
                <a:solidFill>
                  <a:schemeClr val="accent1"/>
                </a:solidFill>
                <a:latin typeface="Panton SemiBold" panose="00000700000000000000" pitchFamily="50" charset="0"/>
                <a:ea typeface="+mj-ea"/>
                <a:cs typeface="+mj-cs"/>
              </a:defRPr>
            </a:lvl1pPr>
          </a:lstStyle>
          <a:p>
            <a:pPr algn="ctr">
              <a:spcBef>
                <a:spcPts val="0"/>
              </a:spcBef>
              <a:defRPr/>
            </a:pPr>
            <a:r>
              <a:rPr lang="en-US" sz="4400" dirty="0">
                <a:solidFill>
                  <a:prstClr val="white"/>
                </a:solidFill>
                <a:cs typeface="Calibri"/>
              </a:rPr>
              <a:t>State/Territory Recovery Arrangements</a:t>
            </a:r>
          </a:p>
        </p:txBody>
      </p:sp>
    </p:spTree>
    <p:extLst>
      <p:ext uri="{BB962C8B-B14F-4D97-AF65-F5344CB8AC3E}">
        <p14:creationId xmlns:p14="http://schemas.microsoft.com/office/powerpoint/2010/main" val="2186329219"/>
      </p:ext>
    </p:extLst>
  </p:cSld>
  <p:clrMapOvr>
    <a:masterClrMapping/>
  </p:clrMapOvr>
</p:sld>
</file>

<file path=ppt/theme/theme1.xml><?xml version="1.0" encoding="utf-8"?>
<a:theme xmlns:a="http://schemas.openxmlformats.org/drawingml/2006/main" name="1_Office Theme">
  <a:themeElements>
    <a:clrScheme name="Custom 2">
      <a:dk1>
        <a:srgbClr val="212121"/>
      </a:dk1>
      <a:lt1>
        <a:sysClr val="window" lastClr="FFFFFF"/>
      </a:lt1>
      <a:dk2>
        <a:srgbClr val="4E4E4E"/>
      </a:dk2>
      <a:lt2>
        <a:srgbClr val="EDEDED"/>
      </a:lt2>
      <a:accent1>
        <a:srgbClr val="9B1889"/>
      </a:accent1>
      <a:accent2>
        <a:srgbClr val="212121"/>
      </a:accent2>
      <a:accent3>
        <a:srgbClr val="105BB8"/>
      </a:accent3>
      <a:accent4>
        <a:srgbClr val="386182"/>
      </a:accent4>
      <a:accent5>
        <a:srgbClr val="CEB0A1"/>
      </a:accent5>
      <a:accent6>
        <a:srgbClr val="CD4F2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2FA37F0-7697-4D2F-8ED6-0B66261A3A99}" vid="{EAC2732A-37A2-4DB2-8BD7-654DA97780C9}"/>
    </a:ext>
  </a:extLst>
</a:theme>
</file>

<file path=ppt/theme/theme2.xml><?xml version="1.0" encoding="utf-8"?>
<a:theme xmlns:a="http://schemas.openxmlformats.org/drawingml/2006/main" name="2_Office Theme">
  <a:themeElements>
    <a:clrScheme name="Custom 2">
      <a:dk1>
        <a:srgbClr val="212121"/>
      </a:dk1>
      <a:lt1>
        <a:sysClr val="window" lastClr="FFFFFF"/>
      </a:lt1>
      <a:dk2>
        <a:srgbClr val="4E4E4E"/>
      </a:dk2>
      <a:lt2>
        <a:srgbClr val="EDEDED"/>
      </a:lt2>
      <a:accent1>
        <a:srgbClr val="9B1889"/>
      </a:accent1>
      <a:accent2>
        <a:srgbClr val="212121"/>
      </a:accent2>
      <a:accent3>
        <a:srgbClr val="105BB8"/>
      </a:accent3>
      <a:accent4>
        <a:srgbClr val="386182"/>
      </a:accent4>
      <a:accent5>
        <a:srgbClr val="CEB0A1"/>
      </a:accent5>
      <a:accent6>
        <a:srgbClr val="CD4F2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2FA37F0-7697-4D2F-8ED6-0B66261A3A99}" vid="{EAC2732A-37A2-4DB2-8BD7-654DA97780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73944b2-c49e-4d9c-b47a-e2513151abcc">
      <Value>1</Value>
    </TaxCatchAll>
    <lcf76f155ced4ddcb4097134ff3c332f xmlns="78a52810-3e6c-44d6-a463-d26917084d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EDF3C1C4967945B88D6308C10B83A7" ma:contentTypeVersion="13" ma:contentTypeDescription="Create a new document." ma:contentTypeScope="" ma:versionID="505b36cdc7c88d30979a85bf4b603aa2">
  <xsd:schema xmlns:xsd="http://www.w3.org/2001/XMLSchema" xmlns:xs="http://www.w3.org/2001/XMLSchema" xmlns:p="http://schemas.microsoft.com/office/2006/metadata/properties" xmlns:ns2="78a52810-3e6c-44d6-a463-d26917084db2" xmlns:ns3="273944b2-c49e-4d9c-b47a-e2513151abcc" targetNamespace="http://schemas.microsoft.com/office/2006/metadata/properties" ma:root="true" ma:fieldsID="f93683841a8777a06fa398ce7879d1c5" ns2:_="" ns3:_="">
    <xsd:import namespace="78a52810-3e6c-44d6-a463-d26917084db2"/>
    <xsd:import namespace="273944b2-c49e-4d9c-b47a-e2513151ab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2810-3e6c-44d6-a463-d26917084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4005520-e530-4a8b-9ad9-7be756f6749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3944b2-c49e-4d9c-b47a-e2513151ab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53a516-2b30-4e5c-8039-c7a0ea5362a5}" ma:internalName="TaxCatchAll" ma:showField="CatchAllData" ma:web="273944b2-c49e-4d9c-b47a-e2513151ab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E64483-A360-4356-BD6E-D7891916CE06}">
  <ds:schemaRefs>
    <ds:schemaRef ds:uri="http://schemas.microsoft.com/office/infopath/2007/PartnerControls"/>
    <ds:schemaRef ds:uri="http://purl.org/dc/terms/"/>
    <ds:schemaRef ds:uri="http://purl.org/dc/dcmitype/"/>
    <ds:schemaRef ds:uri="78a52810-3e6c-44d6-a463-d26917084db2"/>
    <ds:schemaRef ds:uri="http://www.w3.org/XML/1998/namespace"/>
    <ds:schemaRef ds:uri="http://schemas.openxmlformats.org/package/2006/metadata/core-properties"/>
    <ds:schemaRef ds:uri="http://schemas.microsoft.com/office/2006/documentManagement/types"/>
    <ds:schemaRef ds:uri="273944b2-c49e-4d9c-b47a-e2513151abcc"/>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190B12A-C6DB-4AC7-89AF-7D4E203F3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a52810-3e6c-44d6-a463-d26917084db2"/>
    <ds:schemaRef ds:uri="273944b2-c49e-4d9c-b47a-e2513151a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B02AB8-4FC2-462F-AD16-70EF4A1C43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14556</TotalTime>
  <Words>2380</Words>
  <Application>Microsoft Office PowerPoint</Application>
  <PresentationFormat>Widescreen</PresentationFormat>
  <Paragraphs>258</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bold</vt:lpstr>
      <vt:lpstr>Century Gothic</vt:lpstr>
      <vt:lpstr>Panton Bold</vt:lpstr>
      <vt:lpstr>Panton Bold Italic</vt:lpstr>
      <vt:lpstr>Panton SemiBold</vt:lpstr>
      <vt:lpstr>1_Office Theme</vt:lpstr>
      <vt:lpstr>2_Office Theme</vt:lpstr>
      <vt:lpstr>*Insert Exercise Name Here*</vt:lpstr>
      <vt:lpstr>Welcome to Country</vt:lpstr>
      <vt:lpstr>PowerPoint Presentation</vt:lpstr>
      <vt:lpstr>Objectives</vt:lpstr>
      <vt:lpstr>PowerPoint Presentation</vt:lpstr>
      <vt:lpstr>Understanding Who the Community is - Before the Disaster</vt:lpstr>
      <vt:lpstr>Understanding the history of disasters in your area</vt:lpstr>
      <vt:lpstr>Recovery Environments </vt:lpstr>
      <vt:lpstr>PowerPoint Presentation</vt:lpstr>
      <vt:lpstr>Recovery Exercise Scenario</vt:lpstr>
      <vt:lpstr>PowerPoint Presentation</vt:lpstr>
      <vt:lpstr> </vt:lpstr>
      <vt:lpstr>PowerPoint Presentation</vt:lpstr>
      <vt:lpstr>PowerPoint Presentation</vt:lpstr>
      <vt:lpstr>PowerPoint Presentation</vt:lpstr>
      <vt:lpstr> </vt:lpstr>
      <vt:lpstr>PowerPoint Presentation</vt:lpstr>
      <vt:lpstr> </vt:lpstr>
      <vt:lpstr>Recovery Considerations 12 months and beyond</vt:lpstr>
      <vt:lpstr> </vt:lpstr>
      <vt:lpstr>PowerPoint Presentation</vt:lpstr>
      <vt:lpstr>Where to from here? Suggested next steps</vt:lpstr>
      <vt:lpstr>Recovery Exercising Toolkit</vt:lpstr>
      <vt:lpstr>PowerPoint Presentation</vt:lpstr>
      <vt:lpstr> </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Guide</dc:title>
  <dc:creator>Graham, Wendy</dc:creator>
  <cp:lastModifiedBy>Hannah Coffey</cp:lastModifiedBy>
  <cp:revision>242</cp:revision>
  <dcterms:created xsi:type="dcterms:W3CDTF">2022-02-13T19:51:44Z</dcterms:created>
  <dcterms:modified xsi:type="dcterms:W3CDTF">2023-02-08T04:32:26Z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0x010100D0EDF3C1C4967945B88D6308C10B83A7</vt:lpwstr>
  </property>
  <property fmtid="{D5CDD505-2E9C-101B-9397-08002B2CF9AE}" pid="3" name="HPRMSecurityLevel">
    <vt:lpwstr>1;#OFFICIAL|11463c70-78df-4e3b-b0ff-f66cd3cb26ec</vt:lpwstr>
  </property>
  <property fmtid="{D5CDD505-2E9C-101B-9397-08002B2CF9AE}" pid="4" name="HPRMSecurityCaveat">
    <vt:lpwstr/>
  </property>
</Properties>
</file>