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99_5B5917DA.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302" r:id="rId6"/>
    <p:sldId id="407" r:id="rId7"/>
    <p:sldId id="298" r:id="rId8"/>
    <p:sldId id="406" r:id="rId9"/>
    <p:sldId id="338" r:id="rId10"/>
    <p:sldId id="389" r:id="rId11"/>
    <p:sldId id="391" r:id="rId12"/>
    <p:sldId id="396" r:id="rId13"/>
    <p:sldId id="390" r:id="rId14"/>
    <p:sldId id="339" r:id="rId15"/>
    <p:sldId id="395" r:id="rId16"/>
    <p:sldId id="392" r:id="rId17"/>
    <p:sldId id="408" r:id="rId18"/>
    <p:sldId id="343" r:id="rId19"/>
    <p:sldId id="383" r:id="rId20"/>
    <p:sldId id="301" r:id="rId21"/>
    <p:sldId id="303" r:id="rId22"/>
    <p:sldId id="393" r:id="rId23"/>
    <p:sldId id="379" r:id="rId24"/>
    <p:sldId id="289" r:id="rId25"/>
    <p:sldId id="283" r:id="rId26"/>
    <p:sldId id="399" r:id="rId27"/>
    <p:sldId id="403" r:id="rId28"/>
    <p:sldId id="409" r:id="rId29"/>
    <p:sldId id="398" r:id="rId30"/>
    <p:sldId id="410" r:id="rId31"/>
    <p:sldId id="313" r:id="rId32"/>
    <p:sldId id="404" r:id="rId33"/>
    <p:sldId id="4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ACA5E-8793-455D-5168-C23AFEFCEA52}" name="Ella Wilkinson" initials="EW" userId="S::ella.wilkinson@aidr.org.au::e0ac422e-8efa-4168-8747-0acc8fff0991" providerId="AD"/>
  <p188:author id="{34DDA7DE-28E1-FBDB-A2CA-E44DEA00C213}" name="Hannah Coffey" initials="HC" userId="S::Hannah.Coffey@aidr.org.au::ed725878-6240-40ef-8248-0a3a754474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yan, Damien" initials="RD" lastIdx="15" clrIdx="0">
    <p:extLst>
      <p:ext uri="{19B8F6BF-5375-455C-9EA6-DF929625EA0E}">
        <p15:presenceInfo xmlns:p15="http://schemas.microsoft.com/office/powerpoint/2012/main" userId="S-1-5-21-672394970-180755160-2318422700-92960" providerId="AD"/>
      </p:ext>
    </p:extLst>
  </p:cmAuthor>
  <p:cmAuthor id="2" name="Drew, Mark" initials="DM" lastIdx="1" clrIdx="1">
    <p:extLst>
      <p:ext uri="{19B8F6BF-5375-455C-9EA6-DF929625EA0E}">
        <p15:presenceInfo xmlns:p15="http://schemas.microsoft.com/office/powerpoint/2012/main" userId="S-1-5-21-672394970-180755160-2318422700-98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889"/>
    <a:srgbClr val="D7A8D0"/>
    <a:srgbClr val="EBD3E8"/>
    <a:srgbClr val="702C8B"/>
    <a:srgbClr val="F1E8F2"/>
    <a:srgbClr val="595959"/>
    <a:srgbClr val="2A743D"/>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62" autoAdjust="0"/>
  </p:normalViewPr>
  <p:slideViewPr>
    <p:cSldViewPr snapToGrid="0">
      <p:cViewPr varScale="1">
        <p:scale>
          <a:sx n="44" d="100"/>
          <a:sy n="44" d="100"/>
        </p:scale>
        <p:origin x="1500" y="36"/>
      </p:cViewPr>
      <p:guideLst>
        <p:guide orient="horz" pos="2160"/>
        <p:guide pos="3840"/>
      </p:guideLst>
    </p:cSldViewPr>
  </p:slideViewPr>
  <p:notesTextViewPr>
    <p:cViewPr>
      <p:scale>
        <a:sx n="125" d="100"/>
        <a:sy n="125" d="100"/>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99_5B5917DA.xml><?xml version="1.0" encoding="utf-8"?>
<p188:cmLst xmlns:a="http://schemas.openxmlformats.org/drawingml/2006/main" xmlns:r="http://schemas.openxmlformats.org/officeDocument/2006/relationships" xmlns:p188="http://schemas.microsoft.com/office/powerpoint/2018/8/main">
  <p188:cm id="{AC8A1F5F-4E89-4FCE-AF8A-D007ECB2E4CB}" authorId="{34DDA7DE-28E1-FBDB-A2CA-E44DEA00C213}" created="2022-11-08T03:34:23.910">
    <ac:txMkLst xmlns:ac="http://schemas.microsoft.com/office/drawing/2013/main/command">
      <pc:docMk xmlns:pc="http://schemas.microsoft.com/office/powerpoint/2013/main/command"/>
      <pc:sldMk xmlns:pc="http://schemas.microsoft.com/office/powerpoint/2013/main/command" cId="1532565466" sldId="409"/>
      <ac:spMk id="10" creationId="{787C96D0-AF57-7079-652F-B653A30EF42F}"/>
      <ac:txMk cp="360" len="66">
        <ac:context len="566" hash="2400371228"/>
      </ac:txMk>
    </ac:txMkLst>
    <p188:pos x="8405142" y="3359827"/>
    <p188:txBody>
      <a:bodyPr/>
      <a:lstStyle/>
      <a:p>
        <a:r>
          <a:rPr lang="en-AU"/>
          <a:t>This sentence doesn’t read properly, I'm not sure what it's trying to say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B2086-F8C8-4A75-8553-6868D9768737}" type="datetimeFigureOut">
              <a:rPr lang="en-AU" smtClean="0"/>
              <a:t>8/02/2023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AA19D-C382-435D-BEB5-DB4276143531}" type="slidenum">
              <a:rPr lang="en-AU" smtClean="0"/>
              <a:t>‹#›</a:t>
            </a:fld>
            <a:endParaRPr lang="en-AU"/>
          </a:p>
        </p:txBody>
      </p:sp>
    </p:spTree>
    <p:extLst>
      <p:ext uri="{BB962C8B-B14F-4D97-AF65-F5344CB8AC3E}">
        <p14:creationId xmlns:p14="http://schemas.microsoft.com/office/powerpoint/2010/main" val="139319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ustralianbusinessroundtable.com.au/assets/documents/Report%20-%20Social%20costs/7.%20The%20cost%20of%20natural%20disasters%20-%20Australian%20experiences.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bnhcrc.com.au/publications/biblio/bnh-6293"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u="none" baseline="0" dirty="0"/>
              <a:t>NOTE TO FACILITATORS</a:t>
            </a:r>
          </a:p>
          <a:p>
            <a:pPr marL="0" indent="0">
              <a:buNone/>
            </a:pPr>
            <a:endParaRPr lang="en-US" sz="1000" b="1" u="none" dirty="0"/>
          </a:p>
          <a:p>
            <a:pPr marL="0" indent="0">
              <a:buNone/>
            </a:pPr>
            <a:r>
              <a:rPr lang="en-US" sz="1000" b="1" u="none" dirty="0"/>
              <a:t>The following slides provide you with a self paced walk through of the module, supported with speakers notes. </a:t>
            </a:r>
          </a:p>
          <a:p>
            <a:endParaRPr lang="en-US" sz="10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t>Use your local knowledge and examples to make content relevant to participants, and</a:t>
            </a:r>
            <a:r>
              <a:rPr lang="en-AU" sz="1000" b="1" baseline="0" dirty="0"/>
              <a:t> add to or delete from this slide deck as needed.</a:t>
            </a:r>
            <a:endParaRPr lang="en-AU" sz="1000" b="1" dirty="0"/>
          </a:p>
          <a:p>
            <a:endParaRPr lang="en-US" sz="1000" b="1" u="none" dirty="0"/>
          </a:p>
          <a:p>
            <a:r>
              <a:rPr lang="en-US" sz="1000" b="1" u="none" dirty="0"/>
              <a:t>The package takes approximately 60 minutes to run, allow up</a:t>
            </a:r>
            <a:r>
              <a:rPr lang="en-US" sz="1000" b="1" u="none" baseline="0" dirty="0"/>
              <a:t> to 25 mins for the presentation and 30mins for the</a:t>
            </a:r>
            <a:r>
              <a:rPr lang="en-US" sz="1000" b="1" u="none" dirty="0"/>
              <a:t> group discussion activity</a:t>
            </a:r>
          </a:p>
          <a:p>
            <a:endParaRPr lang="en-AU" sz="100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u="none" kern="1200" dirty="0">
                <a:solidFill>
                  <a:schemeClr val="tx1"/>
                </a:solidFill>
                <a:latin typeface="+mn-lt"/>
                <a:ea typeface="+mn-ea"/>
                <a:cs typeface="+mn-cs"/>
              </a:rPr>
              <a:t>Notes are in standard format. </a:t>
            </a:r>
            <a:r>
              <a:rPr lang="en-AU" sz="1000" b="1" i="1" u="none" kern="1200" dirty="0">
                <a:solidFill>
                  <a:schemeClr val="tx1"/>
                </a:solidFill>
                <a:latin typeface="+mn-lt"/>
                <a:ea typeface="+mn-ea"/>
                <a:cs typeface="+mn-cs"/>
              </a:rPr>
              <a:t>Facilitator actions are in bold italics.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b="1" u="non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u="none" kern="1200" dirty="0">
                <a:solidFill>
                  <a:schemeClr val="tx1"/>
                </a:solidFill>
                <a:latin typeface="+mn-lt"/>
                <a:ea typeface="+mn-ea"/>
                <a:cs typeface="+mn-cs"/>
              </a:rPr>
              <a:t>It’s a good idea</a:t>
            </a:r>
            <a:r>
              <a:rPr lang="en-AU" sz="1000" b="1" u="none" kern="1200" baseline="0" dirty="0">
                <a:solidFill>
                  <a:schemeClr val="tx1"/>
                </a:solidFill>
                <a:latin typeface="+mn-lt"/>
                <a:ea typeface="+mn-ea"/>
                <a:cs typeface="+mn-cs"/>
              </a:rPr>
              <a:t> </a:t>
            </a:r>
            <a:r>
              <a:rPr lang="en-AU" sz="1000" b="1" u="none" kern="1200" dirty="0">
                <a:solidFill>
                  <a:schemeClr val="tx1"/>
                </a:solidFill>
                <a:latin typeface="+mn-lt"/>
                <a:ea typeface="+mn-ea"/>
                <a:cs typeface="+mn-cs"/>
              </a:rPr>
              <a:t>to print out a notes version of the slide deck for your reference.</a:t>
            </a:r>
          </a:p>
          <a:p>
            <a:endParaRPr lang="en-AU" sz="1000" baseline="0" dirty="0"/>
          </a:p>
          <a:p>
            <a:endParaRPr lang="en-AU" sz="1000" dirty="0"/>
          </a:p>
        </p:txBody>
      </p:sp>
      <p:sp>
        <p:nvSpPr>
          <p:cNvPr id="4" name="Slide Number Placeholder 3"/>
          <p:cNvSpPr>
            <a:spLocks noGrp="1"/>
          </p:cNvSpPr>
          <p:nvPr>
            <p:ph type="sldNum" sz="quarter" idx="10"/>
          </p:nvPr>
        </p:nvSpPr>
        <p:spPr/>
        <p:txBody>
          <a:bodyPr/>
          <a:lstStyle/>
          <a:p>
            <a:fld id="{D44AA19D-C382-435D-BEB5-DB4276143531}" type="slidenum">
              <a:rPr lang="en-AU" smtClean="0"/>
              <a:t>1</a:t>
            </a:fld>
            <a:endParaRPr lang="en-AU" dirty="0"/>
          </a:p>
        </p:txBody>
      </p:sp>
    </p:spTree>
    <p:extLst>
      <p:ext uri="{BB962C8B-B14F-4D97-AF65-F5344CB8AC3E}">
        <p14:creationId xmlns:p14="http://schemas.microsoft.com/office/powerpoint/2010/main" val="335432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Disaster impacts = debt for businesses </a:t>
            </a:r>
          </a:p>
          <a:p>
            <a:r>
              <a:rPr lang="en-AU" baseline="0" dirty="0"/>
              <a:t>What are we looking at here: </a:t>
            </a:r>
            <a:r>
              <a:rPr lang="en-AU" sz="1200" baseline="0" dirty="0"/>
              <a:t>Short term - the event has passed, the immediate clean up has happened, but businesses are closed.</a:t>
            </a:r>
            <a:endParaRPr lang="en-AU" sz="1200" dirty="0"/>
          </a:p>
          <a:p>
            <a:endParaRPr lang="en-AU" baseline="0" dirty="0"/>
          </a:p>
          <a:p>
            <a:r>
              <a:rPr lang="en-AU" b="1" dirty="0"/>
              <a:t>There is a loss</a:t>
            </a:r>
            <a:r>
              <a:rPr lang="en-AU" b="1" baseline="0" dirty="0"/>
              <a:t> of income perhaps driven by:</a:t>
            </a:r>
            <a:endParaRPr lang="en-AU" baseline="0" dirty="0"/>
          </a:p>
          <a:p>
            <a:pPr marL="171450" lvl="0" indent="-171450">
              <a:buFont typeface="Arial" panose="020B0604020202020204" pitchFamily="34" charset="0"/>
              <a:buChar char="•"/>
            </a:pPr>
            <a:r>
              <a:rPr lang="en-AU" dirty="0"/>
              <a:t>Loss or damage to business premises and equipment </a:t>
            </a:r>
          </a:p>
          <a:p>
            <a:pPr marL="171450" lvl="0" indent="-171450">
              <a:buFont typeface="Arial" panose="020B0604020202020204" pitchFamily="34" charset="0"/>
              <a:buChar char="•"/>
            </a:pPr>
            <a:r>
              <a:rPr lang="en-AU" dirty="0"/>
              <a:t>Loss of tourism and/or customer downturn and foot traffic</a:t>
            </a:r>
          </a:p>
          <a:p>
            <a:pPr marL="171450" lvl="0" indent="-171450">
              <a:buFont typeface="Arial" panose="020B0604020202020204" pitchFamily="34" charset="0"/>
              <a:buChar char="•"/>
            </a:pPr>
            <a:r>
              <a:rPr lang="en-AU" dirty="0"/>
              <a:t>Loss of access to trades and building materials</a:t>
            </a:r>
          </a:p>
          <a:p>
            <a:pPr marL="171450" lvl="0" indent="-171450">
              <a:buFont typeface="Arial" panose="020B0604020202020204" pitchFamily="34" charset="0"/>
              <a:buChar char="•"/>
            </a:pPr>
            <a:r>
              <a:rPr lang="en-AU" dirty="0"/>
              <a:t>Loss of workforce and employees</a:t>
            </a:r>
            <a:r>
              <a:rPr lang="en-AU" baseline="0" dirty="0"/>
              <a:t> similarly impacted</a:t>
            </a:r>
            <a:endParaRPr lang="en-AU" dirty="0"/>
          </a:p>
          <a:p>
            <a:pPr marL="171450" indent="-171450">
              <a:buFont typeface="Arial" panose="020B0604020202020204" pitchFamily="34" charset="0"/>
              <a:buChar char="•"/>
            </a:pPr>
            <a:r>
              <a:rPr lang="en-AU" dirty="0"/>
              <a:t>Loss or disruption to supply chains and value chains</a:t>
            </a:r>
          </a:p>
          <a:p>
            <a:endParaRPr lang="en-AU" baseline="0" dirty="0"/>
          </a:p>
          <a:p>
            <a:r>
              <a:rPr lang="en-AU" baseline="0" dirty="0"/>
              <a:t>These impacts can often be compounding in effect – this highlights the need for multiple economic strategies to be developed and implemented to address the range of challenges.</a:t>
            </a:r>
          </a:p>
          <a:p>
            <a:endParaRPr lang="en-AU"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10</a:t>
            </a:fld>
            <a:endParaRPr lang="en-AU"/>
          </a:p>
        </p:txBody>
      </p:sp>
    </p:spTree>
    <p:extLst>
      <p:ext uri="{BB962C8B-B14F-4D97-AF65-F5344CB8AC3E}">
        <p14:creationId xmlns:p14="http://schemas.microsoft.com/office/powerpoint/2010/main" val="117924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Some things like</a:t>
            </a:r>
            <a:r>
              <a:rPr lang="en-AU" baseline="0" dirty="0"/>
              <a:t> </a:t>
            </a:r>
            <a:r>
              <a:rPr lang="en-AU" dirty="0"/>
              <a:t>tourism activities or customer downturn and damage to productive land and crops may be immediately felt</a:t>
            </a:r>
            <a:r>
              <a:rPr lang="en-AU" baseline="0" dirty="0"/>
              <a:t> following a disaster and continue to be felt for a long time to come.</a:t>
            </a:r>
          </a:p>
          <a:p>
            <a:pPr lvl="0"/>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Sources of long term impact may include:</a:t>
            </a:r>
            <a:endParaRPr lang="en-AU" baseline="0" dirty="0"/>
          </a:p>
          <a:p>
            <a:pPr marL="171450" lvl="0" indent="-171450">
              <a:buFont typeface="Arial" panose="020B0604020202020204" pitchFamily="34" charset="0"/>
              <a:buChar char="•"/>
            </a:pPr>
            <a:r>
              <a:rPr lang="en-AU" dirty="0"/>
              <a:t>Loss of cash flow, making</a:t>
            </a:r>
            <a:r>
              <a:rPr lang="en-AU" baseline="0" dirty="0"/>
              <a:t> it impossible to</a:t>
            </a:r>
            <a:r>
              <a:rPr lang="en-AU" dirty="0"/>
              <a:t> resume income-generating activities due to customer downturn or, from an agribusiness</a:t>
            </a:r>
            <a:r>
              <a:rPr lang="en-AU" baseline="0" dirty="0"/>
              <a:t> perspective, the </a:t>
            </a:r>
            <a:r>
              <a:rPr lang="en-AU" dirty="0"/>
              <a:t>loss or damaged productive land</a:t>
            </a:r>
          </a:p>
          <a:p>
            <a:pPr marL="171450" lvl="0" indent="-171450">
              <a:buFont typeface="Arial" panose="020B0604020202020204" pitchFamily="34" charset="0"/>
              <a:buChar char="•"/>
            </a:pPr>
            <a:r>
              <a:rPr lang="en-AU" dirty="0"/>
              <a:t>Loss of confidence driven by failure to met contracts which may lead to loss of future contracts</a:t>
            </a:r>
          </a:p>
          <a:p>
            <a:pPr marL="171450" lvl="0" indent="-171450">
              <a:buFont typeface="Arial" panose="020B0604020202020204" pitchFamily="34" charset="0"/>
              <a:buChar char="•"/>
            </a:pPr>
            <a:r>
              <a:rPr lang="en-AU" dirty="0"/>
              <a:t>Loss of bloodlines or genetic traits</a:t>
            </a:r>
          </a:p>
          <a:p>
            <a:pPr lvl="0"/>
            <a:endParaRPr lang="en-AU" dirty="0"/>
          </a:p>
          <a:p>
            <a:pPr lvl="0"/>
            <a:r>
              <a:rPr lang="en-AU" dirty="0"/>
              <a:t>This results</a:t>
            </a:r>
            <a:r>
              <a:rPr lang="en-AU" baseline="0" dirty="0"/>
              <a:t> in the compounding affect of increased debt to repair and restock and reduced cash flow and equity as a result of the event.</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11</a:t>
            </a:fld>
            <a:endParaRPr lang="en-AU"/>
          </a:p>
        </p:txBody>
      </p:sp>
    </p:spTree>
    <p:extLst>
      <p:ext uri="{BB962C8B-B14F-4D97-AF65-F5344CB8AC3E}">
        <p14:creationId xmlns:p14="http://schemas.microsoft.com/office/powerpoint/2010/main" val="258655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disaster happens</a:t>
            </a:r>
            <a:r>
              <a:rPr lang="en-AU" baseline="0" dirty="0"/>
              <a:t> to the whole community.</a:t>
            </a:r>
            <a:endParaRPr lang="en-AU" dirty="0"/>
          </a:p>
          <a:p>
            <a:endParaRPr lang="en-AU" dirty="0"/>
          </a:p>
          <a:p>
            <a:r>
              <a:rPr lang="en-AU" dirty="0"/>
              <a:t>Recovery</a:t>
            </a:r>
            <a:r>
              <a:rPr lang="en-AU" baseline="0" dirty="0"/>
              <a:t> strategies need to consider and be inclusive of the whole community.</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12</a:t>
            </a:fld>
            <a:endParaRPr lang="en-AU"/>
          </a:p>
        </p:txBody>
      </p:sp>
    </p:spTree>
    <p:extLst>
      <p:ext uri="{BB962C8B-B14F-4D97-AF65-F5344CB8AC3E}">
        <p14:creationId xmlns:p14="http://schemas.microsoft.com/office/powerpoint/2010/main" val="332934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dirty="0"/>
              <a:t>Here</a:t>
            </a:r>
            <a:r>
              <a:rPr lang="en-AU" baseline="0" dirty="0"/>
              <a:t> we have a short case study from the Whitsunday Coast in Queensland.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b="1" i="1" baseline="0" dirty="0"/>
              <a:t>ACTION: Pause while participants read.</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dirty="0"/>
              <a:t>Highlights the cascading impacts</a:t>
            </a:r>
            <a:r>
              <a:rPr lang="en-AU" baseline="0" dirty="0"/>
              <a:t> of an event through a regional economy.</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13</a:t>
            </a:fld>
            <a:endParaRPr lang="en-AU"/>
          </a:p>
        </p:txBody>
      </p:sp>
    </p:spTree>
    <p:extLst>
      <p:ext uri="{BB962C8B-B14F-4D97-AF65-F5344CB8AC3E}">
        <p14:creationId xmlns:p14="http://schemas.microsoft.com/office/powerpoint/2010/main" val="285780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As mentioned, disaster impacts and their consequences flow through an affected community – it can be a ‘domino’ effect through the economy.</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Loss of services like childcare, aged care and other support services can mean people are unable to get to work. This can have a flow-on effect to the local economy.</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a typeface="Calibri" panose="020F0502020204030204" pitchFamily="34" charset="0"/>
                <a:cs typeface="Calibri"/>
              </a:rPr>
              <a:t>Economic impacts affect individual businesses, different sectors, locations, employment types (casual or temporary employees), supply chains, and over time with seasonal variations.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dirty="0">
                <a:ea typeface="Calibri" panose="020F0502020204030204" pitchFamily="34" charset="0"/>
                <a:cs typeface="Calibri"/>
              </a:rPr>
              <a:t>ACTION: Click through each element of the slide as instructed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dirty="0"/>
              <a:t> – one business may be impacted but more often it will be multiple</a:t>
            </a:r>
            <a:r>
              <a:rPr lang="en-US" baseline="0" dirty="0"/>
              <a:t> </a:t>
            </a:r>
            <a:r>
              <a:rPr lang="en-US" dirty="0"/>
              <a:t>businesses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aseline="0" dirty="0"/>
              <a:t> – multiple businesses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 </a:t>
            </a:r>
            <a:r>
              <a:rPr lang="en-US" baseline="0" dirty="0"/>
              <a:t>- might mean an entire business or industry sector may be impacted (such as tourism) – a key explorer in a community can dramatically impact a community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0" baseline="0" dirty="0"/>
              <a:t> – or multiple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0" baseline="0" dirty="0"/>
              <a:t> – may be all the businesses in a region are impacted either directly by the event of maybe downturn in a region resulting from the event (such as the earlier case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0" baseline="0" dirty="0"/>
              <a:t> - t</a:t>
            </a:r>
            <a:r>
              <a:rPr lang="en-US" baseline="0" dirty="0"/>
              <a:t>here is also a relationship between a business and its employees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relationship is two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if a business is impacted and can’t pay employees this increases personal impact and tightening of family finances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if the employees are impacted they mightn’t come to work as they are trying to re-establish family connections of clean up homes etc. so it is harder for the business to re-establish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0" baseline="0" dirty="0"/>
              <a:t> – Customer relationships are also two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a:t>
            </a:r>
            <a:r>
              <a:rPr lang="en-US" b="0" baseline="0" dirty="0"/>
              <a:t> – for example c</a:t>
            </a:r>
            <a:r>
              <a:rPr lang="en-US" dirty="0"/>
              <a:t>ommunity losses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Click </a:t>
            </a:r>
            <a:r>
              <a:rPr lang="en-US" b="0" baseline="0" dirty="0"/>
              <a:t>– </a:t>
            </a:r>
            <a:r>
              <a:rPr lang="en-US" dirty="0"/>
              <a:t>may result in change in customer sentiment,</a:t>
            </a:r>
            <a:r>
              <a:rPr lang="en-US" baseline="0" dirty="0"/>
              <a:t> </a:t>
            </a:r>
            <a:r>
              <a:rPr lang="en-US" dirty="0"/>
              <a:t>a reduction of customer demand or changes to their disposable income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t>Click</a:t>
            </a:r>
            <a:r>
              <a:rPr lang="en-US" b="0" baseline="0" dirty="0"/>
              <a:t> – A downturn in trade may mean suppliers are impacted – fewer orders for re-supply – means suppliers are also economically impacted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0" baseline="0" dirty="0"/>
              <a:t>You can really see the ripples start to take affect.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baseline="0" dirty="0"/>
              <a:t>The reverse is if suppliers are directly impacted but a business isn’t, the businesses will still have a shortage of stock, so customers go elsewhere</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baseline="0" dirty="0"/>
              <a:t>What if neither business or supplier are impacted but the transport and roads are?</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t>Click</a:t>
            </a:r>
            <a:r>
              <a:rPr lang="en-US" b="0" baseline="0" dirty="0"/>
              <a:t> – Economic impacts will also affect relationship with creditors,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t>Click</a:t>
            </a:r>
            <a:r>
              <a:rPr lang="en-US" b="1" baseline="0" dirty="0"/>
              <a:t> </a:t>
            </a:r>
            <a:r>
              <a:rPr lang="en-US" b="0" baseline="0" dirty="0"/>
              <a:t>– changes with banking or loans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t>Click</a:t>
            </a:r>
            <a:r>
              <a:rPr lang="en-US" b="1" baseline="0" dirty="0"/>
              <a:t> </a:t>
            </a:r>
            <a:r>
              <a:rPr lang="en-US" b="0" baseline="0" dirty="0"/>
              <a:t>–</a:t>
            </a:r>
            <a:r>
              <a:rPr lang="en-US" b="1" baseline="0" dirty="0"/>
              <a:t> </a:t>
            </a:r>
            <a:r>
              <a:rPr lang="en-US" b="0" baseline="0" dirty="0"/>
              <a:t>insurance</a:t>
            </a:r>
            <a:r>
              <a:rPr lang="en-US" b="1" baseline="0" dirty="0"/>
              <a:t> </a:t>
            </a:r>
            <a:r>
              <a:rPr lang="en-US" b="0" baseline="0" dirty="0"/>
              <a:t>or indeed across the finance sector which impacts businesses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US" b="1" i="1" dirty="0"/>
              <a:t>Click</a:t>
            </a:r>
            <a:r>
              <a:rPr lang="en-US" b="0" baseline="0" dirty="0"/>
              <a:t> – and also local government – rates relief provided may affect LGA capacity to deliver services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b="0" baseline="0" dirty="0"/>
              <a:t> A local government will be impacted by all the things we have listed as well – all while trying to support it local community in recovery.</a:t>
            </a:r>
            <a:endParaRPr lang="en-AU" b="0" dirty="0"/>
          </a:p>
        </p:txBody>
      </p:sp>
      <p:sp>
        <p:nvSpPr>
          <p:cNvPr id="4" name="Slide Number Placeholder 3"/>
          <p:cNvSpPr>
            <a:spLocks noGrp="1"/>
          </p:cNvSpPr>
          <p:nvPr>
            <p:ph type="sldNum" sz="quarter" idx="10"/>
          </p:nvPr>
        </p:nvSpPr>
        <p:spPr/>
        <p:txBody>
          <a:bodyPr/>
          <a:lstStyle/>
          <a:p>
            <a:fld id="{D44AA19D-C382-435D-BEB5-DB4276143531}" type="slidenum">
              <a:rPr lang="en-AU" smtClean="0"/>
              <a:t>14</a:t>
            </a:fld>
            <a:endParaRPr lang="en-AU" dirty="0"/>
          </a:p>
        </p:txBody>
      </p:sp>
    </p:spTree>
    <p:extLst>
      <p:ext uri="{BB962C8B-B14F-4D97-AF65-F5344CB8AC3E}">
        <p14:creationId xmlns:p14="http://schemas.microsoft.com/office/powerpoint/2010/main" val="1067564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dramatic impact and</a:t>
            </a:r>
            <a:r>
              <a:rPr lang="en-US" sz="1200" b="0" i="0" kern="1200" baseline="0" dirty="0">
                <a:solidFill>
                  <a:schemeClr val="tx1"/>
                </a:solidFill>
                <a:effectLst/>
                <a:latin typeface="+mn-lt"/>
                <a:ea typeface="+mn-ea"/>
                <a:cs typeface="+mn-cs"/>
              </a:rPr>
              <a:t> range of loss from </a:t>
            </a:r>
            <a:r>
              <a:rPr lang="en-US" sz="1200" b="0" i="0" kern="1200" dirty="0">
                <a:solidFill>
                  <a:schemeClr val="tx1"/>
                </a:solidFill>
                <a:effectLst/>
                <a:latin typeface="+mn-lt"/>
                <a:ea typeface="+mn-ea"/>
                <a:cs typeface="+mn-cs"/>
              </a:rPr>
              <a:t>disasters on primary producers can be less</a:t>
            </a:r>
            <a:r>
              <a:rPr lang="en-US" sz="1200" b="0" i="0" kern="1200" baseline="0" dirty="0">
                <a:solidFill>
                  <a:schemeClr val="tx1"/>
                </a:solidFill>
                <a:effectLst/>
                <a:latin typeface="+mn-lt"/>
                <a:ea typeface="+mn-ea"/>
                <a:cs typeface="+mn-cs"/>
              </a:rPr>
              <a:t> visible.  </a:t>
            </a:r>
          </a:p>
          <a:p>
            <a:r>
              <a:rPr lang="en-US" sz="1200" b="0" i="0" kern="1200" baseline="0" dirty="0">
                <a:solidFill>
                  <a:schemeClr val="tx1"/>
                </a:solidFill>
                <a:effectLst/>
                <a:latin typeface="+mn-lt"/>
                <a:ea typeface="+mn-ea"/>
                <a:cs typeface="+mn-cs"/>
              </a:rPr>
              <a:t>As well as livestock and crop damage – damage and loss of </a:t>
            </a:r>
            <a:r>
              <a:rPr lang="en-US" sz="1200" b="0" i="0" kern="1200" dirty="0">
                <a:solidFill>
                  <a:schemeClr val="tx1"/>
                </a:solidFill>
                <a:effectLst/>
                <a:latin typeface="+mn-lt"/>
                <a:ea typeface="+mn-ea"/>
                <a:cs typeface="+mn-cs"/>
              </a:rPr>
              <a:t>fences and essential business infrastructure such as farm machinery, water</a:t>
            </a:r>
            <a:r>
              <a:rPr lang="en-US" sz="1200" b="0" i="0" kern="1200" baseline="0" dirty="0">
                <a:solidFill>
                  <a:schemeClr val="tx1"/>
                </a:solidFill>
                <a:effectLst/>
                <a:latin typeface="+mn-lt"/>
                <a:ea typeface="+mn-ea"/>
                <a:cs typeface="+mn-cs"/>
              </a:rPr>
              <a:t> tanks and pumps and farm access roads, both private and local government assets can be lasting impacts.</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contractors and labour to do repairs may be an issue particularly with</a:t>
            </a:r>
            <a:r>
              <a:rPr lang="en-AU" baseline="0" dirty="0"/>
              <a:t> many events </a:t>
            </a:r>
            <a:r>
              <a:rPr lang="en-AU" dirty="0"/>
              <a:t>source casual labour may</a:t>
            </a:r>
            <a:r>
              <a:rPr lang="en-AU" baseline="0" dirty="0"/>
              <a:t> be difficult as there is </a:t>
            </a:r>
            <a:r>
              <a:rPr lang="en-AU" dirty="0"/>
              <a:t>nowhere cost effective for workers to stay.</a:t>
            </a:r>
          </a:p>
          <a:p>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Depending on crop or produce - the loss of ability to generate income could be three months (for crops such as lettuce) or many years (for</a:t>
            </a:r>
            <a:r>
              <a:rPr lang="en-AU" baseline="0" dirty="0"/>
              <a:t> example some </a:t>
            </a:r>
            <a:r>
              <a:rPr lang="en-AU" dirty="0"/>
              <a:t>fruit, grapes or cattle).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 example: grapes in wine industry loss of 80-year-old vines is not just loss of grape production for a year or two – it is the loss of an ongoing brand and market share for 20 years (a company may not recover).</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It is often not simply a process of easily replacing what has been lost. Similarly, loss of generational blood lines of livestock may never be able to be replaced. </a:t>
            </a:r>
            <a:endParaRPr lang="en-US" dirty="0">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a disaster</a:t>
            </a:r>
            <a:r>
              <a:rPr lang="en-US" sz="1200" b="0" i="0" kern="1200" baseline="0" dirty="0">
                <a:solidFill>
                  <a:schemeClr val="tx1"/>
                </a:solidFill>
                <a:effectLst/>
                <a:latin typeface="+mn-lt"/>
                <a:ea typeface="+mn-ea"/>
                <a:cs typeface="+mn-cs"/>
              </a:rPr>
              <a:t> hits </a:t>
            </a:r>
            <a:r>
              <a:rPr lang="en-US" sz="1200" b="0" i="0" kern="1200" dirty="0">
                <a:solidFill>
                  <a:schemeClr val="tx1"/>
                </a:solidFill>
                <a:effectLst/>
                <a:latin typeface="+mn-lt"/>
                <a:ea typeface="+mn-ea"/>
                <a:cs typeface="+mn-cs"/>
              </a:rPr>
              <a:t>primary producers food production is affected and supply is affected, with consequences</a:t>
            </a:r>
            <a:r>
              <a:rPr lang="en-US" sz="1200" b="0" i="0" kern="1200" baseline="0" dirty="0">
                <a:solidFill>
                  <a:schemeClr val="tx1"/>
                </a:solidFill>
                <a:effectLst/>
                <a:latin typeface="+mn-lt"/>
                <a:ea typeface="+mn-ea"/>
                <a:cs typeface="+mn-cs"/>
              </a:rPr>
              <a:t> for </a:t>
            </a:r>
            <a:r>
              <a:rPr lang="en-US" sz="1200" b="0" i="0" kern="1200" dirty="0">
                <a:solidFill>
                  <a:schemeClr val="tx1"/>
                </a:solidFill>
                <a:effectLst/>
                <a:latin typeface="+mn-lt"/>
                <a:ea typeface="+mn-ea"/>
                <a:cs typeface="+mn-cs"/>
              </a:rPr>
              <a:t>both the producers and consumers, recovery strategies need to address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accent1"/>
              </a:solidFill>
            </a:endParaRPr>
          </a:p>
          <a:p>
            <a:endParaRPr lang="en-AU" dirty="0"/>
          </a:p>
          <a:p>
            <a:endParaRPr lang="en-AU" baseline="0" dirty="0"/>
          </a:p>
          <a:p>
            <a:endParaRPr lang="en-AU" baseline="0" dirty="0"/>
          </a:p>
          <a:p>
            <a:endParaRPr lang="en-AU"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28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We cannot continue to pretend to be surprised.</a:t>
            </a:r>
          </a:p>
          <a:p>
            <a:endParaRPr lang="en-AU" b="1" dirty="0">
              <a:cs typeface="Calibri"/>
            </a:endParaRPr>
          </a:p>
          <a:p>
            <a:r>
              <a:rPr lang="en-AU" b="1" dirty="0">
                <a:solidFill>
                  <a:srgbClr val="FF0000"/>
                </a:solidFill>
                <a:cs typeface="Calibri"/>
              </a:rPr>
              <a:t>Economic</a:t>
            </a:r>
            <a:r>
              <a:rPr lang="en-AU" b="1" baseline="0" dirty="0">
                <a:solidFill>
                  <a:srgbClr val="FF0000"/>
                </a:solidFill>
                <a:cs typeface="Calibri"/>
              </a:rPr>
              <a:t> recovery must be at the forefront of recovery just like prioritising getting children back to school.</a:t>
            </a:r>
            <a:endParaRPr lang="en-AU" b="1" dirty="0">
              <a:solidFill>
                <a:srgbClr val="FF0000"/>
              </a:solidFill>
              <a:cs typeface="Calibri"/>
            </a:endParaRPr>
          </a:p>
          <a:p>
            <a:endParaRPr lang="en-AU" b="0" dirty="0">
              <a:cs typeface="Calibri"/>
            </a:endParaRPr>
          </a:p>
          <a:p>
            <a:r>
              <a:rPr lang="en-AU" b="0" dirty="0">
                <a:cs typeface="Calibri"/>
              </a:rPr>
              <a:t>There is a wide range of work coming in about recovery including economic recovery. Including research findings and following the long term experiences of impacted communities.</a:t>
            </a:r>
          </a:p>
          <a:p>
            <a:endParaRPr lang="en-AU" b="0" dirty="0">
              <a:cs typeface="Calibri"/>
            </a:endParaRPr>
          </a:p>
          <a:p>
            <a:r>
              <a:rPr lang="en-AU" b="0" dirty="0">
                <a:cs typeface="Calibri"/>
              </a:rPr>
              <a:t>Wherever possible, we should draw from these learnings to inform economic strategies</a:t>
            </a:r>
            <a:r>
              <a:rPr lang="en-AU" b="0" baseline="0" dirty="0">
                <a:cs typeface="Calibri"/>
              </a:rPr>
              <a:t> and programs.</a:t>
            </a:r>
            <a:r>
              <a:rPr lang="en-AU" b="0" dirty="0">
                <a:cs typeface="Calibri"/>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41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People’s responses to disaster are typically normal responses to an abnormal event. It’s important to remember that reactions to grief and trauma can be confronting.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 lot of the information provided to communities are not focused</a:t>
            </a:r>
            <a:r>
              <a:rPr lang="en-AU" sz="1200" b="1" kern="1200" baseline="0" dirty="0">
                <a:solidFill>
                  <a:schemeClr val="tx1"/>
                </a:solidFill>
                <a:effectLst/>
                <a:latin typeface="+mn-lt"/>
                <a:ea typeface="+mn-ea"/>
                <a:cs typeface="+mn-cs"/>
              </a:rPr>
              <a:t> on business 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Psychological impacts can be deep and lasting – and can affect how businesses approach recovery.</a:t>
            </a:r>
          </a:p>
          <a:p>
            <a:endParaRPr lang="en-AU" dirty="0"/>
          </a:p>
          <a:p>
            <a:r>
              <a:rPr lang="en-AU" sz="1200" kern="1200" dirty="0">
                <a:solidFill>
                  <a:schemeClr val="tx1"/>
                </a:solidFill>
                <a:effectLst/>
                <a:latin typeface="+mn-lt"/>
                <a:ea typeface="+mn-ea"/>
                <a:cs typeface="+mn-cs"/>
              </a:rPr>
              <a:t>It’s important that support services are available for business owners to access when, where and how they need it. This includes support for emotional distress, mental health, family violence, drug and alcohol use,</a:t>
            </a:r>
            <a:r>
              <a:rPr lang="en-AU" sz="1200" kern="1200" baseline="0" dirty="0">
                <a:solidFill>
                  <a:schemeClr val="tx1"/>
                </a:solidFill>
                <a:effectLst/>
                <a:latin typeface="+mn-lt"/>
                <a:ea typeface="+mn-ea"/>
                <a:cs typeface="+mn-cs"/>
              </a:rPr>
              <a:t> business mentoring </a:t>
            </a:r>
            <a:r>
              <a:rPr lang="en-AU" sz="1200" kern="1200" dirty="0">
                <a:solidFill>
                  <a:schemeClr val="tx1"/>
                </a:solidFill>
                <a:effectLst/>
                <a:latin typeface="+mn-lt"/>
                <a:ea typeface="+mn-ea"/>
                <a:cs typeface="+mn-cs"/>
              </a:rPr>
              <a:t>and financial counselling.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Disasters are stressful and can have a profound impact on people’s mental health and wellbeing.</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AU" b="1" dirty="0">
                <a:cs typeface="Calibri"/>
              </a:rPr>
              <a:t>How can we as recovery practitioners ensure that information and recovery strategies are mindful of how business owners may be reacting and behaving following a disaster? </a:t>
            </a:r>
          </a:p>
          <a:p>
            <a:endParaRPr lang="en-AU" b="1" dirty="0">
              <a:cs typeface="Calibri"/>
            </a:endParaRPr>
          </a:p>
          <a:p>
            <a:r>
              <a:rPr lang="en-AU" b="1" dirty="0">
                <a:cs typeface="Calibri"/>
              </a:rPr>
              <a:t>Simple communication and ensuring timely and appropriate</a:t>
            </a:r>
            <a:r>
              <a:rPr lang="en-AU" b="1" baseline="0" dirty="0">
                <a:cs typeface="Calibri"/>
              </a:rPr>
              <a:t> awareness </a:t>
            </a:r>
            <a:r>
              <a:rPr lang="en-AU" b="1" dirty="0">
                <a:cs typeface="Calibri"/>
              </a:rPr>
              <a:t>of what</a:t>
            </a:r>
            <a:r>
              <a:rPr lang="en-AU" b="1" baseline="0" dirty="0">
                <a:cs typeface="Calibri"/>
              </a:rPr>
              <a:t> is happening and the variety of support available is critical for business owners. </a:t>
            </a:r>
            <a:endParaRPr lang="en-AU" b="1" dirty="0">
              <a:cs typeface="Calibri"/>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17</a:t>
            </a:fld>
            <a:endParaRPr lang="en-AU" dirty="0"/>
          </a:p>
        </p:txBody>
      </p:sp>
    </p:spTree>
    <p:extLst>
      <p:ext uri="{BB962C8B-B14F-4D97-AF65-F5344CB8AC3E}">
        <p14:creationId xmlns:p14="http://schemas.microsoft.com/office/powerpoint/2010/main" val="257102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0"/>
              </a:spcBef>
              <a:buNone/>
              <a:defRPr/>
            </a:pPr>
            <a:r>
              <a:rPr lang="en-AU" sz="1200" b="0" dirty="0"/>
              <a:t>The same disaster will affect different people in different ways. No two people </a:t>
            </a:r>
            <a:r>
              <a:rPr lang="en-AU" sz="1200" b="1" dirty="0"/>
              <a:t>or businesses </a:t>
            </a:r>
            <a:r>
              <a:rPr lang="en-AU" sz="1200" b="0" dirty="0"/>
              <a:t>will experience the disaster in exactly the same way.</a:t>
            </a:r>
          </a:p>
          <a:p>
            <a:pPr marL="0" lvl="0" indent="0" algn="l">
              <a:lnSpc>
                <a:spcPct val="100000"/>
              </a:lnSpc>
              <a:spcBef>
                <a:spcPts val="0"/>
              </a:spcBef>
              <a:buNone/>
              <a:defRPr/>
            </a:pPr>
            <a:endParaRPr lang="en-AU"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will also be many variations of pre-existing conditions and challenges that will impact how a business will recover.</a:t>
            </a:r>
          </a:p>
          <a:p>
            <a:endParaRPr lang="en-AU" baseline="0" dirty="0"/>
          </a:p>
          <a:p>
            <a:r>
              <a:rPr lang="en-AU" baseline="0" dirty="0"/>
              <a:t>There is no one size fits all approach – recovery strategies that work in cities and urban areas will need to be different in rural areas with primary producers.</a:t>
            </a:r>
          </a:p>
          <a:p>
            <a:endParaRPr lang="en-AU" dirty="0"/>
          </a:p>
          <a:p>
            <a:pPr>
              <a:defRPr/>
            </a:pPr>
            <a:r>
              <a:rPr lang="en-AU" dirty="0">
                <a:cs typeface="Calibri" panose="020F0502020204030204"/>
              </a:rPr>
              <a:t>A range of services and strategies must be provided to cater for the different and emerging needs of people.</a:t>
            </a:r>
            <a:endParaRPr lang="en-AU" sz="1200" dirty="0">
              <a:cs typeface="Calibri" panose="020F0502020204030204"/>
            </a:endParaRPr>
          </a:p>
          <a:p>
            <a:endParaRPr lang="en-AU" dirty="0">
              <a:ea typeface="Calibri"/>
              <a:cs typeface="Calibri" panose="020F0502020204030204"/>
            </a:endParaRPr>
          </a:p>
          <a:p>
            <a:r>
              <a:rPr lang="en-AU" dirty="0">
                <a:ea typeface="Calibri"/>
                <a:cs typeface="Calibri" panose="020F0502020204030204"/>
              </a:rPr>
              <a:t>Different strategies such as business recovery centres and mobile outreach teams and Rural Financial</a:t>
            </a:r>
            <a:r>
              <a:rPr lang="en-AU" baseline="0" dirty="0">
                <a:ea typeface="Calibri"/>
                <a:cs typeface="Calibri" panose="020F0502020204030204"/>
              </a:rPr>
              <a:t> Counsellors.</a:t>
            </a:r>
            <a:endParaRPr lang="en-AU" dirty="0">
              <a:cs typeface="Calibri" panose="020F0502020204030204"/>
            </a:endParaRPr>
          </a:p>
          <a:p>
            <a:endParaRPr lang="en-AU" dirty="0">
              <a:cs typeface="Calibri" panose="020F0502020204030204"/>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18</a:t>
            </a:fld>
            <a:endParaRPr lang="en-AU" dirty="0"/>
          </a:p>
        </p:txBody>
      </p:sp>
    </p:spTree>
    <p:extLst>
      <p:ext uri="{BB962C8B-B14F-4D97-AF65-F5344CB8AC3E}">
        <p14:creationId xmlns:p14="http://schemas.microsoft.com/office/powerpoint/2010/main" val="3168434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dirty="0"/>
              <a:t>Here</a:t>
            </a:r>
            <a:r>
              <a:rPr lang="en-AU" baseline="0" dirty="0"/>
              <a:t> we have another short case study this time from a primary producer.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b="1" i="1" baseline="0" dirty="0"/>
              <a:t>ACTION: Pause for participants to read the case study.</a:t>
            </a:r>
            <a:r>
              <a:rPr lang="en-AU" baseline="0" dirty="0"/>
              <a:t> </a:t>
            </a:r>
          </a:p>
          <a:p>
            <a:endParaRPr lang="en-AU" dirty="0"/>
          </a:p>
          <a:p>
            <a:r>
              <a:rPr lang="en-AU" dirty="0"/>
              <a:t>This example highlights the tension between what is important to people</a:t>
            </a:r>
            <a:r>
              <a:rPr lang="en-AU" baseline="0" dirty="0"/>
              <a:t> and what is supported by insurance and other recovery programs and what isn’t. </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19</a:t>
            </a:fld>
            <a:endParaRPr lang="en-AU" dirty="0"/>
          </a:p>
        </p:txBody>
      </p:sp>
    </p:spTree>
    <p:extLst>
      <p:ext uri="{BB962C8B-B14F-4D97-AF65-F5344CB8AC3E}">
        <p14:creationId xmlns:p14="http://schemas.microsoft.com/office/powerpoint/2010/main" val="405254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dirty="0"/>
              <a:t>A vibrant local economy is a vital and normal part of a sustainable community, so in an emergency, economic recovery is critical to the whole-of-community recovery process.  (</a:t>
            </a:r>
            <a:r>
              <a:rPr lang="en-US" i="1" dirty="0"/>
              <a:t>Community Recovery </a:t>
            </a:r>
            <a:r>
              <a:rPr lang="en-US" dirty="0"/>
              <a:t>Handbook, AIDR, </a:t>
            </a:r>
            <a:r>
              <a:rPr lang="en-US" dirty="0" err="1"/>
              <a:t>pg</a:t>
            </a:r>
            <a:r>
              <a:rPr lang="en-US" dirty="0"/>
              <a:t> 102)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AU" sz="1200" b="1" dirty="0">
              <a:solidFill>
                <a:schemeClr val="accent1"/>
              </a:solidFill>
            </a:endParaRPr>
          </a:p>
          <a:p>
            <a:pPr marL="0" indent="0">
              <a:lnSpc>
                <a:spcPct val="100000"/>
              </a:lnSpc>
              <a:buFont typeface="Symbol" panose="05050102010706020507" pitchFamily="18" charset="2"/>
              <a:buNone/>
            </a:pPr>
            <a:r>
              <a:rPr lang="en-AU" dirty="0">
                <a:ea typeface="Calibri" panose="020F0502020204030204" pitchFamily="34" charset="0"/>
                <a:cs typeface="Calibri"/>
              </a:rPr>
              <a:t>This</a:t>
            </a:r>
            <a:r>
              <a:rPr lang="en-AU" baseline="0" dirty="0">
                <a:ea typeface="Calibri" panose="020F0502020204030204" pitchFamily="34" charset="0"/>
                <a:cs typeface="Calibri"/>
              </a:rPr>
              <a:t> objectives of this session are to provide a foundational understanding of:</a:t>
            </a:r>
            <a:endParaRPr lang="en-AU" dirty="0">
              <a:ea typeface="Calibri" panose="020F0502020204030204" pitchFamily="34" charset="0"/>
              <a:cs typeface="Calibri"/>
            </a:endParaRPr>
          </a:p>
          <a:p>
            <a:pPr marL="342900" indent="-342900">
              <a:lnSpc>
                <a:spcPct val="100000"/>
              </a:lnSpc>
              <a:buFont typeface="Symbol" panose="05050102010706020507" pitchFamily="18" charset="2"/>
              <a:buChar char=""/>
            </a:pPr>
            <a:r>
              <a:rPr lang="en-AU" dirty="0">
                <a:ea typeface="Calibri" panose="020F0502020204030204" pitchFamily="34" charset="0"/>
                <a:cs typeface="Calibri"/>
              </a:rPr>
              <a:t>economic recovery concepts and principles</a:t>
            </a:r>
            <a:endParaRPr lang="en-AU" sz="1400" dirty="0">
              <a:ea typeface="Calibri" panose="020F0502020204030204" pitchFamily="34" charset="0"/>
              <a:cs typeface="Calibri"/>
            </a:endParaRPr>
          </a:p>
          <a:p>
            <a:pPr marL="342900" lvl="0" indent="-342900">
              <a:lnSpc>
                <a:spcPct val="100000"/>
              </a:lnSpc>
              <a:spcAft>
                <a:spcPts val="0"/>
              </a:spcAft>
              <a:buFont typeface="Symbol" panose="05050102010706020507" pitchFamily="18" charset="2"/>
              <a:buChar char=""/>
            </a:pPr>
            <a:r>
              <a:rPr lang="en-AU" dirty="0">
                <a:ea typeface="Calibri" panose="020F0502020204030204" pitchFamily="34" charset="0"/>
                <a:cs typeface="Calibri"/>
              </a:rPr>
              <a:t>the economic impacts of disasters on individual businesses and primary producers</a:t>
            </a:r>
            <a:endParaRPr lang="en-AU" sz="1400" dirty="0">
              <a:ea typeface="Calibri" panose="020F0502020204030204" pitchFamily="34" charset="0"/>
              <a:cs typeface="Calibri"/>
            </a:endParaRPr>
          </a:p>
          <a:p>
            <a:pPr marL="342900" indent="-342900">
              <a:lnSpc>
                <a:spcPct val="100000"/>
              </a:lnSpc>
              <a:buFont typeface="Symbol" panose="05050102010706020507" pitchFamily="18" charset="2"/>
              <a:buChar char=""/>
            </a:pPr>
            <a:r>
              <a:rPr lang="en-AU" dirty="0">
                <a:ea typeface="Calibri" panose="020F0502020204030204" pitchFamily="34" charset="0"/>
                <a:cs typeface="Calibri"/>
              </a:rPr>
              <a:t>the economic impacts of disasters on business supply and value chains across regions and sectors</a:t>
            </a:r>
          </a:p>
          <a:p>
            <a:pPr marL="342900" indent="-342900">
              <a:lnSpc>
                <a:spcPct val="100000"/>
              </a:lnSpc>
              <a:buFont typeface="Symbol" panose="05050102010706020507" pitchFamily="18" charset="2"/>
              <a:buChar char=""/>
            </a:pPr>
            <a:r>
              <a:rPr lang="en-AU" dirty="0">
                <a:ea typeface="Calibri" panose="020F0502020204030204" pitchFamily="34" charset="0"/>
                <a:cs typeface="Calibri"/>
              </a:rPr>
              <a:t>the importance of the regions economic recovery to support community recovery, and future resilience and sustainability</a:t>
            </a:r>
          </a:p>
          <a:p>
            <a:pPr marL="342900" indent="-342900">
              <a:lnSpc>
                <a:spcPct val="100000"/>
              </a:lnSpc>
              <a:buFont typeface="Symbol" panose="05050102010706020507" pitchFamily="18" charset="2"/>
              <a:buChar char=""/>
            </a:pPr>
            <a:r>
              <a:rPr lang="en-AU" sz="1400" dirty="0">
                <a:ea typeface="Calibri" panose="020F0502020204030204" pitchFamily="34" charset="0"/>
                <a:cs typeface="Calibri"/>
              </a:rPr>
              <a:t>translating this into action.</a:t>
            </a:r>
            <a:endParaRPr lang="en-AU" sz="1400" dirty="0">
              <a:ea typeface="Calibri" panose="020F0502020204030204" pitchFamily="34" charset="0"/>
              <a:cs typeface="Times New Roman" panose="02020603050405020304" pitchFamily="18" charset="0"/>
            </a:endParaRPr>
          </a:p>
          <a:p>
            <a:endParaRPr lang="en-AU" b="1" dirty="0">
              <a:cs typeface="Calibri"/>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2</a:t>
            </a:fld>
            <a:endParaRPr lang="en-AU" dirty="0"/>
          </a:p>
        </p:txBody>
      </p:sp>
    </p:spTree>
    <p:extLst>
      <p:ext uri="{BB962C8B-B14F-4D97-AF65-F5344CB8AC3E}">
        <p14:creationId xmlns:p14="http://schemas.microsoft.com/office/powerpoint/2010/main" val="387604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strategies will assist in the economic recovery of the community?</a:t>
            </a:r>
            <a:endParaRPr lang="en-AU" dirty="0"/>
          </a:p>
          <a:p>
            <a:endParaRPr lang="en-US" dirty="0"/>
          </a:p>
          <a:p>
            <a:r>
              <a:rPr lang="en-US" dirty="0"/>
              <a:t>We need to understand the vulnerability of business</a:t>
            </a:r>
            <a:r>
              <a:rPr lang="en-US" baseline="0" dirty="0"/>
              <a:t> not just to disasters but in recovery … to misaligned support provided with the best intentions</a:t>
            </a:r>
          </a:p>
          <a:p>
            <a:endParaRPr lang="en-US" dirty="0"/>
          </a:p>
          <a:p>
            <a:r>
              <a:rPr lang="en-US" dirty="0"/>
              <a:t>We must work design </a:t>
            </a:r>
            <a:r>
              <a:rPr lang="en-US" sz="1200" kern="1200" dirty="0">
                <a:solidFill>
                  <a:schemeClr val="tx1"/>
                </a:solidFill>
                <a:latin typeface="+mn-lt"/>
                <a:ea typeface="+mn-ea"/>
                <a:cs typeface="+mn-cs"/>
              </a:rPr>
              <a:t>and provide support we must first plan for the types of ongoing consequences that may be experienced.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Some examples of </a:t>
            </a:r>
            <a:r>
              <a:rPr lang="en-AU" sz="1200" kern="1200" dirty="0">
                <a:solidFill>
                  <a:schemeClr val="tx1"/>
                </a:solidFill>
                <a:latin typeface="+mn-lt"/>
                <a:ea typeface="+mn-ea"/>
                <a:cs typeface="+mn-cs"/>
              </a:rPr>
              <a:t>common experiences are:</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the </a:t>
            </a:r>
            <a:r>
              <a:rPr lang="en-AU" dirty="0"/>
              <a:t>Influx of donated goods and relief organisations may impact trade of the local businesses in community they are trying to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 the support teams leave, the initial economic injection they brought (accommodation, food restaurants/cafes and groceries) declines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Different levels of impact or</a:t>
            </a:r>
            <a:r>
              <a:rPr lang="en-AU" baseline="0" dirty="0"/>
              <a:t> speeds of recovery – for example the b</a:t>
            </a:r>
            <a:r>
              <a:rPr lang="en-AU" dirty="0"/>
              <a:t>uilding and construction sector may pick up due to reconstruction efforts while other sectors continue to face difficulties over extended timeframes.</a:t>
            </a:r>
            <a:endParaRPr lang="en-AU" sz="1400" dirty="0"/>
          </a:p>
          <a:p>
            <a:endParaRPr lang="en-US" dirty="0"/>
          </a:p>
        </p:txBody>
      </p:sp>
      <p:sp>
        <p:nvSpPr>
          <p:cNvPr id="4" name="Slide Number Placeholder 3"/>
          <p:cNvSpPr>
            <a:spLocks noGrp="1"/>
          </p:cNvSpPr>
          <p:nvPr>
            <p:ph type="sldNum" sz="quarter" idx="10"/>
          </p:nvPr>
        </p:nvSpPr>
        <p:spPr/>
        <p:txBody>
          <a:bodyPr/>
          <a:lstStyle/>
          <a:p>
            <a:fld id="{D44AA19D-C382-435D-BEB5-DB4276143531}" type="slidenum">
              <a:rPr lang="en-AU" smtClean="0"/>
              <a:t>20</a:t>
            </a:fld>
            <a:endParaRPr lang="en-AU" dirty="0"/>
          </a:p>
        </p:txBody>
      </p:sp>
    </p:spTree>
    <p:extLst>
      <p:ext uri="{BB962C8B-B14F-4D97-AF65-F5344CB8AC3E}">
        <p14:creationId xmlns:p14="http://schemas.microsoft.com/office/powerpoint/2010/main" val="2373222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21</a:t>
            </a:fld>
            <a:endParaRPr lang="en-AU" dirty="0"/>
          </a:p>
        </p:txBody>
      </p:sp>
    </p:spTree>
    <p:extLst>
      <p:ext uri="{BB962C8B-B14F-4D97-AF65-F5344CB8AC3E}">
        <p14:creationId xmlns:p14="http://schemas.microsoft.com/office/powerpoint/2010/main" val="291340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Disasters cause temporary and sometimes permanent damage to networks. </a:t>
            </a:r>
            <a:r>
              <a:rPr lang="en-AU" dirty="0"/>
              <a:t>All of these</a:t>
            </a:r>
            <a:r>
              <a:rPr lang="en-AU" baseline="0" dirty="0"/>
              <a:t> examples shown impact:</a:t>
            </a:r>
          </a:p>
          <a:p>
            <a:pPr marL="171450" indent="-171450">
              <a:buFont typeface="Arial" panose="020B0604020202020204" pitchFamily="34" charset="0"/>
              <a:buChar char="•"/>
            </a:pPr>
            <a:r>
              <a:rPr lang="en-AU" baseline="0" dirty="0"/>
              <a:t>c</a:t>
            </a:r>
            <a:r>
              <a:rPr lang="en-AU" dirty="0"/>
              <a:t>ustomers</a:t>
            </a:r>
          </a:p>
          <a:p>
            <a:pPr marL="171450" indent="-171450">
              <a:buFont typeface="Arial" panose="020B0604020202020204" pitchFamily="34" charset="0"/>
              <a:buChar char="•"/>
            </a:pPr>
            <a:r>
              <a:rPr lang="en-AU" dirty="0"/>
              <a:t>Employees</a:t>
            </a:r>
          </a:p>
          <a:p>
            <a:pPr marL="171450" indent="-171450">
              <a:buFont typeface="Arial" panose="020B0604020202020204" pitchFamily="34" charset="0"/>
              <a:buChar char="•"/>
            </a:pPr>
            <a:r>
              <a:rPr lang="en-AU" dirty="0"/>
              <a:t>Businesses.</a:t>
            </a:r>
          </a:p>
          <a:p>
            <a:endParaRPr lang="en-AU" dirty="0"/>
          </a:p>
          <a:p>
            <a:r>
              <a:rPr lang="en-AU" dirty="0"/>
              <a:t>For</a:t>
            </a:r>
            <a:r>
              <a:rPr lang="en-AU" baseline="0" dirty="0"/>
              <a:t> example: The closure of one business on a main street reduces the customer traffic for all businesses on that street… as there is one less reason for a customer to go to that location.</a:t>
            </a:r>
            <a:endParaRPr lang="en-AU" dirty="0"/>
          </a:p>
          <a:p>
            <a:endParaRPr lang="en-AU" dirty="0"/>
          </a:p>
          <a:p>
            <a:r>
              <a:rPr lang="en-AU" baseline="0" dirty="0"/>
              <a:t>Another example - damage to road networks may mean:</a:t>
            </a:r>
          </a:p>
          <a:p>
            <a:pPr marL="171450" indent="-171450">
              <a:buFont typeface="Arial" panose="020B0604020202020204" pitchFamily="34" charset="0"/>
              <a:buChar char="•"/>
            </a:pPr>
            <a:r>
              <a:rPr lang="en-AU" baseline="0" dirty="0"/>
              <a:t>damage crops on way to market</a:t>
            </a:r>
          </a:p>
          <a:p>
            <a:pPr marL="171450" indent="-171450">
              <a:buFont typeface="Arial" panose="020B0604020202020204" pitchFamily="34" charset="0"/>
              <a:buChar char="•"/>
            </a:pPr>
            <a:r>
              <a:rPr lang="en-AU" baseline="0" dirty="0"/>
              <a:t>failure to get to market entirely – e.g., dairy farms are unable to transport milk</a:t>
            </a:r>
          </a:p>
          <a:p>
            <a:pPr marL="171450" indent="-171450">
              <a:buFont typeface="Arial" panose="020B0604020202020204" pitchFamily="34" charset="0"/>
              <a:buChar char="•"/>
            </a:pPr>
            <a:r>
              <a:rPr lang="en-AU" baseline="0" dirty="0"/>
              <a:t>worker access</a:t>
            </a:r>
          </a:p>
          <a:p>
            <a:pPr marL="171450" indent="-171450">
              <a:buFont typeface="Arial" panose="020B0604020202020204" pitchFamily="34" charset="0"/>
              <a:buChar char="•"/>
            </a:pPr>
            <a:r>
              <a:rPr lang="en-AU" baseline="0" dirty="0"/>
              <a:t>access to supplies and services. </a:t>
            </a:r>
          </a:p>
          <a:p>
            <a:endParaRPr lang="en-AU" dirty="0"/>
          </a:p>
          <a:p>
            <a:r>
              <a:rPr lang="en-US" dirty="0"/>
              <a:t>Demand for support can grow as people who do not originally register </a:t>
            </a:r>
          </a:p>
          <a:p>
            <a:pPr marL="171450" indent="-171450">
              <a:buFont typeface="Arial" panose="020B0604020202020204" pitchFamily="34" charset="0"/>
              <a:buChar char="•"/>
            </a:pPr>
            <a:r>
              <a:rPr lang="en-US" dirty="0"/>
              <a:t>begin to see the benefits</a:t>
            </a:r>
          </a:p>
          <a:p>
            <a:pPr marL="171450" indent="-171450">
              <a:buFont typeface="Arial" panose="020B0604020202020204" pitchFamily="34" charset="0"/>
              <a:buChar char="•"/>
            </a:pPr>
            <a:r>
              <a:rPr lang="en-US" dirty="0"/>
              <a:t>Or cash reserves and insurance payments run out</a:t>
            </a:r>
          </a:p>
          <a:p>
            <a:pPr marL="171450" indent="-171450">
              <a:buFont typeface="Arial" panose="020B0604020202020204" pitchFamily="34" charset="0"/>
              <a:buChar char="•"/>
            </a:pPr>
            <a:r>
              <a:rPr lang="en-US" dirty="0"/>
              <a:t>those who have been receiving support from other agencies or funding bodies may be closed off and begin to seek further or alternate support.</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22</a:t>
            </a:fld>
            <a:endParaRPr lang="en-AU" dirty="0"/>
          </a:p>
        </p:txBody>
      </p:sp>
    </p:spTree>
    <p:extLst>
      <p:ext uri="{BB962C8B-B14F-4D97-AF65-F5344CB8AC3E}">
        <p14:creationId xmlns:p14="http://schemas.microsoft.com/office/powerpoint/2010/main" val="250179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some ideas and strategies for economic</a:t>
            </a:r>
            <a:r>
              <a:rPr lang="en-AU" baseline="0" dirty="0"/>
              <a:t> recovery adapted from the AIDR </a:t>
            </a:r>
            <a:r>
              <a:rPr lang="en-AU" i="1" baseline="0" dirty="0"/>
              <a:t>Community Recovery </a:t>
            </a:r>
            <a:r>
              <a:rPr lang="en-AU" baseline="0" dirty="0"/>
              <a:t>Handbook.</a:t>
            </a:r>
          </a:p>
          <a:p>
            <a:endParaRPr lang="en-AU" baseline="0" dirty="0"/>
          </a:p>
          <a:p>
            <a:r>
              <a:rPr lang="en-AU" baseline="0" dirty="0"/>
              <a:t>What staff do you need to deliver this work? Where are they? How to they link? (business continuity and future proofing).</a:t>
            </a:r>
          </a:p>
          <a:p>
            <a:endParaRPr lang="en-AU" baseline="0" dirty="0"/>
          </a:p>
          <a:p>
            <a:r>
              <a:rPr lang="en-AU" baseline="0" dirty="0"/>
              <a:t>The two key elements are:</a:t>
            </a:r>
          </a:p>
          <a:p>
            <a:pPr marL="171450" indent="-171450">
              <a:buFont typeface="Arial" panose="020B0604020202020204" pitchFamily="34" charset="0"/>
              <a:buChar char="•"/>
            </a:pPr>
            <a:r>
              <a:rPr lang="en-AU" sz="1200" b="1" dirty="0"/>
              <a:t>develop an understanding of what is happening </a:t>
            </a:r>
            <a:endParaRPr lang="en-AU" sz="1200" b="0" dirty="0"/>
          </a:p>
          <a:p>
            <a:pPr marL="171450" indent="-171450">
              <a:buFont typeface="Arial" panose="020B0604020202020204" pitchFamily="34" charset="0"/>
              <a:buChar char="•"/>
            </a:pPr>
            <a:r>
              <a:rPr lang="en-AU" sz="1200" b="0" dirty="0"/>
              <a:t>use it to inform </a:t>
            </a:r>
            <a:r>
              <a:rPr lang="en-AU" sz="1200" b="1" dirty="0"/>
              <a:t>management strategies and early planning.</a:t>
            </a:r>
          </a:p>
          <a:p>
            <a:pPr marL="0" indent="0">
              <a:buNone/>
            </a:pPr>
            <a:endParaRPr lang="en-AU"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Business and/or industry representatives must participate in economic recovery decision making.</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23</a:t>
            </a:fld>
            <a:endParaRPr lang="en-AU" dirty="0"/>
          </a:p>
        </p:txBody>
      </p:sp>
    </p:spTree>
    <p:extLst>
      <p:ext uri="{BB962C8B-B14F-4D97-AF65-F5344CB8AC3E}">
        <p14:creationId xmlns:p14="http://schemas.microsoft.com/office/powerpoint/2010/main" val="1985029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Ideas and strategies for economic</a:t>
            </a:r>
            <a:r>
              <a:rPr lang="en-AU" baseline="0" dirty="0"/>
              <a:t> recovery adapted from the AIDR </a:t>
            </a:r>
            <a:r>
              <a:rPr lang="en-AU" i="1" baseline="0" dirty="0"/>
              <a:t>Community Recovery </a:t>
            </a:r>
            <a:r>
              <a:rPr lang="en-AU" baseline="0" dirty="0"/>
              <a:t>Handbook.</a:t>
            </a:r>
          </a:p>
          <a:p>
            <a:endParaRPr lang="en-AU" baseline="0" dirty="0"/>
          </a:p>
          <a:p>
            <a:r>
              <a:rPr lang="en-AU" baseline="0" dirty="0"/>
              <a:t>What staff do you need to deliver this work? Where are they? How to they link? (business continuity and future proofing).</a:t>
            </a:r>
          </a:p>
          <a:p>
            <a:endParaRPr lang="en-AU" baseline="0" dirty="0"/>
          </a:p>
          <a:p>
            <a:pPr>
              <a:lnSpc>
                <a:spcPct val="110000"/>
              </a:lnSpc>
            </a:pPr>
            <a:r>
              <a:rPr lang="en-AU" sz="1200" dirty="0"/>
              <a:t>Enabling implementation and access to programs and support services though business ‘hubs’ – including support services such as financial counselling and business mentors.  </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24</a:t>
            </a:fld>
            <a:endParaRPr lang="en-AU" dirty="0"/>
          </a:p>
        </p:txBody>
      </p:sp>
    </p:spTree>
    <p:extLst>
      <p:ext uri="{BB962C8B-B14F-4D97-AF65-F5344CB8AC3E}">
        <p14:creationId xmlns:p14="http://schemas.microsoft.com/office/powerpoint/2010/main" val="142438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a:t>
            </a:r>
            <a:r>
              <a:rPr lang="en-AU" baseline="0" dirty="0"/>
              <a:t> is a range of research now about long-term economic impacts from disaster events.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Deakin University </a:t>
            </a:r>
            <a:r>
              <a:rPr lang="en-AU" baseline="0" dirty="0"/>
              <a:t>conducted long term research looking </a:t>
            </a:r>
            <a:r>
              <a:rPr lang="en-AU" dirty="0"/>
              <a:t>at lasting economic impacts of disasters</a:t>
            </a:r>
            <a:r>
              <a:rPr lang="en-AU" baseline="0" dirty="0"/>
              <a:t> </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research highlights that the economic impacts of disasters are felt differently by particular segments of communities depending on their demographic attributes, employment characteristics and areas of residence.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fontAlgn="base"/>
            <a:r>
              <a:rPr lang="en-US" sz="1200" b="0" i="0" kern="1200" dirty="0">
                <a:solidFill>
                  <a:schemeClr val="tx1"/>
                </a:solidFill>
                <a:effectLst/>
                <a:latin typeface="+mn-lt"/>
                <a:ea typeface="+mn-ea"/>
                <a:cs typeface="+mn-cs"/>
              </a:rPr>
              <a:t>Looking at disasters of different scales over the past 20 years researchers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examining the: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2009 Black Saturday bushfires in Victoria, which killed 173 people and caused </a:t>
            </a:r>
            <a:r>
              <a:rPr lang="en-US" sz="1200" b="0" i="0" u="sng" kern="1200" dirty="0">
                <a:solidFill>
                  <a:schemeClr val="tx1"/>
                </a:solidFill>
                <a:effectLst/>
                <a:latin typeface="+mn-lt"/>
                <a:ea typeface="+mn-ea"/>
                <a:cs typeface="+mn-cs"/>
                <a:hlinkClick r:id="rId3"/>
              </a:rPr>
              <a:t>A$7 billion in damage</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2010-11 Queensland floods, which killed 33 people and caused </a:t>
            </a:r>
            <a:r>
              <a:rPr lang="en-US" sz="1200" b="0" i="0" u="sng" kern="1200" dirty="0">
                <a:solidFill>
                  <a:schemeClr val="tx1"/>
                </a:solidFill>
                <a:effectLst/>
                <a:latin typeface="+mn-lt"/>
                <a:ea typeface="+mn-ea"/>
                <a:cs typeface="+mn-cs"/>
                <a:hlinkClick r:id="rId3"/>
              </a:rPr>
              <a:t>A$14 billion in damage</a:t>
            </a: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2013 Cyclone Oswald, which swept northeastern Australia and pounded the Queensland town of Bundaberg</a:t>
            </a:r>
          </a:p>
          <a:p>
            <a:pPr marL="171450" indent="-171450" fontAlgn="base">
              <a:buFont typeface="Arial" panose="020B0604020202020204" pitchFamily="34" charset="0"/>
              <a:buChar char="•"/>
            </a:pPr>
            <a:r>
              <a:rPr lang="en-US" sz="1200" b="0" i="0" u="sng" kern="1200" dirty="0">
                <a:solidFill>
                  <a:schemeClr val="tx1"/>
                </a:solidFill>
                <a:effectLst/>
                <a:latin typeface="+mn-lt"/>
                <a:ea typeface="+mn-ea"/>
                <a:cs typeface="+mn-cs"/>
                <a:hlinkClick r:id="rId4"/>
              </a:rPr>
              <a:t>2009 bushfires</a:t>
            </a:r>
            <a:r>
              <a:rPr lang="en-US" sz="1200" b="0" i="0" kern="1200" dirty="0">
                <a:solidFill>
                  <a:schemeClr val="tx1"/>
                </a:solidFill>
                <a:effectLst/>
                <a:latin typeface="+mn-lt"/>
                <a:ea typeface="+mn-ea"/>
                <a:cs typeface="+mn-cs"/>
              </a:rPr>
              <a:t> that destroyed 38 homes in the town of </a:t>
            </a:r>
            <a:r>
              <a:rPr lang="en-US" sz="1200" b="0" i="0" kern="1200" dirty="0" err="1">
                <a:solidFill>
                  <a:schemeClr val="tx1"/>
                </a:solidFill>
                <a:effectLst/>
                <a:latin typeface="+mn-lt"/>
                <a:ea typeface="+mn-ea"/>
                <a:cs typeface="+mn-cs"/>
              </a:rPr>
              <a:t>Toodyay</a:t>
            </a:r>
            <a:r>
              <a:rPr lang="en-US" sz="1200" b="0" i="0" kern="1200" dirty="0">
                <a:solidFill>
                  <a:schemeClr val="tx1"/>
                </a:solidFill>
                <a:effectLst/>
                <a:latin typeface="+mn-lt"/>
                <a:ea typeface="+mn-ea"/>
                <a:cs typeface="+mn-cs"/>
              </a:rPr>
              <a:t>, in Western Australia</a:t>
            </a:r>
          </a:p>
          <a:p>
            <a:pPr fontAlgn="base"/>
            <a:endParaRPr lang="en-US" sz="1200" b="0" i="0" kern="1200" dirty="0">
              <a:solidFill>
                <a:schemeClr val="tx1"/>
              </a:solidFill>
              <a:effectLst/>
              <a:latin typeface="+mn-lt"/>
              <a:ea typeface="+mn-ea"/>
              <a:cs typeface="+mn-cs"/>
            </a:endParaRPr>
          </a:p>
          <a:p>
            <a:pPr fontAlgn="base"/>
            <a:r>
              <a:rPr lang="en-US" dirty="0">
                <a:effectLst/>
              </a:rPr>
              <a:t>Damage caused by a disaster - </a:t>
            </a:r>
            <a:r>
              <a:rPr lang="en-US" sz="1200" b="0" i="0" kern="1200" dirty="0">
                <a:solidFill>
                  <a:schemeClr val="tx1"/>
                </a:solidFill>
                <a:effectLst/>
                <a:latin typeface="+mn-lt"/>
                <a:ea typeface="+mn-ea"/>
                <a:cs typeface="+mn-cs"/>
              </a:rPr>
              <a:t>low-income earners, small-business owners and part-time workers, on average, lost income after a disaster.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example: A casual employee at a restaurant may be asked not to come to work for a few weeks/months during a cleanup and recovery period.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Findings suggest most people never make up the income they lose, which may anything between $5k to $10k. Then when the restaurant is ready to reopen some staff may have moved on which may create future impacts on their business</a:t>
            </a:r>
            <a:r>
              <a:rPr lang="en-US" sz="1200" b="0" i="0" kern="1200" baseline="0" dirty="0">
                <a:solidFill>
                  <a:schemeClr val="tx1"/>
                </a:solidFill>
                <a:effectLst/>
                <a:latin typeface="+mn-lt"/>
                <a:ea typeface="+mn-ea"/>
                <a:cs typeface="+mn-cs"/>
              </a:rPr>
              <a:t> until positions are refilled. Also, customers may not immediately come back.</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Those most likely to lose income following disasters are those employed in agriculture, accommodation,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food services and the tourism industries. </a:t>
            </a:r>
          </a:p>
        </p:txBody>
      </p:sp>
      <p:sp>
        <p:nvSpPr>
          <p:cNvPr id="4" name="Slide Number Placeholder 3"/>
          <p:cNvSpPr>
            <a:spLocks noGrp="1"/>
          </p:cNvSpPr>
          <p:nvPr>
            <p:ph type="sldNum" sz="quarter" idx="10"/>
          </p:nvPr>
        </p:nvSpPr>
        <p:spPr/>
        <p:txBody>
          <a:bodyPr/>
          <a:lstStyle/>
          <a:p>
            <a:fld id="{D44AA19D-C382-435D-BEB5-DB4276143531}" type="slidenum">
              <a:rPr lang="en-AU" smtClean="0"/>
              <a:t>25</a:t>
            </a:fld>
            <a:endParaRPr lang="en-AU"/>
          </a:p>
        </p:txBody>
      </p:sp>
    </p:spTree>
    <p:extLst>
      <p:ext uri="{BB962C8B-B14F-4D97-AF65-F5344CB8AC3E}">
        <p14:creationId xmlns:p14="http://schemas.microsoft.com/office/powerpoint/2010/main" val="2705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ACTION: As</a:t>
            </a:r>
            <a:r>
              <a:rPr lang="en-US" b="1" i="1" baseline="0" dirty="0"/>
              <a:t> introduction to the breakout session read through this slide with the whole group and then consider the questions on the next slide.</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26</a:t>
            </a:fld>
            <a:endParaRPr lang="en-AU"/>
          </a:p>
        </p:txBody>
      </p:sp>
    </p:spTree>
    <p:extLst>
      <p:ext uri="{BB962C8B-B14F-4D97-AF65-F5344CB8AC3E}">
        <p14:creationId xmlns:p14="http://schemas.microsoft.com/office/powerpoint/2010/main" val="12435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a:solidFill>
                  <a:schemeClr val="tx1"/>
                </a:solidFill>
                <a:effectLst/>
                <a:latin typeface="+mn-lt"/>
                <a:ea typeface="+mn-ea"/>
                <a:cs typeface="+mn-cs"/>
              </a:rPr>
              <a:t>ACTION: Break into table</a:t>
            </a:r>
            <a:r>
              <a:rPr lang="en-AU" sz="1200" b="1" i="1" kern="1200" baseline="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group discussion for 20 minutes.</a:t>
            </a:r>
            <a:endParaRPr lang="en-AU" sz="1200" b="1" i="1" kern="1200" dirty="0">
              <a:solidFill>
                <a:schemeClr val="tx1"/>
              </a:solidFill>
              <a:effectLst/>
              <a:latin typeface="+mn-lt"/>
              <a:cs typeface="Calibri"/>
            </a:endParaRPr>
          </a:p>
          <a:p>
            <a:endParaRPr lang="en-AU" sz="1200" b="1" i="1" kern="1200" dirty="0">
              <a:solidFill>
                <a:schemeClr val="tx1"/>
              </a:solidFill>
              <a:effectLst/>
              <a:latin typeface="+mn-lt"/>
              <a:cs typeface="Calibri"/>
            </a:endParaRPr>
          </a:p>
          <a:p>
            <a:r>
              <a:rPr lang="en-AU" sz="1200" b="1" i="1" kern="1200" dirty="0">
                <a:solidFill>
                  <a:schemeClr val="tx1"/>
                </a:solidFill>
                <a:effectLst/>
                <a:latin typeface="+mn-lt"/>
                <a:ea typeface="+mn-ea"/>
                <a:cs typeface="+mn-cs"/>
              </a:rPr>
              <a:t>ACTION: Leave this slide on screen for people</a:t>
            </a:r>
            <a:r>
              <a:rPr lang="en-AU" sz="1200" b="1" i="1" kern="1200" baseline="0" dirty="0">
                <a:solidFill>
                  <a:schemeClr val="tx1"/>
                </a:solidFill>
                <a:effectLst/>
                <a:latin typeface="+mn-lt"/>
                <a:ea typeface="+mn-ea"/>
                <a:cs typeface="+mn-cs"/>
              </a:rPr>
              <a:t> to refer to.</a:t>
            </a:r>
            <a:endParaRPr lang="en-AU" b="1" i="1" dirty="0"/>
          </a:p>
          <a:p>
            <a:endParaRPr lang="en-AU" b="1" i="1" dirty="0">
              <a:cs typeface="Calibri"/>
            </a:endParaRPr>
          </a:p>
          <a:p>
            <a:r>
              <a:rPr lang="en-AU" sz="1200" b="1" i="1" kern="1200" dirty="0">
                <a:solidFill>
                  <a:schemeClr val="tx1"/>
                </a:solidFill>
                <a:effectLst/>
                <a:latin typeface="+mn-lt"/>
                <a:ea typeface="+mn-ea"/>
                <a:cs typeface="+mn-cs"/>
              </a:rPr>
              <a:t>ACTION: Have each group report back on their key learnings and discuss as large group plenary</a:t>
            </a:r>
            <a:r>
              <a:rPr lang="en-AU" sz="1200" b="1" i="1" kern="1200" baseline="0" dirty="0">
                <a:solidFill>
                  <a:schemeClr val="tx1"/>
                </a:solidFill>
                <a:effectLst/>
                <a:latin typeface="+mn-lt"/>
                <a:ea typeface="+mn-ea"/>
                <a:cs typeface="+mn-cs"/>
              </a:rPr>
              <a:t> (duration: 10 mins).</a:t>
            </a:r>
            <a:endParaRPr lang="en-AU" sz="1200" b="1" i="1" kern="1200" dirty="0">
              <a:solidFill>
                <a:schemeClr val="tx1"/>
              </a:solidFill>
              <a:effectLst/>
              <a:latin typeface="+mn-lt"/>
              <a:cs typeface="Calibri"/>
            </a:endParaRPr>
          </a:p>
          <a:p>
            <a:endParaRPr lang="en-AU" dirty="0">
              <a:cs typeface="Calibri"/>
            </a:endParaRPr>
          </a:p>
          <a:p>
            <a:endParaRPr lang="en-AU" dirty="0">
              <a:cs typeface="Calibri"/>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ANIMATION</a:t>
            </a:r>
          </a:p>
        </p:txBody>
      </p:sp>
      <p:sp>
        <p:nvSpPr>
          <p:cNvPr id="4" name="Slide Number Placeholder 3"/>
          <p:cNvSpPr>
            <a:spLocks noGrp="1"/>
          </p:cNvSpPr>
          <p:nvPr>
            <p:ph type="sldNum" sz="quarter" idx="10"/>
          </p:nvPr>
        </p:nvSpPr>
        <p:spPr/>
        <p:txBody>
          <a:bodyPr/>
          <a:lstStyle/>
          <a:p>
            <a:fld id="{D44AA19D-C382-435D-BEB5-DB4276143531}" type="slidenum">
              <a:rPr lang="en-AU" smtClean="0"/>
              <a:t>28</a:t>
            </a:fld>
            <a:endParaRPr lang="en-AU"/>
          </a:p>
        </p:txBody>
      </p:sp>
    </p:spTree>
    <p:extLst>
      <p:ext uri="{BB962C8B-B14F-4D97-AF65-F5344CB8AC3E}">
        <p14:creationId xmlns:p14="http://schemas.microsoft.com/office/powerpoint/2010/main" val="1989816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t>The content contained in this module is available </a:t>
            </a:r>
            <a:r>
              <a:rPr lang="en-AU" b="0" i="0" baseline="0" dirty="0"/>
              <a:t>in the Recovery Exercising Toolkit: https://knowledge.aidr.org.au/resources/recovery-exercising-toolkit/ </a:t>
            </a:r>
            <a:endParaRPr lang="en-AU" b="0" i="0" dirty="0"/>
          </a:p>
          <a:p>
            <a:endParaRPr lang="en-AU" b="1" dirty="0"/>
          </a:p>
          <a:p>
            <a:r>
              <a:rPr lang="en-AU" b="1" i="1" dirty="0"/>
              <a:t>ACTION: Encourage</a:t>
            </a:r>
            <a:r>
              <a:rPr lang="en-AU" b="1" i="1" baseline="0" dirty="0"/>
              <a:t> participants to access the information through the Toolkit and to explore what else the Toolkit has to offer to help build recovery capability in their committees and agencies.</a:t>
            </a:r>
            <a:endParaRPr lang="en-AU" b="1" i="1" dirty="0"/>
          </a:p>
          <a:p>
            <a:endParaRPr lang="en-AU"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6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provides an opportunity for you to set your local context and provide an overview of business,</a:t>
            </a:r>
            <a:r>
              <a:rPr lang="en-AU" baseline="0" dirty="0"/>
              <a:t> induction in your area/region</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3</a:t>
            </a:fld>
            <a:endParaRPr lang="en-AU" dirty="0"/>
          </a:p>
        </p:txBody>
      </p:sp>
    </p:spTree>
    <p:extLst>
      <p:ext uri="{BB962C8B-B14F-4D97-AF65-F5344CB8AC3E}">
        <p14:creationId xmlns:p14="http://schemas.microsoft.com/office/powerpoint/2010/main" val="486184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39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Regardless of the disaster,</a:t>
            </a:r>
            <a:r>
              <a:rPr lang="en-AU" baseline="0" dirty="0"/>
              <a:t> where it happens and who is directly impacted </a:t>
            </a:r>
            <a:r>
              <a:rPr lang="en-AU" dirty="0"/>
              <a:t>- </a:t>
            </a:r>
            <a:r>
              <a:rPr lang="en-AU" b="1" dirty="0"/>
              <a:t>a disaster impacts on </a:t>
            </a:r>
            <a:r>
              <a:rPr lang="en-AU" b="1" baseline="0" dirty="0"/>
              <a:t>the whole community</a:t>
            </a:r>
            <a:r>
              <a:rPr lang="en-AU"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AU" sz="1200" b="1" baseline="0" dirty="0">
                <a:solidFill>
                  <a:schemeClr val="accent1"/>
                </a:solidFill>
              </a:rPr>
              <a:t>A local economy is complex and everyone within a community forms some part of it. </a:t>
            </a:r>
            <a:r>
              <a:rPr lang="en-AU" sz="1200" b="1" dirty="0">
                <a:solidFill>
                  <a:schemeClr val="accent1"/>
                </a:solidFill>
              </a:rPr>
              <a:t>A</a:t>
            </a:r>
            <a:r>
              <a:rPr lang="en-AU" sz="1200" b="1" baseline="0" dirty="0">
                <a:solidFill>
                  <a:schemeClr val="accent1"/>
                </a:solidFill>
              </a:rPr>
              <a:t>ll types of businesses (primary production, town based small business or big industry) form part of a local economy.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AU" sz="1200" b="1" baseline="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Recovery</a:t>
            </a:r>
            <a:r>
              <a:rPr lang="en-AU" baseline="0" dirty="0"/>
              <a:t> strategies need to consider and be inclusive of the whole community and how it operates.</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4</a:t>
            </a:fld>
            <a:endParaRPr lang="en-AU" dirty="0"/>
          </a:p>
        </p:txBody>
      </p:sp>
    </p:spTree>
    <p:extLst>
      <p:ext uri="{BB962C8B-B14F-4D97-AF65-F5344CB8AC3E}">
        <p14:creationId xmlns:p14="http://schemas.microsoft.com/office/powerpoint/2010/main" val="292835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ACTION: You need to be in ‘slide show’ view to activate the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Video length - 5:26 minutes</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https://www.youtube.com/watch?v=bbZYklMNLUA</a:t>
            </a:r>
          </a:p>
          <a:p>
            <a:endParaRPr lang="en-AU" b="1" i="1" dirty="0"/>
          </a:p>
          <a:p>
            <a:r>
              <a:rPr lang="en-AU" sz="1200" kern="1200" dirty="0">
                <a:solidFill>
                  <a:schemeClr val="tx1"/>
                </a:solidFill>
                <a:effectLst/>
                <a:latin typeface="+mn-lt"/>
                <a:ea typeface="+mn-ea"/>
                <a:cs typeface="+mn-cs"/>
              </a:rPr>
              <a:t>In this video, business advisors share their expertise about the challenges small businesses and primary producers face after a disaster, the best ways to support them in recovery and what they can do to be better prepared and more resilient in future disasters.</a:t>
            </a:r>
          </a:p>
          <a:p>
            <a:r>
              <a:rPr lang="en-AU" sz="1200" kern="1200" dirty="0">
                <a:solidFill>
                  <a:schemeClr val="tx1"/>
                </a:solidFill>
                <a:effectLst/>
                <a:latin typeface="+mn-lt"/>
                <a:ea typeface="+mn-ea"/>
                <a:cs typeface="+mn-cs"/>
              </a:rPr>
              <a:t> </a:t>
            </a:r>
          </a:p>
          <a:p>
            <a:pPr fontAlgn="base"/>
            <a:r>
              <a:rPr lang="en-AU" sz="1200" b="1" kern="1200" dirty="0">
                <a:solidFill>
                  <a:schemeClr val="tx1"/>
                </a:solidFill>
                <a:effectLst/>
                <a:latin typeface="+mn-lt"/>
                <a:ea typeface="+mn-ea"/>
                <a:cs typeface="+mn-cs"/>
              </a:rPr>
              <a:t>Ross Leggett </a:t>
            </a:r>
            <a:r>
              <a:rPr lang="en-AU" sz="1200" b="0" kern="1200" dirty="0">
                <a:solidFill>
                  <a:schemeClr val="tx1"/>
                </a:solidFill>
                <a:effectLst/>
                <a:latin typeface="+mn-lt"/>
                <a:ea typeface="+mn-ea"/>
                <a:cs typeface="+mn-cs"/>
              </a:rPr>
              <a:t>is the Chief Executive Officer at the Rural and Small Business Financial Counselling Service in Southern Queensland. The Service partners with Government, private enterprise and charitable institutions to deliver services, programs and events that support rural and small businesses and their communities in Queensland.</a:t>
            </a:r>
          </a:p>
          <a:p>
            <a:pPr fontAlgn="base"/>
            <a:r>
              <a:rPr lang="en-AU" sz="1200" b="1"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Renae </a:t>
            </a:r>
            <a:r>
              <a:rPr lang="en-AU" sz="1200" b="1" kern="1200" dirty="0" err="1">
                <a:solidFill>
                  <a:schemeClr val="tx1"/>
                </a:solidFill>
                <a:effectLst/>
                <a:latin typeface="+mn-lt"/>
                <a:ea typeface="+mn-ea"/>
                <a:cs typeface="+mn-cs"/>
              </a:rPr>
              <a:t>Hanvin</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is the founder and director of Resilient Ready, a certified social enterprise driving a new ecosystem in business and community risk reduction and resilience. Her focus is to strengthen community networks and global wellbeing in this new era of disasters.</a:t>
            </a:r>
          </a:p>
          <a:p>
            <a:endParaRPr lang="en-AU"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37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Broadly, the range of economic effects and consequences on an affected community varies greatly and depends on the nature and duration of the event and the community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a:t>
            </a:r>
            <a:r>
              <a:rPr lang="en-US" dirty="0" err="1"/>
              <a:t>recognise</a:t>
            </a:r>
            <a:r>
              <a:rPr lang="en-US" dirty="0"/>
              <a:t> that communities are diverse. In some cases, affected communities recover and prosper; in others, the adverse economic impact compounds other social and economic challenges with an effect that spreads throughout the community.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200" dirty="0"/>
              <a:t>This is one of the reasons</a:t>
            </a:r>
            <a:r>
              <a:rPr lang="en-AU" sz="1200" baseline="0" dirty="0"/>
              <a:t> why t</a:t>
            </a:r>
            <a:r>
              <a:rPr lang="en-AU" sz="1200" dirty="0"/>
              <a:t>he economic recovery environment is one of the most complex aspects of recovery.</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sz="1200" dirty="0"/>
              <a:t>Even if a business isn’t directly impacted –</a:t>
            </a:r>
            <a:r>
              <a:rPr lang="en-AU" sz="1200" baseline="0" dirty="0"/>
              <a:t> it will be impacted in some way by the consequences of a disaster event.</a:t>
            </a:r>
            <a:r>
              <a:rPr lang="en-AU" sz="1200" baseline="0" dirty="0">
                <a:ea typeface="+mn-ea"/>
                <a:cs typeface="+mn-cs"/>
              </a:rPr>
              <a:t> </a:t>
            </a:r>
            <a:r>
              <a:rPr lang="en-AU" dirty="0">
                <a:ea typeface="Calibri" panose="020F0502020204030204" pitchFamily="34" charset="0"/>
                <a:cs typeface="Calibri"/>
              </a:rPr>
              <a:t>Economic impacts may affect:</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individual businesses</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business or industry sectors</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locations and regions</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employment types (casual or temporary employees)</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supply chains and value chains</a:t>
            </a:r>
          </a:p>
          <a:p>
            <a:pPr marL="342900" lvl="0" indent="-342900">
              <a:lnSpc>
                <a:spcPct val="100000"/>
              </a:lnSpc>
              <a:buFont typeface="Symbol" panose="05050102010706020507" pitchFamily="18" charset="2"/>
              <a:buChar char=""/>
            </a:pPr>
            <a:r>
              <a:rPr lang="en-AU" sz="2400" dirty="0">
                <a:ea typeface="Calibri" panose="020F0502020204030204" pitchFamily="34" charset="0"/>
                <a:cs typeface="Calibri"/>
              </a:rPr>
              <a:t>seasonal variations.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6</a:t>
            </a:fld>
            <a:endParaRPr lang="en-AU"/>
          </a:p>
        </p:txBody>
      </p:sp>
    </p:spTree>
    <p:extLst>
      <p:ext uri="{BB962C8B-B14F-4D97-AF65-F5344CB8AC3E}">
        <p14:creationId xmlns:p14="http://schemas.microsoft.com/office/powerpoint/2010/main" val="182526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AU" sz="2800" dirty="0"/>
              <a:t>We can no longer look at the impacts of one event in isolation: </a:t>
            </a:r>
            <a:r>
              <a:rPr lang="en-AU" sz="2400" dirty="0"/>
              <a:t>Drought … flood … bushfire … Covid… </a:t>
            </a:r>
          </a:p>
          <a:p>
            <a:pPr>
              <a:spcBef>
                <a:spcPts val="1200"/>
              </a:spcBef>
            </a:pPr>
            <a:endParaRPr lang="en-AU" sz="2800" dirty="0"/>
          </a:p>
          <a:p>
            <a:pPr>
              <a:spcBef>
                <a:spcPts val="1200"/>
              </a:spcBef>
            </a:pPr>
            <a:r>
              <a:rPr lang="en-AU" sz="2800" dirty="0"/>
              <a:t>Communities</a:t>
            </a:r>
            <a:r>
              <a:rPr lang="en-AU" sz="2800" baseline="0" dirty="0"/>
              <a:t> and businesses face the compounding effects of multiple events.</a:t>
            </a:r>
          </a:p>
          <a:p>
            <a:pPr>
              <a:spcBef>
                <a:spcPts val="1200"/>
              </a:spcBef>
            </a:pPr>
            <a:endParaRPr lang="en-AU" sz="2800" baseline="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AU" sz="1200" b="1" i="1" kern="1200" dirty="0">
                <a:solidFill>
                  <a:schemeClr val="tx1"/>
                </a:solidFill>
                <a:effectLst/>
                <a:latin typeface="+mn-lt"/>
                <a:ea typeface="+mn-ea"/>
                <a:cs typeface="+mn-cs"/>
              </a:rPr>
              <a:t>ACTION: Question</a:t>
            </a:r>
            <a:r>
              <a:rPr lang="en-AU" sz="1200" b="1" i="1" kern="1200" baseline="0" dirty="0">
                <a:solidFill>
                  <a:schemeClr val="tx1"/>
                </a:solidFill>
                <a:effectLst/>
                <a:latin typeface="+mn-lt"/>
                <a:ea typeface="+mn-ea"/>
                <a:cs typeface="+mn-cs"/>
              </a:rPr>
              <a:t> for whole group discussion: </a:t>
            </a:r>
            <a:r>
              <a:rPr lang="en-AU" sz="1200" b="1" i="1" kern="1200" dirty="0">
                <a:solidFill>
                  <a:schemeClr val="tx1"/>
                </a:solidFill>
                <a:effectLst/>
                <a:latin typeface="+mn-lt"/>
                <a:ea typeface="+mn-ea"/>
                <a:cs typeface="+mn-cs"/>
              </a:rPr>
              <a:t>What are some of the anticipated economic impacts and consequences from a disaster event in this region?</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AU" sz="28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AU" sz="2800" b="0" kern="1200" dirty="0">
                <a:solidFill>
                  <a:schemeClr val="tx1"/>
                </a:solidFill>
                <a:effectLst/>
                <a:latin typeface="+mn-lt"/>
                <a:ea typeface="+mn-ea"/>
                <a:cs typeface="+mn-cs"/>
              </a:rPr>
              <a:t>Business owners (both small and Agriculture) are now in a prolonged and heightened state of anxiety because of the compounding affects</a:t>
            </a:r>
            <a:r>
              <a:rPr lang="en-AU" sz="2800" b="0" kern="1200" baseline="0" dirty="0">
                <a:solidFill>
                  <a:schemeClr val="tx1"/>
                </a:solidFill>
                <a:effectLst/>
                <a:latin typeface="+mn-lt"/>
                <a:ea typeface="+mn-ea"/>
                <a:cs typeface="+mn-cs"/>
              </a:rPr>
              <a:t> </a:t>
            </a:r>
            <a:r>
              <a:rPr lang="en-AU" sz="2800" b="0" kern="1200" dirty="0">
                <a:solidFill>
                  <a:schemeClr val="tx1"/>
                </a:solidFill>
                <a:effectLst/>
                <a:latin typeface="+mn-lt"/>
                <a:ea typeface="+mn-ea"/>
                <a:cs typeface="+mn-cs"/>
              </a:rPr>
              <a:t>– their recovery (both emotionally and reconstruction) people</a:t>
            </a:r>
            <a:r>
              <a:rPr lang="en-AU" sz="2800" b="0" kern="1200" baseline="0" dirty="0">
                <a:solidFill>
                  <a:schemeClr val="tx1"/>
                </a:solidFill>
                <a:effectLst/>
                <a:latin typeface="+mn-lt"/>
                <a:ea typeface="+mn-ea"/>
                <a:cs typeface="+mn-cs"/>
              </a:rPr>
              <a:t> may not be</a:t>
            </a:r>
            <a:r>
              <a:rPr lang="en-AU" sz="2800" b="0" kern="1200" dirty="0">
                <a:solidFill>
                  <a:schemeClr val="tx1"/>
                </a:solidFill>
                <a:effectLst/>
                <a:latin typeface="+mn-lt"/>
                <a:ea typeface="+mn-ea"/>
                <a:cs typeface="+mn-cs"/>
              </a:rPr>
              <a:t> over the one event when the next event is looming.</a:t>
            </a:r>
          </a:p>
          <a:p>
            <a:pPr marL="0" marR="0" lvl="0" indent="0" algn="l" defTabSz="914400" rtl="0" eaLnBrk="1" fontAlgn="auto" latinLnBrk="0" hangingPunct="1">
              <a:lnSpc>
                <a:spcPct val="100000"/>
              </a:lnSpc>
              <a:spcBef>
                <a:spcPts val="1200"/>
              </a:spcBef>
              <a:spcAft>
                <a:spcPts val="0"/>
              </a:spcAft>
              <a:buClrTx/>
              <a:buSzTx/>
              <a:buFontTx/>
              <a:buNone/>
              <a:tabLst/>
              <a:defRPr/>
            </a:pPr>
            <a:endParaRPr lang="en-AU" sz="28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AU" sz="2800" dirty="0"/>
              <a:t>Recovery practitioners</a:t>
            </a:r>
            <a:r>
              <a:rPr lang="en-AU" sz="2800" baseline="0" dirty="0"/>
              <a:t> </a:t>
            </a:r>
            <a:r>
              <a:rPr lang="en-AU" sz="2800" dirty="0"/>
              <a:t>need to take into account this larger</a:t>
            </a:r>
            <a:r>
              <a:rPr lang="en-AU" sz="2800" baseline="0" dirty="0"/>
              <a:t> ongoing and evolving context – one off plans or scenarios will no longer be enough.</a:t>
            </a:r>
            <a:endParaRPr lang="en-AU" sz="2800" dirty="0"/>
          </a:p>
          <a:p>
            <a:pPr>
              <a:spcBef>
                <a:spcPts val="1200"/>
              </a:spcBef>
            </a:pPr>
            <a:endParaRPr lang="en-AU" sz="2800" baseline="0" dirty="0"/>
          </a:p>
          <a:p>
            <a:pPr>
              <a:spcBef>
                <a:spcPts val="1200"/>
              </a:spcBef>
            </a:pPr>
            <a:r>
              <a:rPr lang="en-AU" sz="2800" dirty="0"/>
              <a:t>Its hard running a small business or being a primary producer and the new environment</a:t>
            </a:r>
            <a:r>
              <a:rPr lang="en-AU" sz="2800" baseline="0" dirty="0"/>
              <a:t> we find ourselves in, with compounding events affecting multiple communities only make this so much harder.</a:t>
            </a:r>
          </a:p>
          <a:p>
            <a:pPr>
              <a:spcBef>
                <a:spcPts val="1200"/>
              </a:spcBef>
            </a:pPr>
            <a:endParaRPr lang="en-AU" sz="2800" baseline="0" dirty="0"/>
          </a:p>
          <a:p>
            <a:pPr>
              <a:spcBef>
                <a:spcPts val="1200"/>
              </a:spcBef>
            </a:pPr>
            <a:r>
              <a:rPr lang="en-AU" sz="2800" dirty="0"/>
              <a:t>Even the most financially aware with good risk management and business continuity will be affected by compounding disaster events.</a:t>
            </a:r>
          </a:p>
          <a:p>
            <a:pPr>
              <a:spcBef>
                <a:spcPts val="1200"/>
              </a:spcBef>
            </a:pPr>
            <a:endParaRPr lang="en-AU" sz="2800" dirty="0"/>
          </a:p>
          <a:p>
            <a:pPr>
              <a:spcBef>
                <a:spcPts val="1200"/>
              </a:spcBef>
            </a:pPr>
            <a:r>
              <a:rPr lang="en-AU" sz="2800" dirty="0"/>
              <a:t>A business may withstand a single disaster event but very few can withstand multiple compounding events without significant support and understanding.</a:t>
            </a:r>
          </a:p>
        </p:txBody>
      </p:sp>
      <p:sp>
        <p:nvSpPr>
          <p:cNvPr id="4" name="Slide Number Placeholder 3"/>
          <p:cNvSpPr>
            <a:spLocks noGrp="1"/>
          </p:cNvSpPr>
          <p:nvPr>
            <p:ph type="sldNum" sz="quarter" idx="10"/>
          </p:nvPr>
        </p:nvSpPr>
        <p:spPr/>
        <p:txBody>
          <a:bodyPr/>
          <a:lstStyle/>
          <a:p>
            <a:fld id="{D44AA19D-C382-435D-BEB5-DB4276143531}" type="slidenum">
              <a:rPr lang="en-AU" smtClean="0"/>
              <a:t>7</a:t>
            </a:fld>
            <a:endParaRPr lang="en-AU"/>
          </a:p>
        </p:txBody>
      </p:sp>
    </p:spTree>
    <p:extLst>
      <p:ext uri="{BB962C8B-B14F-4D97-AF65-F5344CB8AC3E}">
        <p14:creationId xmlns:p14="http://schemas.microsoft.com/office/powerpoint/2010/main" val="161252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b="1" dirty="0"/>
              <a:t>Direct impacts</a:t>
            </a:r>
            <a:r>
              <a:rPr lang="en-AU" b="1" baseline="0" dirty="0"/>
              <a:t> of disasters </a:t>
            </a:r>
          </a:p>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Direct impacts result from the physical destruction or damage to buildings, infrastructure, vehicles and crops </a:t>
            </a:r>
            <a:r>
              <a:rPr lang="en-US" dirty="0" err="1"/>
              <a:t>etc</a:t>
            </a:r>
            <a:r>
              <a:rPr lang="en-US" dirty="0"/>
              <a:t> from direct contact with the disaster event. </a:t>
            </a:r>
            <a:endParaRPr lang="en-AU" b="1"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50000"/>
              </a:lnSpc>
              <a:spcBef>
                <a:spcPts val="0"/>
              </a:spcBef>
              <a:spcAft>
                <a:spcPts val="0"/>
              </a:spcAft>
              <a:buClrTx/>
              <a:buSzTx/>
              <a:buFontTx/>
              <a:buNone/>
              <a:tabLst/>
              <a:defRPr/>
            </a:pPr>
            <a:r>
              <a:rPr lang="en-AU" b="1" baseline="0" dirty="0"/>
              <a:t>Indirect impacts of disasters </a:t>
            </a:r>
            <a:endParaRPr lang="en-AU" dirty="0"/>
          </a:p>
          <a:p>
            <a:r>
              <a:rPr lang="en-US" dirty="0"/>
              <a:t>Indirect impacts are incurred as a consequence of an event but are not due to the direct impact.</a:t>
            </a:r>
          </a:p>
          <a:p>
            <a:endParaRPr lang="en-AU" sz="1200" kern="1200" dirty="0">
              <a:solidFill>
                <a:schemeClr val="tx1"/>
              </a:solidFill>
              <a:latin typeface="+mn-lt"/>
              <a:ea typeface="+mn-ea"/>
              <a:cs typeface="+mn-cs"/>
            </a:endParaRPr>
          </a:p>
          <a:p>
            <a:r>
              <a:rPr lang="en-AU" sz="1200" kern="1200" dirty="0">
                <a:solidFill>
                  <a:schemeClr val="tx1"/>
                </a:solidFill>
                <a:latin typeface="+mn-lt"/>
                <a:ea typeface="+mn-ea"/>
                <a:cs typeface="+mn-cs"/>
              </a:rPr>
              <a:t>Indirect impacts of disasters can be very damaging on businesses and tourism.</a:t>
            </a:r>
          </a:p>
          <a:p>
            <a:endParaRPr lang="en-AU"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Some indirect impacts may be positive with increase in construction industry for reconstruction of infrastructure. However, many such as the flow on business impacts</a:t>
            </a:r>
            <a:r>
              <a:rPr lang="en-AU" sz="1200" kern="1200" baseline="0" dirty="0">
                <a:solidFill>
                  <a:schemeClr val="tx1"/>
                </a:solidFill>
                <a:latin typeface="+mn-lt"/>
                <a:ea typeface="+mn-ea"/>
                <a:cs typeface="+mn-cs"/>
              </a:rPr>
              <a:t> and broader</a:t>
            </a:r>
            <a:r>
              <a:rPr lang="en-AU" sz="1200" kern="1200" dirty="0">
                <a:solidFill>
                  <a:schemeClr val="tx1"/>
                </a:solidFill>
                <a:latin typeface="+mn-lt"/>
                <a:ea typeface="+mn-ea"/>
                <a:cs typeface="+mn-cs"/>
              </a:rPr>
              <a:t> economic impacts that can occur from disruption to business operations (such as; loss of trade ; and </a:t>
            </a:r>
            <a:r>
              <a:rPr lang="en-AU" sz="1200" kern="1200" dirty="0">
                <a:solidFill>
                  <a:schemeClr val="tx1"/>
                </a:solidFill>
                <a:effectLst/>
                <a:latin typeface="+mn-lt"/>
                <a:ea typeface="+mn-ea"/>
                <a:cs typeface="+mn-cs"/>
              </a:rPr>
              <a:t>continued reduction</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of business and customers particularly, especially in tourism-based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Sometimes,</a:t>
            </a:r>
            <a:r>
              <a:rPr lang="en-AU" sz="1200" kern="1200" baseline="0" dirty="0">
                <a:solidFill>
                  <a:schemeClr val="tx1"/>
                </a:solidFill>
                <a:effectLst/>
                <a:latin typeface="+mn-lt"/>
                <a:ea typeface="+mn-ea"/>
                <a:cs typeface="+mn-cs"/>
              </a:rPr>
              <a:t> even though major tourism centres are not directly affected by a disaster, compounding factors can lead to </a:t>
            </a:r>
            <a:r>
              <a:rPr lang="en-AU" sz="1200" kern="1200" dirty="0">
                <a:solidFill>
                  <a:schemeClr val="tx1"/>
                </a:solidFill>
                <a:effectLst/>
                <a:latin typeface="+mn-lt"/>
                <a:ea typeface="+mn-ea"/>
                <a:cs typeface="+mn-cs"/>
              </a:rPr>
              <a:t>a dramatic reduction in tourist visitors</a:t>
            </a:r>
            <a:r>
              <a:rPr lang="en-AU" sz="1200" kern="1200" baseline="0" dirty="0">
                <a:solidFill>
                  <a:schemeClr val="tx1"/>
                </a:solidFill>
                <a:effectLst/>
                <a:latin typeface="+mn-lt"/>
                <a:ea typeface="+mn-ea"/>
                <a:cs typeface="+mn-cs"/>
              </a:rPr>
              <a:t> for long periods.</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8</a:t>
            </a:fld>
            <a:endParaRPr lang="en-AU"/>
          </a:p>
        </p:txBody>
      </p:sp>
    </p:spTree>
    <p:extLst>
      <p:ext uri="{BB962C8B-B14F-4D97-AF65-F5344CB8AC3E}">
        <p14:creationId xmlns:p14="http://schemas.microsoft.com/office/powerpoint/2010/main" val="553393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disaster happens</a:t>
            </a:r>
            <a:r>
              <a:rPr lang="en-AU" baseline="0" dirty="0"/>
              <a:t> to the whole community.</a:t>
            </a:r>
            <a:endParaRPr lang="en-AU" dirty="0"/>
          </a:p>
          <a:p>
            <a:endParaRPr lang="en-AU" dirty="0"/>
          </a:p>
          <a:p>
            <a:r>
              <a:rPr lang="en-AU" dirty="0"/>
              <a:t>Recovery</a:t>
            </a:r>
            <a:r>
              <a:rPr lang="en-AU" baseline="0" dirty="0"/>
              <a:t> strategies including economic recovery need to consider, and be inclusive of, the whole community.</a:t>
            </a:r>
          </a:p>
          <a:p>
            <a:endParaRPr lang="en-AU" baseline="0" dirty="0"/>
          </a:p>
          <a:p>
            <a:r>
              <a:rPr lang="en-AU" baseline="0" dirty="0"/>
              <a:t>These strategies need to be across short, medium and long term recovery. </a:t>
            </a:r>
          </a:p>
          <a:p>
            <a:endParaRPr lang="en-AU" baseline="0" dirty="0"/>
          </a:p>
          <a:p>
            <a:r>
              <a:rPr lang="en-AU" baseline="0" dirty="0"/>
              <a:t>Like all aspects of recovery, economic recovery is not a quick fix. It is a long and complex journey.</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9</a:t>
            </a:fld>
            <a:endParaRPr lang="en-AU"/>
          </a:p>
        </p:txBody>
      </p:sp>
    </p:spTree>
    <p:extLst>
      <p:ext uri="{BB962C8B-B14F-4D97-AF65-F5344CB8AC3E}">
        <p14:creationId xmlns:p14="http://schemas.microsoft.com/office/powerpoint/2010/main" val="128912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DB9265D3-2E7C-3BC2-A0A7-130A38C0FD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7" name="Title 1">
            <a:extLst>
              <a:ext uri="{FF2B5EF4-FFF2-40B4-BE49-F238E27FC236}">
                <a16:creationId xmlns:a16="http://schemas.microsoft.com/office/drawing/2014/main" id="{4B455A55-26B3-0810-98C5-754850DA5619}"/>
              </a:ext>
            </a:extLst>
          </p:cNvPr>
          <p:cNvSpPr>
            <a:spLocks noGrp="1"/>
          </p:cNvSpPr>
          <p:nvPr>
            <p:ph type="ctrTitle"/>
          </p:nvPr>
        </p:nvSpPr>
        <p:spPr>
          <a:xfrm>
            <a:off x="547770" y="1520189"/>
            <a:ext cx="8432991" cy="1521097"/>
          </a:xfrm>
          <a:prstGeom prst="rect">
            <a:avLst/>
          </a:prstGeo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10" name="Subtitle 2">
            <a:extLst>
              <a:ext uri="{FF2B5EF4-FFF2-40B4-BE49-F238E27FC236}">
                <a16:creationId xmlns:a16="http://schemas.microsoft.com/office/drawing/2014/main" id="{9CB4A821-7BF8-E035-F1DA-E9B527DABF68}"/>
              </a:ext>
            </a:extLst>
          </p:cNvPr>
          <p:cNvSpPr>
            <a:spLocks noGrp="1"/>
          </p:cNvSpPr>
          <p:nvPr>
            <p:ph type="subTitle" idx="1"/>
          </p:nvPr>
        </p:nvSpPr>
        <p:spPr>
          <a:xfrm>
            <a:off x="547771" y="3602038"/>
            <a:ext cx="4914900" cy="1236313"/>
          </a:xfrm>
          <a:prstGeom prst="rect">
            <a:avLst/>
          </a:prstGeo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descr="Graphical user interface, text&#10;&#10;Description automatically generated">
            <a:extLst>
              <a:ext uri="{FF2B5EF4-FFF2-40B4-BE49-F238E27FC236}">
                <a16:creationId xmlns:a16="http://schemas.microsoft.com/office/drawing/2014/main" id="{3E2AA039-8123-8A6A-165F-206F42AFEF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13" name="Picture 12" descr="Graphical user interface, text&#10;&#10;Description automatically generated with medium confidence">
            <a:extLst>
              <a:ext uri="{FF2B5EF4-FFF2-40B4-BE49-F238E27FC236}">
                <a16:creationId xmlns:a16="http://schemas.microsoft.com/office/drawing/2014/main" id="{CAD796A2-5D96-2FDD-0FF0-39FF9A373669}"/>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14" name="Picture 13">
            <a:extLst>
              <a:ext uri="{FF2B5EF4-FFF2-40B4-BE49-F238E27FC236}">
                <a16:creationId xmlns:a16="http://schemas.microsoft.com/office/drawing/2014/main" id="{8FB34DF5-F6E7-3B9A-AC95-E82D6F61767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389018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2910" y="226898"/>
            <a:ext cx="11407140" cy="98521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22910" y="1531088"/>
            <a:ext cx="11407140" cy="44656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5" name="Footer Placeholder 4"/>
          <p:cNvSpPr>
            <a:spLocks noGrp="1"/>
          </p:cNvSpPr>
          <p:nvPr>
            <p:ph type="ftr" sz="quarter" idx="11"/>
          </p:nvPr>
        </p:nvSpPr>
        <p:spPr>
          <a:xfrm>
            <a:off x="1419801" y="6218127"/>
            <a:ext cx="3428646"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39281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5" name="Footer Placeholder 4"/>
          <p:cNvSpPr>
            <a:spLocks noGrp="1"/>
          </p:cNvSpPr>
          <p:nvPr>
            <p:ph type="ftr" sz="quarter" idx="11"/>
          </p:nvPr>
        </p:nvSpPr>
        <p:spPr>
          <a:xfrm>
            <a:off x="1419801" y="6218127"/>
            <a:ext cx="3428646"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8576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2" y="6165076"/>
            <a:ext cx="11407139" cy="692924"/>
          </a:xfrm>
          <a:prstGeom prst="rect">
            <a:avLst/>
          </a:prstGeom>
        </p:spPr>
      </p:pic>
      <p:sp>
        <p:nvSpPr>
          <p:cNvPr id="2" name="Title 1"/>
          <p:cNvSpPr>
            <a:spLocks noGrp="1"/>
          </p:cNvSpPr>
          <p:nvPr>
            <p:ph type="title"/>
          </p:nvPr>
        </p:nvSpPr>
        <p:spPr>
          <a:xfrm>
            <a:off x="422910" y="202019"/>
            <a:ext cx="11407140" cy="1041991"/>
          </a:xfrm>
          <a:prstGeom prst="rect">
            <a:avLst/>
          </a:prstGeom>
        </p:spPr>
        <p:txBody>
          <a:bodyPr/>
          <a:lstStyle/>
          <a:p>
            <a:r>
              <a:rPr lang="en-US" dirty="0"/>
              <a:t>Click to edit Master title style</a:t>
            </a:r>
            <a:endParaRPr lang="en-AU" dirty="0"/>
          </a:p>
        </p:txBody>
      </p:sp>
      <p:sp>
        <p:nvSpPr>
          <p:cNvPr id="3" name="Content Placeholder 2"/>
          <p:cNvSpPr>
            <a:spLocks noGrp="1"/>
          </p:cNvSpPr>
          <p:nvPr>
            <p:ph idx="1"/>
          </p:nvPr>
        </p:nvSpPr>
        <p:spPr>
          <a:xfrm>
            <a:off x="990936" y="1442503"/>
            <a:ext cx="10329043" cy="4435494"/>
          </a:xfrm>
          <a:prstGeom prst="rect">
            <a:avLst/>
          </a:prstGeom>
        </p:spPr>
        <p:txBody>
          <a:bodyPr/>
          <a:lstStyle>
            <a:lvl1pPr marL="342900" indent="-342900">
              <a:spcAft>
                <a:spcPts val="1000"/>
              </a:spcAft>
              <a:buFont typeface="Arial" panose="020B0604020202020204" pitchFamily="34" charset="0"/>
              <a:buChar char="•"/>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8FA74294-B4A7-4383-B026-4F1017EB96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106305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sp>
        <p:nvSpPr>
          <p:cNvPr id="2" name="Title 1"/>
          <p:cNvSpPr>
            <a:spLocks noGrp="1"/>
          </p:cNvSpPr>
          <p:nvPr>
            <p:ph type="title" hasCustomPrompt="1"/>
          </p:nvPr>
        </p:nvSpPr>
        <p:spPr>
          <a:xfrm>
            <a:off x="826619" y="2519916"/>
            <a:ext cx="10515600" cy="1913861"/>
          </a:xfrm>
          <a:prstGeom prst="rect">
            <a:avLst/>
          </a:prstGeom>
          <a:ln w="28575">
            <a:solidFill>
              <a:schemeClr val="accent1"/>
            </a:solidFill>
          </a:ln>
        </p:spPr>
        <p:txBody>
          <a:bodyPr anchor="ctr">
            <a:normAutofit/>
          </a:bodyPr>
          <a:lstStyle>
            <a:lvl1pPr algn="ctr">
              <a:defRPr sz="4400"/>
            </a:lvl1pPr>
          </a:lstStyle>
          <a:p>
            <a:r>
              <a:rPr lang="en-US"/>
              <a:t>Section Title</a:t>
            </a:r>
            <a:endParaRPr lang="en-AU"/>
          </a:p>
        </p:txBody>
      </p:sp>
      <p:sp>
        <p:nvSpPr>
          <p:cNvPr id="3" name="Text Placeholder 2"/>
          <p:cNvSpPr>
            <a:spLocks noGrp="1"/>
          </p:cNvSpPr>
          <p:nvPr>
            <p:ph type="body" idx="1"/>
          </p:nvPr>
        </p:nvSpPr>
        <p:spPr>
          <a:xfrm>
            <a:off x="828675" y="4433777"/>
            <a:ext cx="10515600" cy="965855"/>
          </a:xfrm>
          <a:prstGeom prst="rect">
            <a:avLst/>
          </a:prstGeo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769314" y="6218127"/>
            <a:ext cx="1223010" cy="365125"/>
          </a:xfrm>
          <a:prstGeom prst="rect">
            <a:avLst/>
          </a:prstGeom>
        </p:spPr>
        <p:txBody>
          <a:bodyPr/>
          <a:lstStyle/>
          <a:p>
            <a:fld id="{FC32FFAC-3F5B-41BF-A5D6-7902E222D07D}" type="datetimeFigureOut">
              <a:rPr lang="en-AU" smtClean="0"/>
              <a:t>8/02/2023</a:t>
            </a:fld>
            <a:endParaRPr lang="en-AU"/>
          </a:p>
        </p:txBody>
      </p:sp>
      <p:sp>
        <p:nvSpPr>
          <p:cNvPr id="10" name="Footer Placeholder 4"/>
          <p:cNvSpPr>
            <a:spLocks noGrp="1"/>
          </p:cNvSpPr>
          <p:nvPr>
            <p:ph type="ftr" sz="quarter" idx="11"/>
          </p:nvPr>
        </p:nvSpPr>
        <p:spPr>
          <a:xfrm>
            <a:off x="3471586" y="6218127"/>
            <a:ext cx="5048571" cy="365125"/>
          </a:xfrm>
          <a:prstGeom prst="rect">
            <a:avLst/>
          </a:prstGeom>
        </p:spPr>
        <p:txBody>
          <a:bodyPr/>
          <a:lstStyle/>
          <a:p>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68625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910" y="226898"/>
            <a:ext cx="11407140" cy="985210"/>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42291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643134"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00297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sp>
        <p:nvSpPr>
          <p:cNvPr id="12" name="Date Placeholder 3"/>
          <p:cNvSpPr>
            <a:spLocks noGrp="1"/>
          </p:cNvSpPr>
          <p:nvPr>
            <p:ph type="dt" sz="half" idx="10"/>
          </p:nvPr>
        </p:nvSpPr>
        <p:spPr>
          <a:xfrm>
            <a:off x="1769314" y="6218127"/>
            <a:ext cx="1223010" cy="365125"/>
          </a:xfrm>
          <a:prstGeom prst="rect">
            <a:avLst/>
          </a:prstGeom>
        </p:spPr>
        <p:txBody>
          <a:bodyPr/>
          <a:lstStyle/>
          <a:p>
            <a:fld id="{FC32FFAC-3F5B-41BF-A5D6-7902E222D07D}" type="datetimeFigureOut">
              <a:rPr lang="en-AU" smtClean="0"/>
              <a:t>8/02/2023</a:t>
            </a:fld>
            <a:endParaRPr lang="en-AU"/>
          </a:p>
        </p:txBody>
      </p:sp>
      <p:sp>
        <p:nvSpPr>
          <p:cNvPr id="13" name="Footer Placeholder 4"/>
          <p:cNvSpPr>
            <a:spLocks noGrp="1"/>
          </p:cNvSpPr>
          <p:nvPr>
            <p:ph type="ftr" sz="quarter" idx="11"/>
          </p:nvPr>
        </p:nvSpPr>
        <p:spPr>
          <a:xfrm>
            <a:off x="3471586" y="6218127"/>
            <a:ext cx="5048571" cy="365125"/>
          </a:xfrm>
          <a:prstGeom prst="rect">
            <a:avLst/>
          </a:prstGeom>
        </p:spPr>
        <p:txBody>
          <a:bodyPr/>
          <a:lstStyle/>
          <a:p>
            <a:endParaRPr lang="en-AU"/>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27751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3" name="Footer Placeholder 2"/>
          <p:cNvSpPr>
            <a:spLocks noGrp="1"/>
          </p:cNvSpPr>
          <p:nvPr>
            <p:ph type="ftr" sz="quarter" idx="11"/>
          </p:nvPr>
        </p:nvSpPr>
        <p:spPr>
          <a:xfrm>
            <a:off x="1419801" y="6218127"/>
            <a:ext cx="3428646"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50829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2910" y="226898"/>
            <a:ext cx="11407140" cy="985210"/>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4" name="Footer Placeholder 3"/>
          <p:cNvSpPr>
            <a:spLocks noGrp="1"/>
          </p:cNvSpPr>
          <p:nvPr>
            <p:ph type="ftr" sz="quarter" idx="11"/>
          </p:nvPr>
        </p:nvSpPr>
        <p:spPr>
          <a:xfrm>
            <a:off x="1419801" y="6218127"/>
            <a:ext cx="3428646"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728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495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8/02/2023</a:t>
            </a:fld>
            <a:endParaRPr lang="en-AU"/>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6607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12522959-EB59-1D14-9636-1D9A8FFD5BE0}"/>
              </a:ext>
            </a:extLst>
          </p:cNvPr>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58E948F1-AC92-FB6A-C01A-C8163C341F46}"/>
              </a:ext>
            </a:extLst>
          </p:cNvPr>
          <p:cNvSpPr>
            <a:spLocks noGrp="1"/>
          </p:cNvSpPr>
          <p:nvPr>
            <p:ph type="body" idx="1"/>
          </p:nvPr>
        </p:nvSpPr>
        <p:spPr>
          <a:xfrm>
            <a:off x="990936" y="1403842"/>
            <a:ext cx="10302498" cy="4363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85923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10000"/>
        </a:lnSpc>
        <a:spcBef>
          <a:spcPct val="0"/>
        </a:spcBef>
        <a:buNone/>
        <a:defRPr sz="3200" b="1" kern="1200">
          <a:solidFill>
            <a:schemeClr val="accent1"/>
          </a:solidFill>
          <a:latin typeface="Panton SemiBold" panose="00000700000000000000" pitchFamily="50" charset="0"/>
          <a:ea typeface="+mj-ea"/>
          <a:cs typeface="+mj-cs"/>
        </a:defRPr>
      </a:lvl1pPr>
    </p:titleStyle>
    <p:bodyStyle>
      <a:lvl1pPr marL="0" indent="0" algn="l" defTabSz="914400" rtl="0" eaLnBrk="1" latinLnBrk="0" hangingPunct="1">
        <a:lnSpc>
          <a:spcPct val="110000"/>
        </a:lnSpc>
        <a:spcBef>
          <a:spcPts val="1000"/>
        </a:spcBef>
        <a:spcAft>
          <a:spcPts val="1000"/>
        </a:spcAft>
        <a:buFont typeface="Arial" panose="020B0604020202020204" pitchFamily="34" charset="0"/>
        <a:buNone/>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500"/>
        </a:spcBef>
        <a:spcAft>
          <a:spcPts val="10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500"/>
        </a:spcBef>
        <a:spcAft>
          <a:spcPts val="10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99_5B5917DA.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aidr.org.au/resources/handbook-community-recovery/" TargetMode="External"/><Relationship Id="rId7" Type="http://schemas.openxmlformats.org/officeDocument/2006/relationships/hyperlink" Target="https://business.gov.au/grants-and-programs/entrepreneurs-programm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business.gov.au/risk-management/emergency-management" TargetMode="External"/><Relationship Id="rId5" Type="http://schemas.openxmlformats.org/officeDocument/2006/relationships/hyperlink" Target="https://resilientready.org/solutions/biz-community-toolkit/" TargetMode="External"/><Relationship Id="rId4" Type="http://schemas.openxmlformats.org/officeDocument/2006/relationships/hyperlink" Target="https://resilientready.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bZYklMNLU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915029" y="2404606"/>
            <a:ext cx="9300767" cy="1710191"/>
          </a:xfrm>
        </p:spPr>
        <p:txBody>
          <a:bodyPr>
            <a:noAutofit/>
          </a:bodyPr>
          <a:lstStyle/>
          <a:p>
            <a:r>
              <a:rPr lang="en-AU"/>
              <a:t>Foundations of Economic Recovery</a:t>
            </a:r>
            <a:endParaRPr lang="en-AU" dirty="0"/>
          </a:p>
        </p:txBody>
      </p:sp>
    </p:spTree>
    <p:extLst>
      <p:ext uri="{BB962C8B-B14F-4D97-AF65-F5344CB8AC3E}">
        <p14:creationId xmlns:p14="http://schemas.microsoft.com/office/powerpoint/2010/main" val="33110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Disaster impacts = debt for businesses </a:t>
            </a:r>
          </a:p>
        </p:txBody>
      </p:sp>
      <p:sp>
        <p:nvSpPr>
          <p:cNvPr id="3" name="Content Placeholder 2"/>
          <p:cNvSpPr>
            <a:spLocks noGrp="1"/>
          </p:cNvSpPr>
          <p:nvPr>
            <p:ph idx="1"/>
          </p:nvPr>
        </p:nvSpPr>
        <p:spPr>
          <a:xfrm>
            <a:off x="990936" y="1324394"/>
            <a:ext cx="5417359" cy="4959652"/>
          </a:xfrm>
        </p:spPr>
        <p:txBody>
          <a:bodyPr>
            <a:normAutofit/>
          </a:bodyPr>
          <a:lstStyle/>
          <a:p>
            <a:pPr marL="0" indent="0">
              <a:spcBef>
                <a:spcPts val="0"/>
              </a:spcBef>
              <a:spcAft>
                <a:spcPts val="1000"/>
              </a:spcAft>
              <a:buNone/>
            </a:pPr>
            <a:r>
              <a:rPr lang="en-AU" dirty="0"/>
              <a:t>Shorter term driven by loss: </a:t>
            </a:r>
          </a:p>
          <a:p>
            <a:pPr>
              <a:spcBef>
                <a:spcPts val="0"/>
              </a:spcBef>
              <a:spcAft>
                <a:spcPts val="1000"/>
              </a:spcAft>
            </a:pPr>
            <a:r>
              <a:rPr lang="en-AU" dirty="0"/>
              <a:t>Clean up and repair of home and business premises </a:t>
            </a:r>
          </a:p>
          <a:p>
            <a:pPr>
              <a:spcBef>
                <a:spcPts val="0"/>
              </a:spcBef>
              <a:spcAft>
                <a:spcPts val="1000"/>
              </a:spcAft>
            </a:pPr>
            <a:r>
              <a:rPr lang="en-AU" dirty="0"/>
              <a:t>Psycho-social impacts – both business and personal relationships</a:t>
            </a:r>
          </a:p>
          <a:p>
            <a:pPr lvl="0">
              <a:spcBef>
                <a:spcPts val="0"/>
              </a:spcBef>
              <a:spcAft>
                <a:spcPts val="1000"/>
              </a:spcAft>
            </a:pPr>
            <a:r>
              <a:rPr lang="en-AU" dirty="0"/>
              <a:t>Tourism and/or customer downturn</a:t>
            </a:r>
          </a:p>
          <a:p>
            <a:pPr lvl="0">
              <a:spcBef>
                <a:spcPts val="0"/>
              </a:spcBef>
              <a:spcAft>
                <a:spcPts val="1000"/>
              </a:spcAft>
            </a:pPr>
            <a:r>
              <a:rPr lang="en-AU" dirty="0"/>
              <a:t>Access to trades and building materials</a:t>
            </a:r>
          </a:p>
          <a:p>
            <a:pPr lvl="0">
              <a:spcBef>
                <a:spcPts val="0"/>
              </a:spcBef>
              <a:spcAft>
                <a:spcPts val="1000"/>
              </a:spcAft>
            </a:pPr>
            <a:r>
              <a:rPr lang="en-AU" dirty="0"/>
              <a:t>Workforce and employees</a:t>
            </a:r>
          </a:p>
          <a:p>
            <a:pPr>
              <a:spcBef>
                <a:spcPts val="0"/>
              </a:spcBef>
              <a:spcAft>
                <a:spcPts val="1000"/>
              </a:spcAft>
            </a:pPr>
            <a:r>
              <a:rPr lang="en-AU" dirty="0"/>
              <a:t>Disruption to supply chains</a:t>
            </a:r>
          </a:p>
        </p:txBody>
      </p:sp>
      <p:pic>
        <p:nvPicPr>
          <p:cNvPr id="4" name="Picture 3"/>
          <p:cNvPicPr>
            <a:picLocks noChangeAspect="1"/>
          </p:cNvPicPr>
          <p:nvPr/>
        </p:nvPicPr>
        <p:blipFill>
          <a:blip r:embed="rId3"/>
          <a:stretch>
            <a:fillRect/>
          </a:stretch>
        </p:blipFill>
        <p:spPr>
          <a:xfrm>
            <a:off x="6574767" y="1557337"/>
            <a:ext cx="4787070" cy="3291110"/>
          </a:xfrm>
          <a:prstGeom prst="rect">
            <a:avLst/>
          </a:prstGeom>
        </p:spPr>
      </p:pic>
      <p:sp>
        <p:nvSpPr>
          <p:cNvPr id="7" name="TextBox 6"/>
          <p:cNvSpPr txBox="1"/>
          <p:nvPr/>
        </p:nvSpPr>
        <p:spPr>
          <a:xfrm>
            <a:off x="10308441" y="1281485"/>
            <a:ext cx="1053396" cy="276999"/>
          </a:xfrm>
          <a:prstGeom prst="rect">
            <a:avLst/>
          </a:prstGeom>
          <a:noFill/>
        </p:spPr>
        <p:txBody>
          <a:bodyPr wrap="square" rtlCol="0">
            <a:spAutoFit/>
          </a:bodyPr>
          <a:lstStyle/>
          <a:p>
            <a:pPr algn="r"/>
            <a:r>
              <a:rPr lang="en-AU" sz="1200" dirty="0">
                <a:latin typeface="Calibri" panose="020F0502020204030204" pitchFamily="34" charset="0"/>
                <a:ea typeface="Calibri" panose="020F0502020204030204" pitchFamily="34" charset="0"/>
                <a:cs typeface="Calibri" panose="020F0502020204030204" pitchFamily="34" charset="0"/>
              </a:rPr>
              <a:t>Source: AAP </a:t>
            </a:r>
          </a:p>
        </p:txBody>
      </p:sp>
      <p:sp>
        <p:nvSpPr>
          <p:cNvPr id="6" name="TextBox 5"/>
          <p:cNvSpPr txBox="1"/>
          <p:nvPr/>
        </p:nvSpPr>
        <p:spPr>
          <a:xfrm>
            <a:off x="6574767" y="4848447"/>
            <a:ext cx="4787070" cy="646331"/>
          </a:xfrm>
          <a:prstGeom prst="rect">
            <a:avLst/>
          </a:prstGeom>
          <a:solidFill>
            <a:srgbClr val="EBD3E8"/>
          </a:solidFill>
        </p:spPr>
        <p:txBody>
          <a:bodyPr wrap="square" lIns="91440" tIns="45720" rIns="91440" bIns="45720" rtlCol="0" anchor="t">
            <a:spAutoFit/>
          </a:bodyPr>
          <a:lstStyle/>
          <a:p>
            <a:pPr algn="ctr"/>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r>
              <a:rPr lang="en-AU" dirty="0">
                <a:solidFill>
                  <a:srgbClr val="9B1889"/>
                </a:solidFill>
                <a:latin typeface="Calibri" panose="020F0502020204030204" pitchFamily="34" charset="0"/>
                <a:ea typeface="Calibri" panose="020F0502020204030204" pitchFamily="34" charset="0"/>
                <a:cs typeface="Calibri" panose="020F0502020204030204" pitchFamily="34" charset="0"/>
              </a:rPr>
              <a:t>How do we support both business and business owners?</a:t>
            </a:r>
            <a:endParaRPr lang="en-AU"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9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Disaster impacts = debt for businesses </a:t>
            </a:r>
          </a:p>
        </p:txBody>
      </p:sp>
      <p:sp>
        <p:nvSpPr>
          <p:cNvPr id="3" name="Content Placeholder 2"/>
          <p:cNvSpPr>
            <a:spLocks noGrp="1"/>
          </p:cNvSpPr>
          <p:nvPr>
            <p:ph idx="1"/>
          </p:nvPr>
        </p:nvSpPr>
        <p:spPr>
          <a:xfrm>
            <a:off x="990937" y="1626359"/>
            <a:ext cx="5837084" cy="4502452"/>
          </a:xfrm>
        </p:spPr>
        <p:txBody>
          <a:bodyPr>
            <a:normAutofit fontScale="92500" lnSpcReduction="10000"/>
          </a:bodyPr>
          <a:lstStyle/>
          <a:p>
            <a:pPr lvl="0">
              <a:lnSpc>
                <a:spcPct val="130000"/>
              </a:lnSpc>
              <a:spcBef>
                <a:spcPts val="0"/>
              </a:spcBef>
              <a:spcAft>
                <a:spcPts val="1000"/>
              </a:spcAft>
            </a:pPr>
            <a:r>
              <a:rPr lang="en-AU" dirty="0"/>
              <a:t>Ongoing customer downturn</a:t>
            </a:r>
          </a:p>
          <a:p>
            <a:pPr lvl="0">
              <a:lnSpc>
                <a:spcPct val="130000"/>
              </a:lnSpc>
              <a:spcBef>
                <a:spcPts val="0"/>
              </a:spcBef>
              <a:spcAft>
                <a:spcPts val="1000"/>
              </a:spcAft>
            </a:pPr>
            <a:r>
              <a:rPr lang="en-AU" dirty="0"/>
              <a:t>Damage to productive land and crops </a:t>
            </a:r>
          </a:p>
          <a:p>
            <a:pPr lvl="0">
              <a:lnSpc>
                <a:spcPct val="130000"/>
              </a:lnSpc>
              <a:spcBef>
                <a:spcPts val="0"/>
              </a:spcBef>
              <a:spcAft>
                <a:spcPts val="1000"/>
              </a:spcAft>
            </a:pPr>
            <a:r>
              <a:rPr lang="en-AU" dirty="0"/>
              <a:t>Loss of cash flow – unable to resume income-generating activities</a:t>
            </a:r>
          </a:p>
          <a:p>
            <a:pPr lvl="0">
              <a:lnSpc>
                <a:spcPct val="130000"/>
              </a:lnSpc>
              <a:spcBef>
                <a:spcPts val="0"/>
              </a:spcBef>
              <a:spcAft>
                <a:spcPts val="1000"/>
              </a:spcAft>
            </a:pPr>
            <a:r>
              <a:rPr lang="en-AU" dirty="0"/>
              <a:t>Loss of confidence – e.g. failure to meet contracts may lead to loss of future contracts</a:t>
            </a:r>
          </a:p>
          <a:p>
            <a:pPr lvl="0">
              <a:lnSpc>
                <a:spcPct val="130000"/>
              </a:lnSpc>
              <a:spcBef>
                <a:spcPts val="0"/>
              </a:spcBef>
              <a:spcAft>
                <a:spcPts val="1000"/>
              </a:spcAft>
            </a:pPr>
            <a:r>
              <a:rPr lang="en-AU" dirty="0"/>
              <a:t>Bloodlines or genetic traits</a:t>
            </a:r>
          </a:p>
          <a:p>
            <a:pPr>
              <a:lnSpc>
                <a:spcPct val="130000"/>
              </a:lnSpc>
              <a:spcBef>
                <a:spcPts val="0"/>
              </a:spcBef>
              <a:spcAft>
                <a:spcPts val="1000"/>
              </a:spcAft>
            </a:pPr>
            <a:r>
              <a:rPr lang="en-AU" dirty="0"/>
              <a:t>Incurred disaster debt will take between 5 to 20 years to pay off.</a:t>
            </a:r>
          </a:p>
        </p:txBody>
      </p:sp>
      <p:sp>
        <p:nvSpPr>
          <p:cNvPr id="5" name="Rectangle 4"/>
          <p:cNvSpPr/>
          <p:nvPr/>
        </p:nvSpPr>
        <p:spPr>
          <a:xfrm>
            <a:off x="990937" y="1154669"/>
            <a:ext cx="10329982" cy="430887"/>
          </a:xfrm>
          <a:prstGeom prst="rect">
            <a:avLst/>
          </a:prstGeom>
        </p:spPr>
        <p:txBody>
          <a:bodyPr wrap="square">
            <a:spAutoFit/>
          </a:bodyPr>
          <a:lstStyle/>
          <a:p>
            <a:r>
              <a:rPr lang="en-AU" sz="2200" b="1" dirty="0">
                <a:latin typeface="Panton Bold" panose="00000800000000000000" pitchFamily="50" charset="0"/>
              </a:rPr>
              <a:t>Longer term continued economic hardship due to ongoing losses: </a:t>
            </a:r>
          </a:p>
        </p:txBody>
      </p:sp>
      <p:grpSp>
        <p:nvGrpSpPr>
          <p:cNvPr id="10" name="Group 9">
            <a:extLst>
              <a:ext uri="{FF2B5EF4-FFF2-40B4-BE49-F238E27FC236}">
                <a16:creationId xmlns:a16="http://schemas.microsoft.com/office/drawing/2014/main" id="{CF68B664-9772-26C3-949C-C1AA794879F0}"/>
              </a:ext>
            </a:extLst>
          </p:cNvPr>
          <p:cNvGrpSpPr/>
          <p:nvPr/>
        </p:nvGrpSpPr>
        <p:grpSpPr>
          <a:xfrm>
            <a:off x="7227989" y="1854513"/>
            <a:ext cx="4449557" cy="3869003"/>
            <a:chOff x="7227989" y="1764573"/>
            <a:chExt cx="4449557" cy="3869003"/>
          </a:xfrm>
        </p:grpSpPr>
        <p:sp>
          <p:nvSpPr>
            <p:cNvPr id="6" name="Content Placeholder 2"/>
            <p:cNvSpPr txBox="1">
              <a:spLocks/>
            </p:cNvSpPr>
            <p:nvPr/>
          </p:nvSpPr>
          <p:spPr>
            <a:xfrm>
              <a:off x="7227989" y="1764573"/>
              <a:ext cx="4449557" cy="3869003"/>
            </a:xfrm>
            <a:prstGeom prst="rect">
              <a:avLst/>
            </a:prstGeom>
            <a:ln>
              <a:solidFill>
                <a:schemeClr val="accent1"/>
              </a:solidFill>
            </a:ln>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br>
                <a:rPr lang="en-AU" dirty="0">
                  <a:latin typeface="Panton Bold" panose="00000800000000000000" pitchFamily="50" charset="0"/>
                </a:rPr>
              </a:br>
              <a:r>
                <a:rPr lang="en-AU" dirty="0">
                  <a:latin typeface="Panton Bold" panose="00000800000000000000" pitchFamily="50" charset="0"/>
                </a:rPr>
                <a:t>Dual impacts of disasters</a:t>
              </a:r>
            </a:p>
            <a:p>
              <a:pPr marL="0" indent="0">
                <a:lnSpc>
                  <a:spcPct val="100000"/>
                </a:lnSpc>
                <a:buNone/>
              </a:pPr>
              <a:endParaRPr lang="en-AU" dirty="0">
                <a:latin typeface="Panton SemiBold" panose="00000700000000000000" pitchFamily="50" charset="0"/>
              </a:endParaRPr>
            </a:p>
            <a:p>
              <a:pPr marL="0" indent="0">
                <a:lnSpc>
                  <a:spcPct val="100000"/>
                </a:lnSpc>
                <a:buNone/>
              </a:pPr>
              <a:endParaRPr lang="en-AU" dirty="0">
                <a:latin typeface="Panton SemiBold" panose="00000700000000000000" pitchFamily="50" charset="0"/>
              </a:endParaRPr>
            </a:p>
            <a:p>
              <a:pPr marL="0" indent="0">
                <a:lnSpc>
                  <a:spcPct val="100000"/>
                </a:lnSpc>
                <a:buNone/>
              </a:pPr>
              <a:r>
                <a:rPr lang="en-AU" dirty="0">
                  <a:latin typeface="Panton SemiBold" panose="00000700000000000000" pitchFamily="50" charset="0"/>
                </a:rPr>
                <a:t>	</a:t>
              </a:r>
            </a:p>
            <a:p>
              <a:pPr marL="0" indent="0">
                <a:lnSpc>
                  <a:spcPct val="100000"/>
                </a:lnSpc>
                <a:buNone/>
              </a:pPr>
              <a:endParaRPr lang="en-AU" dirty="0">
                <a:latin typeface="Panton SemiBold" panose="00000700000000000000" pitchFamily="50" charset="0"/>
              </a:endParaRPr>
            </a:p>
            <a:p>
              <a:pPr marL="0" indent="0">
                <a:lnSpc>
                  <a:spcPct val="100000"/>
                </a:lnSpc>
                <a:buNone/>
              </a:pPr>
              <a:endParaRPr lang="en-AU" dirty="0">
                <a:latin typeface="Panton SemiBold" panose="00000700000000000000" pitchFamily="50" charset="0"/>
              </a:endParaRPr>
            </a:p>
            <a:p>
              <a:pPr marL="0" indent="0">
                <a:lnSpc>
                  <a:spcPct val="100000"/>
                </a:lnSpc>
                <a:buNone/>
              </a:pPr>
              <a:endParaRPr lang="en-AU" sz="2000" i="1" dirty="0">
                <a:latin typeface="Panton SemiBold" panose="00000700000000000000" pitchFamily="50" charset="0"/>
                <a:ea typeface="Calibri" panose="020F0502020204030204" pitchFamily="34" charset="0"/>
                <a:cs typeface="Calibri"/>
              </a:endParaRPr>
            </a:p>
            <a:p>
              <a:pPr marL="0" indent="0">
                <a:lnSpc>
                  <a:spcPct val="100000"/>
                </a:lnSpc>
                <a:buNone/>
              </a:pPr>
              <a:r>
                <a:rPr lang="en-AU" sz="2200" dirty="0">
                  <a:latin typeface="Panton SemiBold Italic" panose="00000700000000000000" pitchFamily="50" charset="0"/>
                  <a:ea typeface="Calibri" panose="020F0502020204030204" pitchFamily="34" charset="0"/>
                  <a:cs typeface="Calibri"/>
                </a:rPr>
                <a:t>Rising </a:t>
              </a:r>
              <a:r>
                <a:rPr lang="en-AU" sz="2200" dirty="0">
                  <a:solidFill>
                    <a:srgbClr val="9B1889"/>
                  </a:solidFill>
                  <a:latin typeface="Panton SemiBold Italic" panose="00000700000000000000" pitchFamily="50" charset="0"/>
                  <a:ea typeface="Calibri" panose="020F0502020204030204" pitchFamily="34" charset="0"/>
                  <a:cs typeface="Calibri"/>
                </a:rPr>
                <a:t>debt level </a:t>
              </a:r>
              <a:r>
                <a:rPr lang="en-AU" sz="2200" dirty="0">
                  <a:latin typeface="Panton SemiBold Italic" panose="00000700000000000000" pitchFamily="50" charset="0"/>
                  <a:ea typeface="Calibri" panose="020F0502020204030204" pitchFamily="34" charset="0"/>
                  <a:cs typeface="Calibri"/>
                </a:rPr>
                <a:t>and</a:t>
              </a:r>
            </a:p>
            <a:p>
              <a:pPr marL="0" indent="0">
                <a:lnSpc>
                  <a:spcPct val="100000"/>
                </a:lnSpc>
                <a:buNone/>
              </a:pPr>
              <a:r>
                <a:rPr lang="en-AU" sz="2200" dirty="0">
                  <a:latin typeface="Panton SemiBold Italic" panose="00000700000000000000" pitchFamily="50" charset="0"/>
                  <a:ea typeface="Calibri" panose="020F0502020204030204" pitchFamily="34" charset="0"/>
                  <a:cs typeface="Calibri"/>
                </a:rPr>
                <a:t>decrease in </a:t>
              </a:r>
              <a:r>
                <a:rPr lang="en-AU" sz="2200" dirty="0">
                  <a:solidFill>
                    <a:srgbClr val="702C8B"/>
                  </a:solidFill>
                  <a:latin typeface="Panton SemiBold Italic" panose="00000700000000000000" pitchFamily="50" charset="0"/>
                  <a:ea typeface="Calibri" panose="020F0502020204030204" pitchFamily="34" charset="0"/>
                  <a:cs typeface="Calibri"/>
                </a:rPr>
                <a:t>equity and cash flow</a:t>
              </a:r>
              <a:r>
                <a:rPr lang="en-AU" sz="2200" dirty="0">
                  <a:latin typeface="Panton SemiBold Italic" panose="00000700000000000000" pitchFamily="50" charset="0"/>
                  <a:ea typeface="Calibri" panose="020F0502020204030204" pitchFamily="34" charset="0"/>
                  <a:cs typeface="Calibri"/>
                </a:rPr>
                <a:t>.</a:t>
              </a:r>
            </a:p>
          </p:txBody>
        </p:sp>
        <p:sp>
          <p:nvSpPr>
            <p:cNvPr id="8" name="Right Arrow 7"/>
            <p:cNvSpPr/>
            <p:nvPr/>
          </p:nvSpPr>
          <p:spPr>
            <a:xfrm rot="1021406">
              <a:off x="7518457" y="3551848"/>
              <a:ext cx="3995817" cy="674072"/>
            </a:xfrm>
            <a:prstGeom prst="rightArrow">
              <a:avLst/>
            </a:prstGeom>
            <a:solidFill>
              <a:srgbClr val="702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ight Arrow 3"/>
            <p:cNvSpPr/>
            <p:nvPr/>
          </p:nvSpPr>
          <p:spPr>
            <a:xfrm rot="20357057">
              <a:off x="7539542" y="3146071"/>
              <a:ext cx="3995817" cy="6740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5137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B76C78-8CF3-457F-A231-255C2ADD9573}"/>
              </a:ext>
            </a:extLst>
          </p:cNvPr>
          <p:cNvSpPr/>
          <p:nvPr/>
        </p:nvSpPr>
        <p:spPr>
          <a:xfrm>
            <a:off x="0" y="0"/>
            <a:ext cx="12192000" cy="6858000"/>
          </a:xfrm>
          <a:prstGeom prst="rect">
            <a:avLst/>
          </a:prstGeom>
          <a:solidFill>
            <a:srgbClr val="702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4294967295"/>
          </p:nvPr>
        </p:nvSpPr>
        <p:spPr>
          <a:xfrm>
            <a:off x="811823" y="1071797"/>
            <a:ext cx="10708118" cy="4763845"/>
          </a:xfrm>
          <a:prstGeom prst="rect">
            <a:avLst/>
          </a:prstGeom>
        </p:spPr>
        <p:txBody>
          <a:bodyPr>
            <a:normAutofit fontScale="92500"/>
          </a:bodyPr>
          <a:lstStyle/>
          <a:p>
            <a:pPr marL="0" indent="0">
              <a:buNone/>
            </a:pPr>
            <a:r>
              <a:rPr lang="en-AU" sz="3800" b="1" dirty="0">
                <a:solidFill>
                  <a:schemeClr val="bg1"/>
                </a:solidFill>
              </a:rPr>
              <a:t>Local economic impacts are many and layered</a:t>
            </a:r>
          </a:p>
          <a:p>
            <a:pPr marL="0" indent="0">
              <a:buNone/>
            </a:pPr>
            <a:endParaRPr lang="en-AU" sz="3800" dirty="0">
              <a:solidFill>
                <a:schemeClr val="bg1"/>
              </a:solidFill>
            </a:endParaRPr>
          </a:p>
          <a:p>
            <a:pPr marL="0" indent="0">
              <a:buNone/>
            </a:pPr>
            <a:r>
              <a:rPr lang="en-AU" sz="3800" dirty="0">
                <a:solidFill>
                  <a:schemeClr val="bg1"/>
                </a:solidFill>
              </a:rPr>
              <a:t>Early understanding is critical to inform multiple interventions.</a:t>
            </a:r>
          </a:p>
          <a:p>
            <a:pPr marL="0" indent="0">
              <a:buNone/>
            </a:pPr>
            <a:endParaRPr lang="en-AU" sz="3800" dirty="0">
              <a:solidFill>
                <a:schemeClr val="bg1"/>
              </a:solidFill>
            </a:endParaRPr>
          </a:p>
          <a:p>
            <a:pPr marL="0" indent="0">
              <a:buNone/>
            </a:pPr>
            <a:r>
              <a:rPr lang="en-AU" sz="3800" dirty="0">
                <a:solidFill>
                  <a:schemeClr val="bg1"/>
                </a:solidFill>
              </a:rPr>
              <a:t>Early interventions are critical to reduce long term affects.</a:t>
            </a:r>
          </a:p>
        </p:txBody>
      </p:sp>
    </p:spTree>
    <p:extLst>
      <p:ext uri="{BB962C8B-B14F-4D97-AF65-F5344CB8AC3E}">
        <p14:creationId xmlns:p14="http://schemas.microsoft.com/office/powerpoint/2010/main" val="254612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Study- Severe Tropical Cyclone Debbie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lvl="0"/>
            <a:endParaRPr lang="en-AU" dirty="0"/>
          </a:p>
        </p:txBody>
      </p:sp>
      <p:pic>
        <p:nvPicPr>
          <p:cNvPr id="1026" name="Picture 2" descr="https://photos-cdn.aap.com.au/Image/20170330001301771709?path=/aap_dev4/device/imagearc/2017/03-30/ac/9a/82/aapimage-6ua4wxiiiar11zexc9gv_lay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587" y="1898348"/>
            <a:ext cx="4194444" cy="27578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85538" y="4685568"/>
            <a:ext cx="1031051" cy="276999"/>
          </a:xfrm>
          <a:prstGeom prst="rect">
            <a:avLst/>
          </a:prstGeom>
          <a:noFill/>
        </p:spPr>
        <p:txBody>
          <a:bodyPr wrap="none" rtlCol="0">
            <a:spAutoFit/>
          </a:bodyPr>
          <a:lstStyle/>
          <a:p>
            <a:pPr algn="r"/>
            <a:r>
              <a:rPr lang="en-AU" sz="1200" dirty="0"/>
              <a:t>AAP image</a:t>
            </a:r>
          </a:p>
        </p:txBody>
      </p:sp>
      <p:sp>
        <p:nvSpPr>
          <p:cNvPr id="7" name="Content Placeholder 2">
            <a:extLst>
              <a:ext uri="{FF2B5EF4-FFF2-40B4-BE49-F238E27FC236}">
                <a16:creationId xmlns:a16="http://schemas.microsoft.com/office/drawing/2014/main" id="{9C2E18FC-A7AE-B028-F452-3722F83B211F}"/>
              </a:ext>
            </a:extLst>
          </p:cNvPr>
          <p:cNvSpPr txBox="1">
            <a:spLocks/>
          </p:cNvSpPr>
          <p:nvPr/>
        </p:nvSpPr>
        <p:spPr>
          <a:xfrm>
            <a:off x="820176" y="1246102"/>
            <a:ext cx="6255181" cy="49671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spcAft>
                <a:spcPts val="1500"/>
              </a:spcAft>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500"/>
              </a:spcBef>
              <a:spcAft>
                <a:spcPts val="1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500"/>
              </a:spcBef>
              <a:spcAft>
                <a:spcPts val="1500"/>
              </a:spcAft>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500"/>
              </a:spcBef>
              <a:spcAft>
                <a:spcPts val="1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500"/>
              </a:spcBef>
              <a:spcAft>
                <a:spcPts val="1500"/>
              </a:spcAft>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AU" dirty="0"/>
              <a:t>“After Severe Tropical Cyclone Debbie we had some damage from the event … debris, roof was loose and water in the shop.</a:t>
            </a:r>
          </a:p>
          <a:p>
            <a:pPr marL="0" indent="0">
              <a:lnSpc>
                <a:spcPct val="110000"/>
              </a:lnSpc>
              <a:buNone/>
            </a:pPr>
            <a:r>
              <a:rPr lang="en-AU" dirty="0">
                <a:ea typeface="Calibri" panose="020F0502020204030204" pitchFamily="34" charset="0"/>
                <a:cs typeface="Calibri"/>
              </a:rPr>
              <a:t>But then some of the island resorts closed and the media really talked about that…</a:t>
            </a:r>
          </a:p>
          <a:p>
            <a:pPr marL="542925" indent="0">
              <a:lnSpc>
                <a:spcPct val="110000"/>
              </a:lnSpc>
              <a:buNone/>
            </a:pPr>
            <a:r>
              <a:rPr lang="en-AU" dirty="0">
                <a:ea typeface="Calibri" panose="020F0502020204030204" pitchFamily="34" charset="0"/>
                <a:cs typeface="Calibri"/>
              </a:rPr>
              <a:t>- So suddenly there was no tourists, no tours, no supplies needed for the islands – linen services, food, flowers, gift shops…</a:t>
            </a:r>
          </a:p>
          <a:p>
            <a:pPr marL="542925" indent="0">
              <a:lnSpc>
                <a:spcPct val="110000"/>
              </a:lnSpc>
              <a:buNone/>
            </a:pPr>
            <a:r>
              <a:rPr lang="en-AU" dirty="0">
                <a:ea typeface="Calibri" panose="020F0502020204030204" pitchFamily="34" charset="0"/>
                <a:cs typeface="Calibri"/>
              </a:rPr>
              <a:t>- it impacted so many businesses, </a:t>
            </a:r>
            <a:br>
              <a:rPr lang="en-AU" dirty="0">
                <a:ea typeface="Calibri" panose="020F0502020204030204" pitchFamily="34" charset="0"/>
                <a:cs typeface="Calibri"/>
              </a:rPr>
            </a:br>
            <a:r>
              <a:rPr lang="en-AU" dirty="0">
                <a:ea typeface="Calibri" panose="020F0502020204030204" pitchFamily="34" charset="0"/>
                <a:cs typeface="Calibri"/>
              </a:rPr>
              <a:t>some for years.”</a:t>
            </a:r>
            <a:endParaRPr lang="en-AU" sz="2800" dirty="0">
              <a:ea typeface="Calibri" panose="020F0502020204030204" pitchFamily="34" charset="0"/>
              <a:cs typeface="Calibri"/>
            </a:endParaRPr>
          </a:p>
        </p:txBody>
      </p:sp>
    </p:spTree>
    <p:extLst>
      <p:ext uri="{BB962C8B-B14F-4D97-AF65-F5344CB8AC3E}">
        <p14:creationId xmlns:p14="http://schemas.microsoft.com/office/powerpoint/2010/main" val="14751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8230675" y="2154355"/>
            <a:ext cx="3677184" cy="2218603"/>
          </a:xfrm>
          <a:prstGeom prst="roundRect">
            <a:avLst/>
          </a:prstGeom>
          <a:noFill/>
          <a:ln>
            <a:solidFill>
              <a:srgbClr val="D7A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AU" b="1" dirty="0">
                <a:solidFill>
                  <a:schemeClr val="tx1"/>
                </a:solidFill>
                <a:latin typeface="Panton Bold" panose="00000800000000000000" pitchFamily="50" charset="0"/>
              </a:rPr>
            </a:br>
            <a:r>
              <a:rPr lang="en-AU" b="1" dirty="0">
                <a:solidFill>
                  <a:schemeClr val="tx1"/>
                </a:solidFill>
                <a:latin typeface="Panton Bold" panose="00000800000000000000" pitchFamily="50" charset="0"/>
              </a:rPr>
              <a:t>Customer base and revenue</a:t>
            </a: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p:txBody>
      </p:sp>
      <p:sp>
        <p:nvSpPr>
          <p:cNvPr id="9" name="Rounded Rectangle 8"/>
          <p:cNvSpPr/>
          <p:nvPr/>
        </p:nvSpPr>
        <p:spPr>
          <a:xfrm>
            <a:off x="3254145" y="2147699"/>
            <a:ext cx="4193750" cy="2279300"/>
          </a:xfrm>
          <a:prstGeom prst="roundRect">
            <a:avLst/>
          </a:prstGeom>
          <a:noFill/>
          <a:ln>
            <a:solidFill>
              <a:srgbClr val="D7A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latin typeface="Panton Bold" panose="00000800000000000000" pitchFamily="50" charset="0"/>
            </a:endParaRPr>
          </a:p>
          <a:p>
            <a:pPr algn="ctr"/>
            <a:r>
              <a:rPr lang="en-AU" b="1" dirty="0">
                <a:solidFill>
                  <a:schemeClr val="tx1"/>
                </a:solidFill>
                <a:latin typeface="Panton Bold" panose="00000800000000000000" pitchFamily="50" charset="0"/>
              </a:rPr>
              <a:t>A Business/Industry sector</a:t>
            </a: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p:txBody>
      </p:sp>
      <p:sp>
        <p:nvSpPr>
          <p:cNvPr id="25" name="Rounded Rectangle 24"/>
          <p:cNvSpPr/>
          <p:nvPr/>
        </p:nvSpPr>
        <p:spPr>
          <a:xfrm>
            <a:off x="616212" y="2161121"/>
            <a:ext cx="2355096" cy="3032972"/>
          </a:xfrm>
          <a:prstGeom prst="roundRect">
            <a:avLst/>
          </a:prstGeom>
          <a:noFill/>
          <a:ln>
            <a:solidFill>
              <a:srgbClr val="D7A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Panton Bold" panose="00000800000000000000" pitchFamily="50" charset="0"/>
              </a:rPr>
              <a:t>Finance sector</a:t>
            </a: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p:txBody>
      </p:sp>
      <p:sp>
        <p:nvSpPr>
          <p:cNvPr id="2" name="Title 1"/>
          <p:cNvSpPr>
            <a:spLocks noGrp="1"/>
          </p:cNvSpPr>
          <p:nvPr>
            <p:ph type="title"/>
          </p:nvPr>
        </p:nvSpPr>
        <p:spPr/>
        <p:txBody>
          <a:bodyPr/>
          <a:lstStyle/>
          <a:p>
            <a:r>
              <a:rPr lang="en-AU" dirty="0"/>
              <a:t>Effecting an entire economy</a:t>
            </a:r>
          </a:p>
        </p:txBody>
      </p:sp>
      <p:sp>
        <p:nvSpPr>
          <p:cNvPr id="4" name="Rounded Rectangle 3"/>
          <p:cNvSpPr/>
          <p:nvPr/>
        </p:nvSpPr>
        <p:spPr>
          <a:xfrm>
            <a:off x="5453992" y="3619829"/>
            <a:ext cx="1317556" cy="462450"/>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Business</a:t>
            </a:r>
          </a:p>
        </p:txBody>
      </p:sp>
      <p:sp>
        <p:nvSpPr>
          <p:cNvPr id="7" name="Rounded Rectangle 6"/>
          <p:cNvSpPr/>
          <p:nvPr/>
        </p:nvSpPr>
        <p:spPr>
          <a:xfrm>
            <a:off x="3754088" y="2861812"/>
            <a:ext cx="1248010" cy="506352"/>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Business</a:t>
            </a:r>
          </a:p>
        </p:txBody>
      </p:sp>
      <p:sp>
        <p:nvSpPr>
          <p:cNvPr id="8" name="Rounded Rectangle 7"/>
          <p:cNvSpPr/>
          <p:nvPr/>
        </p:nvSpPr>
        <p:spPr>
          <a:xfrm>
            <a:off x="3754089" y="3614674"/>
            <a:ext cx="1317556" cy="467604"/>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Business</a:t>
            </a:r>
          </a:p>
        </p:txBody>
      </p:sp>
      <p:sp>
        <p:nvSpPr>
          <p:cNvPr id="10" name="Rounded Rectangle 9"/>
          <p:cNvSpPr/>
          <p:nvPr/>
        </p:nvSpPr>
        <p:spPr>
          <a:xfrm>
            <a:off x="5453992" y="2827572"/>
            <a:ext cx="1274390" cy="483945"/>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Business</a:t>
            </a:r>
          </a:p>
        </p:txBody>
      </p:sp>
      <p:sp>
        <p:nvSpPr>
          <p:cNvPr id="11" name="Rounded Rectangle 10"/>
          <p:cNvSpPr/>
          <p:nvPr/>
        </p:nvSpPr>
        <p:spPr>
          <a:xfrm>
            <a:off x="3149576" y="4577714"/>
            <a:ext cx="1394980" cy="488962"/>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Business</a:t>
            </a:r>
          </a:p>
        </p:txBody>
      </p:sp>
      <p:sp>
        <p:nvSpPr>
          <p:cNvPr id="15" name="Rounded Rectangle 14"/>
          <p:cNvSpPr/>
          <p:nvPr/>
        </p:nvSpPr>
        <p:spPr>
          <a:xfrm>
            <a:off x="8079400" y="1259184"/>
            <a:ext cx="1896978" cy="527770"/>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Employees</a:t>
            </a:r>
          </a:p>
        </p:txBody>
      </p:sp>
      <p:sp>
        <p:nvSpPr>
          <p:cNvPr id="16" name="Rounded Rectangle 15"/>
          <p:cNvSpPr/>
          <p:nvPr/>
        </p:nvSpPr>
        <p:spPr>
          <a:xfrm>
            <a:off x="8409540" y="2817597"/>
            <a:ext cx="1646975" cy="507161"/>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Customer</a:t>
            </a:r>
          </a:p>
        </p:txBody>
      </p:sp>
      <p:sp>
        <p:nvSpPr>
          <p:cNvPr id="17" name="Rounded Rectangle 16"/>
          <p:cNvSpPr/>
          <p:nvPr/>
        </p:nvSpPr>
        <p:spPr>
          <a:xfrm>
            <a:off x="10197905" y="2835978"/>
            <a:ext cx="1548915" cy="488780"/>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Customer</a:t>
            </a:r>
          </a:p>
        </p:txBody>
      </p:sp>
      <p:sp>
        <p:nvSpPr>
          <p:cNvPr id="18" name="Rounded Rectangle 17"/>
          <p:cNvSpPr/>
          <p:nvPr/>
        </p:nvSpPr>
        <p:spPr>
          <a:xfrm>
            <a:off x="7222583" y="4877808"/>
            <a:ext cx="1713634" cy="443298"/>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Suppliers</a:t>
            </a:r>
          </a:p>
        </p:txBody>
      </p:sp>
      <p:sp>
        <p:nvSpPr>
          <p:cNvPr id="19" name="Rounded Rectangle 18"/>
          <p:cNvSpPr/>
          <p:nvPr/>
        </p:nvSpPr>
        <p:spPr>
          <a:xfrm>
            <a:off x="8156603" y="5472294"/>
            <a:ext cx="1742573" cy="443298"/>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Suppliers</a:t>
            </a:r>
          </a:p>
        </p:txBody>
      </p:sp>
      <p:sp>
        <p:nvSpPr>
          <p:cNvPr id="20" name="Rounded Rectangle 19"/>
          <p:cNvSpPr/>
          <p:nvPr/>
        </p:nvSpPr>
        <p:spPr>
          <a:xfrm>
            <a:off x="982427" y="2855381"/>
            <a:ext cx="1628390" cy="514221"/>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Creditors</a:t>
            </a:r>
          </a:p>
        </p:txBody>
      </p:sp>
      <p:cxnSp>
        <p:nvCxnSpPr>
          <p:cNvPr id="22" name="Straight Arrow Connector 21"/>
          <p:cNvCxnSpPr>
            <a:cxnSpLocks/>
          </p:cNvCxnSpPr>
          <p:nvPr/>
        </p:nvCxnSpPr>
        <p:spPr>
          <a:xfrm>
            <a:off x="6859388" y="3964775"/>
            <a:ext cx="700926" cy="747416"/>
          </a:xfrm>
          <a:prstGeom prst="straightConnector1">
            <a:avLst/>
          </a:prstGeom>
          <a:ln w="158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V="1">
            <a:off x="7422675" y="1835365"/>
            <a:ext cx="656725" cy="389793"/>
          </a:xfrm>
          <a:prstGeom prst="straightConnector1">
            <a:avLst/>
          </a:prstGeom>
          <a:ln w="15875">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7540052" y="3350933"/>
            <a:ext cx="616551" cy="0"/>
          </a:xfrm>
          <a:prstGeom prst="straightConnector1">
            <a:avLst/>
          </a:prstGeom>
          <a:ln w="15875">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982427" y="3578414"/>
            <a:ext cx="1628390" cy="491001"/>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Banks</a:t>
            </a:r>
          </a:p>
        </p:txBody>
      </p:sp>
      <p:sp>
        <p:nvSpPr>
          <p:cNvPr id="29" name="Rounded Rectangle 28"/>
          <p:cNvSpPr/>
          <p:nvPr/>
        </p:nvSpPr>
        <p:spPr>
          <a:xfrm>
            <a:off x="982242" y="4270413"/>
            <a:ext cx="1628390" cy="514220"/>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Insurance</a:t>
            </a:r>
          </a:p>
        </p:txBody>
      </p:sp>
      <p:sp>
        <p:nvSpPr>
          <p:cNvPr id="31" name="Rounded Rectangle 30"/>
          <p:cNvSpPr/>
          <p:nvPr/>
        </p:nvSpPr>
        <p:spPr>
          <a:xfrm>
            <a:off x="9397269" y="3659009"/>
            <a:ext cx="1548915" cy="505689"/>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Customer</a:t>
            </a:r>
          </a:p>
        </p:txBody>
      </p:sp>
      <p:sp>
        <p:nvSpPr>
          <p:cNvPr id="32" name="Rounded Rectangle 31"/>
          <p:cNvSpPr/>
          <p:nvPr/>
        </p:nvSpPr>
        <p:spPr>
          <a:xfrm>
            <a:off x="3307739" y="5707642"/>
            <a:ext cx="1394981" cy="643022"/>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Primary Producers</a:t>
            </a:r>
          </a:p>
        </p:txBody>
      </p:sp>
      <p:sp>
        <p:nvSpPr>
          <p:cNvPr id="33" name="Rounded Rectangle 32"/>
          <p:cNvSpPr/>
          <p:nvPr/>
        </p:nvSpPr>
        <p:spPr>
          <a:xfrm>
            <a:off x="5115270" y="5788987"/>
            <a:ext cx="1394981" cy="480331"/>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Industry</a:t>
            </a:r>
          </a:p>
        </p:txBody>
      </p:sp>
      <p:sp>
        <p:nvSpPr>
          <p:cNvPr id="27" name="Rounded Rectangle 26"/>
          <p:cNvSpPr/>
          <p:nvPr/>
        </p:nvSpPr>
        <p:spPr>
          <a:xfrm>
            <a:off x="4239588" y="1270697"/>
            <a:ext cx="2222863" cy="514724"/>
          </a:xfrm>
          <a:prstGeom prst="roundRect">
            <a:avLst/>
          </a:prstGeom>
          <a:solidFill>
            <a:srgbClr val="9B18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600" dirty="0">
                <a:latin typeface="Panton SemiBold" panose="00000700000000000000" pitchFamily="50" charset="0"/>
              </a:rPr>
              <a:t>Local Government</a:t>
            </a:r>
          </a:p>
        </p:txBody>
      </p:sp>
      <p:sp>
        <p:nvSpPr>
          <p:cNvPr id="13" name="Rounded Rectangle 12"/>
          <p:cNvSpPr/>
          <p:nvPr/>
        </p:nvSpPr>
        <p:spPr>
          <a:xfrm>
            <a:off x="2705796" y="3508956"/>
            <a:ext cx="4286960" cy="3032972"/>
          </a:xfrm>
          <a:prstGeom prst="roundRect">
            <a:avLst/>
          </a:prstGeom>
          <a:noFill/>
          <a:ln>
            <a:solidFill>
              <a:srgbClr val="D7A8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endParaRPr lang="en-AU" b="1" dirty="0">
              <a:solidFill>
                <a:schemeClr val="tx1"/>
              </a:solidFill>
              <a:latin typeface="Panton Bold" panose="00000800000000000000" pitchFamily="50" charset="0"/>
            </a:endParaRPr>
          </a:p>
          <a:p>
            <a:pPr algn="ctr"/>
            <a:r>
              <a:rPr lang="en-AU" b="1" dirty="0">
                <a:solidFill>
                  <a:schemeClr val="tx1"/>
                </a:solidFill>
                <a:latin typeface="Panton Bold" panose="00000800000000000000" pitchFamily="50" charset="0"/>
              </a:rPr>
              <a:t>Or a region</a:t>
            </a: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a:p>
            <a:pPr algn="ctr"/>
            <a:endParaRPr lang="en-AU" dirty="0">
              <a:solidFill>
                <a:schemeClr val="tx1"/>
              </a:solidFill>
              <a:latin typeface="Panton Bold" panose="00000800000000000000" pitchFamily="50" charset="0"/>
            </a:endParaRPr>
          </a:p>
        </p:txBody>
      </p:sp>
    </p:spTree>
    <p:extLst>
      <p:ext uri="{BB962C8B-B14F-4D97-AF65-F5344CB8AC3E}">
        <p14:creationId xmlns:p14="http://schemas.microsoft.com/office/powerpoint/2010/main" val="26482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9" grpId="0" animBg="1"/>
      <p:bldP spid="25" grpId="0" animBg="1"/>
      <p:bldP spid="4" grpId="0" animBg="1"/>
      <p:bldP spid="7" grpId="0" animBg="1"/>
      <p:bldP spid="8" grpId="0" animBg="1"/>
      <p:bldP spid="10" grpId="0" animBg="1"/>
      <p:bldP spid="11" grpId="0" animBg="1"/>
      <p:bldP spid="15" grpId="0" animBg="1"/>
      <p:bldP spid="16" grpId="0" animBg="1"/>
      <p:bldP spid="17" grpId="0" animBg="1"/>
      <p:bldP spid="18" grpId="0" animBg="1"/>
      <p:bldP spid="19" grpId="0" animBg="1"/>
      <p:bldP spid="20" grpId="0" animBg="1"/>
      <p:bldP spid="28" grpId="0" animBg="1"/>
      <p:bldP spid="29" grpId="0" animBg="1"/>
      <p:bldP spid="31" grpId="0" animBg="1"/>
      <p:bldP spid="32" grpId="0" animBg="1"/>
      <p:bldP spid="33" grpId="0" animBg="1"/>
      <p:bldP spid="27"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Primary Producers - some unique considerations</a:t>
            </a:r>
          </a:p>
        </p:txBody>
      </p:sp>
      <p:sp>
        <p:nvSpPr>
          <p:cNvPr id="3" name="Content Placeholder 2"/>
          <p:cNvSpPr>
            <a:spLocks noGrp="1"/>
          </p:cNvSpPr>
          <p:nvPr>
            <p:ph idx="1"/>
          </p:nvPr>
        </p:nvSpPr>
        <p:spPr>
          <a:xfrm>
            <a:off x="1024739" y="1408900"/>
            <a:ext cx="7534645" cy="3552842"/>
          </a:xfrm>
        </p:spPr>
        <p:txBody>
          <a:bodyPr/>
          <a:lstStyle/>
          <a:p>
            <a:pPr>
              <a:spcBef>
                <a:spcPts val="0"/>
              </a:spcBef>
              <a:spcAft>
                <a:spcPts val="800"/>
              </a:spcAft>
            </a:pPr>
            <a:r>
              <a:rPr lang="en-AU" dirty="0"/>
              <a:t>Repairs (e.g. fencing and agricultural infrastructure)</a:t>
            </a:r>
          </a:p>
          <a:p>
            <a:pPr>
              <a:spcBef>
                <a:spcPts val="0"/>
              </a:spcBef>
              <a:spcAft>
                <a:spcPts val="800"/>
              </a:spcAft>
            </a:pPr>
            <a:r>
              <a:rPr lang="en-AU" dirty="0"/>
              <a:t>Psychological impact of destruction of livestock</a:t>
            </a:r>
          </a:p>
          <a:p>
            <a:pPr>
              <a:spcBef>
                <a:spcPts val="0"/>
              </a:spcBef>
              <a:spcAft>
                <a:spcPts val="800"/>
              </a:spcAft>
            </a:pPr>
            <a:r>
              <a:rPr lang="en-AU" dirty="0"/>
              <a:t>Starting to source contractors and labour to do repairs</a:t>
            </a:r>
          </a:p>
          <a:p>
            <a:pPr>
              <a:spcBef>
                <a:spcPts val="0"/>
              </a:spcBef>
              <a:spcAft>
                <a:spcPts val="800"/>
              </a:spcAft>
            </a:pPr>
            <a:r>
              <a:rPr lang="en-AU" dirty="0"/>
              <a:t>Depending on crop and/or produce - the loss of ability to generate income could be months or many years</a:t>
            </a:r>
          </a:p>
          <a:p>
            <a:pPr>
              <a:spcBef>
                <a:spcPts val="0"/>
              </a:spcBef>
              <a:spcAft>
                <a:spcPts val="800"/>
              </a:spcAft>
            </a:pPr>
            <a:r>
              <a:rPr lang="en-AU" dirty="0"/>
              <a:t>Loss of bloodlines or genetic traits could have an impact for decades </a:t>
            </a:r>
          </a:p>
        </p:txBody>
      </p:sp>
      <p:sp>
        <p:nvSpPr>
          <p:cNvPr id="6" name="TextBox 5"/>
          <p:cNvSpPr txBox="1"/>
          <p:nvPr/>
        </p:nvSpPr>
        <p:spPr>
          <a:xfrm>
            <a:off x="864781" y="4886746"/>
            <a:ext cx="10462437" cy="923330"/>
          </a:xfrm>
          <a:prstGeom prst="rect">
            <a:avLst/>
          </a:prstGeom>
          <a:solidFill>
            <a:srgbClr val="EBD3E8"/>
          </a:solidFill>
        </p:spPr>
        <p:txBody>
          <a:bodyPr wrap="square" lIns="91440" tIns="45720" rIns="91440" bIns="45720" rtlCol="0" anchor="t">
            <a:spAutoFit/>
          </a:bodyPr>
          <a:lstStyle/>
          <a:p>
            <a:r>
              <a:rPr lang="en-AU"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p>
          <a:p>
            <a:pPr marL="342900" indent="-342900">
              <a:buFont typeface="Arial" panose="020B0604020202020204" pitchFamily="34" charset="0"/>
              <a:buChar cha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When a disaster hits primary producers, food production and supply is affected. </a:t>
            </a:r>
          </a:p>
          <a:p>
            <a:pPr marL="342900" indent="-342900">
              <a:buFont typeface="Arial" panose="020B0604020202020204" pitchFamily="34" charset="0"/>
              <a:buChar char="•"/>
            </a:pP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Recovery strategies need to be mindful that there are consequences for both producers and consumers.</a:t>
            </a:r>
          </a:p>
        </p:txBody>
      </p:sp>
      <p:pic>
        <p:nvPicPr>
          <p:cNvPr id="4" name="Picture 3"/>
          <p:cNvPicPr>
            <a:picLocks noChangeAspect="1"/>
          </p:cNvPicPr>
          <p:nvPr/>
        </p:nvPicPr>
        <p:blipFill rotWithShape="1">
          <a:blip r:embed="rId3"/>
          <a:srcRect t="5809" r="38789" b="26462"/>
          <a:stretch/>
        </p:blipFill>
        <p:spPr>
          <a:xfrm>
            <a:off x="9425141" y="1386416"/>
            <a:ext cx="1902077" cy="2806131"/>
          </a:xfrm>
          <a:prstGeom prst="rect">
            <a:avLst/>
          </a:prstGeom>
        </p:spPr>
      </p:pic>
    </p:spTree>
    <p:extLst>
      <p:ext uri="{BB962C8B-B14F-4D97-AF65-F5344CB8AC3E}">
        <p14:creationId xmlns:p14="http://schemas.microsoft.com/office/powerpoint/2010/main" val="7591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B6280-0AA5-D19C-6619-EF1D69B24ADB}"/>
              </a:ext>
            </a:extLst>
          </p:cNvPr>
          <p:cNvSpPr/>
          <p:nvPr/>
        </p:nvSpPr>
        <p:spPr>
          <a:xfrm>
            <a:off x="-4120" y="-4120"/>
            <a:ext cx="12191999" cy="6857999"/>
          </a:xfrm>
          <a:prstGeom prst="rect">
            <a:avLst/>
          </a:prstGeom>
          <a:solidFill>
            <a:srgbClr val="9B1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 name="Content Placeholder 2"/>
          <p:cNvSpPr>
            <a:spLocks noGrp="1"/>
          </p:cNvSpPr>
          <p:nvPr>
            <p:ph idx="4294967295"/>
          </p:nvPr>
        </p:nvSpPr>
        <p:spPr>
          <a:xfrm>
            <a:off x="1778285" y="1055998"/>
            <a:ext cx="8627188" cy="4737762"/>
          </a:xfrm>
          <a:prstGeom prst="rect">
            <a:avLst/>
          </a:prstGeom>
        </p:spPr>
        <p:txBody>
          <a:bodyPr vert="horz" lIns="91440" tIns="45720" rIns="91440" bIns="45720" rtlCol="0" anchor="t">
            <a:normAutofit/>
          </a:bodyPr>
          <a:lstStyle/>
          <a:p>
            <a:pPr marL="0" indent="0" algn="ctr">
              <a:lnSpc>
                <a:spcPct val="120000"/>
              </a:lnSpc>
              <a:buNone/>
            </a:pPr>
            <a:r>
              <a:rPr lang="en-AU" sz="3200" dirty="0">
                <a:solidFill>
                  <a:srgbClr val="FFFFFF"/>
                </a:solidFill>
                <a:latin typeface="Panton SemiBold Italic" panose="00000700000000000000" pitchFamily="50" charset="0"/>
                <a:ea typeface="+mn-lt"/>
                <a:cs typeface="+mn-lt"/>
              </a:rPr>
              <a:t>If we can understand the longer term economic impacts of disasters we can plan for these from the outset.</a:t>
            </a:r>
            <a:br>
              <a:rPr lang="en-AU" sz="3200" dirty="0">
                <a:solidFill>
                  <a:srgbClr val="FFFFFF"/>
                </a:solidFill>
                <a:latin typeface="Panton SemiBold" panose="00000700000000000000" pitchFamily="50" charset="0"/>
                <a:ea typeface="+mn-lt"/>
                <a:cs typeface="+mn-lt"/>
              </a:rPr>
            </a:br>
            <a:endParaRPr lang="en-AU" sz="3200" b="1" dirty="0">
              <a:solidFill>
                <a:srgbClr val="FFFFFF"/>
              </a:solidFill>
              <a:latin typeface="Panton SemiBold" panose="00000700000000000000" pitchFamily="50" charset="0"/>
              <a:ea typeface="+mn-lt"/>
              <a:cs typeface="+mn-lt"/>
            </a:endParaRPr>
          </a:p>
          <a:p>
            <a:pPr marL="0" indent="0" algn="ctr">
              <a:lnSpc>
                <a:spcPct val="120000"/>
              </a:lnSpc>
              <a:buNone/>
            </a:pPr>
            <a:r>
              <a:rPr lang="en-AU" sz="3200" b="1" dirty="0">
                <a:solidFill>
                  <a:srgbClr val="FFFFFF"/>
                </a:solidFill>
                <a:latin typeface="Panton SemiBold" panose="00000700000000000000" pitchFamily="50" charset="0"/>
                <a:ea typeface="+mn-lt"/>
                <a:cs typeface="+mn-lt"/>
              </a:rPr>
              <a:t>Include this understanding in early recovery planning to reduce the ripples as they flow out through the local economy.</a:t>
            </a:r>
          </a:p>
        </p:txBody>
      </p:sp>
    </p:spTree>
    <p:extLst>
      <p:ext uri="{BB962C8B-B14F-4D97-AF65-F5344CB8AC3E}">
        <p14:creationId xmlns:p14="http://schemas.microsoft.com/office/powerpoint/2010/main" val="185651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reactions to a disaster </a:t>
            </a:r>
          </a:p>
        </p:txBody>
      </p:sp>
      <p:sp>
        <p:nvSpPr>
          <p:cNvPr id="3" name="Content Placeholder 2"/>
          <p:cNvSpPr>
            <a:spLocks noGrp="1"/>
          </p:cNvSpPr>
          <p:nvPr>
            <p:ph idx="1"/>
          </p:nvPr>
        </p:nvSpPr>
        <p:spPr>
          <a:xfrm>
            <a:off x="990936" y="1371600"/>
            <a:ext cx="9427228" cy="3440243"/>
          </a:xfrm>
        </p:spPr>
        <p:txBody>
          <a:bodyPr>
            <a:normAutofit/>
          </a:bodyPr>
          <a:lstStyle/>
          <a:p>
            <a:pPr marL="0" indent="0">
              <a:spcBef>
                <a:spcPts val="0"/>
              </a:spcBef>
              <a:buNone/>
            </a:pPr>
            <a:r>
              <a:rPr lang="en-US" sz="2200" b="1" dirty="0">
                <a:latin typeface="Panton Bold" panose="00000800000000000000" pitchFamily="50" charset="0"/>
              </a:rPr>
              <a:t>Disasters are stressful and people can have a range of responses:​</a:t>
            </a:r>
            <a:endParaRPr lang="en-AU" sz="2200" dirty="0"/>
          </a:p>
          <a:p>
            <a:pPr lvl="0">
              <a:spcBef>
                <a:spcPts val="0"/>
              </a:spcBef>
              <a:spcAft>
                <a:spcPts val="1000"/>
              </a:spcAft>
            </a:pPr>
            <a:r>
              <a:rPr lang="en-AU" sz="2200" dirty="0"/>
              <a:t>Difficulty absorbing, processing and retaining information</a:t>
            </a:r>
            <a:endParaRPr lang="en-US" sz="2200" dirty="0"/>
          </a:p>
          <a:p>
            <a:pPr lvl="0">
              <a:spcBef>
                <a:spcPts val="0"/>
              </a:spcBef>
              <a:spcAft>
                <a:spcPts val="1000"/>
              </a:spcAft>
            </a:pPr>
            <a:r>
              <a:rPr lang="en-AU" sz="2200" dirty="0"/>
              <a:t>Feeling paralysed and immobilised</a:t>
            </a:r>
          </a:p>
          <a:p>
            <a:pPr>
              <a:spcBef>
                <a:spcPts val="0"/>
              </a:spcBef>
              <a:spcAft>
                <a:spcPts val="1000"/>
              </a:spcAft>
            </a:pPr>
            <a:r>
              <a:rPr lang="en-AU" sz="2200" dirty="0"/>
              <a:t>Feeling overwhelmed</a:t>
            </a:r>
          </a:p>
          <a:p>
            <a:pPr lvl="0">
              <a:spcBef>
                <a:spcPts val="0"/>
              </a:spcBef>
              <a:spcAft>
                <a:spcPts val="1000"/>
              </a:spcAft>
            </a:pPr>
            <a:r>
              <a:rPr lang="en-AU" sz="2200" dirty="0"/>
              <a:t>Inability to make decisions, even small ones – decision fatigue</a:t>
            </a:r>
          </a:p>
          <a:p>
            <a:pPr lvl="0">
              <a:spcBef>
                <a:spcPts val="0"/>
              </a:spcBef>
              <a:spcAft>
                <a:spcPts val="1000"/>
              </a:spcAft>
            </a:pPr>
            <a:r>
              <a:rPr lang="en-AU" sz="2200" dirty="0"/>
              <a:t>Fearful for the future </a:t>
            </a:r>
          </a:p>
        </p:txBody>
      </p:sp>
      <p:sp>
        <p:nvSpPr>
          <p:cNvPr id="8" name="TextBox 7">
            <a:extLst>
              <a:ext uri="{FF2B5EF4-FFF2-40B4-BE49-F238E27FC236}">
                <a16:creationId xmlns:a16="http://schemas.microsoft.com/office/drawing/2014/main" id="{C5AA8AA4-9028-CBB7-BA60-8CE9C6825FF3}"/>
              </a:ext>
            </a:extLst>
          </p:cNvPr>
          <p:cNvSpPr txBox="1"/>
          <p:nvPr/>
        </p:nvSpPr>
        <p:spPr>
          <a:xfrm>
            <a:off x="990936" y="4737306"/>
            <a:ext cx="8758904" cy="646331"/>
          </a:xfrm>
          <a:prstGeom prst="rect">
            <a:avLst/>
          </a:prstGeom>
          <a:solidFill>
            <a:srgbClr val="EBD3E8"/>
          </a:solidFill>
        </p:spPr>
        <p:txBody>
          <a:bodyPr wrap="square" lIns="91440" tIns="45720" rIns="91440" bIns="45720" rtlCol="0" anchor="t">
            <a:spAutoFit/>
          </a:bodyPr>
          <a:lstStyle/>
          <a:p>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It is important to take these things into account in the way you provide information, services and support for everyone …including business owners.</a:t>
            </a:r>
          </a:p>
        </p:txBody>
      </p:sp>
    </p:spTree>
    <p:extLst>
      <p:ext uri="{BB962C8B-B14F-4D97-AF65-F5344CB8AC3E}">
        <p14:creationId xmlns:p14="http://schemas.microsoft.com/office/powerpoint/2010/main" val="16622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same disaster can affect different businesses differently</a:t>
            </a:r>
          </a:p>
        </p:txBody>
      </p:sp>
      <p:sp>
        <p:nvSpPr>
          <p:cNvPr id="3" name="Content Placeholder 2"/>
          <p:cNvSpPr>
            <a:spLocks noGrp="1"/>
          </p:cNvSpPr>
          <p:nvPr>
            <p:ph idx="1"/>
          </p:nvPr>
        </p:nvSpPr>
        <p:spPr>
          <a:xfrm>
            <a:off x="990936" y="1531089"/>
            <a:ext cx="10139261" cy="4187659"/>
          </a:xfrm>
        </p:spPr>
        <p:txBody>
          <a:bodyPr>
            <a:normAutofit/>
          </a:bodyPr>
          <a:lstStyle/>
          <a:p>
            <a:r>
              <a:rPr lang="en-AU" dirty="0"/>
              <a:t>Although all impacted by a common event, all businesses will experience the disaster differently</a:t>
            </a:r>
          </a:p>
          <a:p>
            <a:r>
              <a:rPr lang="en-AU" dirty="0"/>
              <a:t>All bring different challenges, capacities and resources into the experience of being impacted by a disaster </a:t>
            </a:r>
          </a:p>
          <a:p>
            <a:r>
              <a:rPr lang="en-AU" dirty="0"/>
              <a:t>Businesses are not all the same when impacted by disaster. Therefore, their recovery, and recovery needs, will be different.</a:t>
            </a:r>
          </a:p>
          <a:p>
            <a:pPr marL="0" indent="0" algn="ctr">
              <a:buNone/>
            </a:pPr>
            <a:r>
              <a:rPr lang="en-US" b="1" dirty="0">
                <a:solidFill>
                  <a:srgbClr val="9B1889"/>
                </a:solidFill>
                <a:latin typeface="Panton Bold Italic" panose="00000800000000000000" pitchFamily="50" charset="0"/>
              </a:rPr>
              <a:t>There is no standard approach for economic recovery </a:t>
            </a:r>
          </a:p>
          <a:p>
            <a:pPr marL="0" indent="0">
              <a:buNone/>
            </a:pPr>
            <a:endParaRPr lang="en-AU" dirty="0"/>
          </a:p>
        </p:txBody>
      </p:sp>
    </p:spTree>
    <p:extLst>
      <p:ext uri="{BB962C8B-B14F-4D97-AF65-F5344CB8AC3E}">
        <p14:creationId xmlns:p14="http://schemas.microsoft.com/office/powerpoint/2010/main" val="35631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Case study</a:t>
            </a:r>
          </a:p>
        </p:txBody>
      </p:sp>
      <p:sp>
        <p:nvSpPr>
          <p:cNvPr id="3" name="Content Placeholder 2"/>
          <p:cNvSpPr>
            <a:spLocks noGrp="1"/>
          </p:cNvSpPr>
          <p:nvPr>
            <p:ph idx="1"/>
          </p:nvPr>
        </p:nvSpPr>
        <p:spPr>
          <a:xfrm>
            <a:off x="990936" y="1326631"/>
            <a:ext cx="5372389" cy="4489554"/>
          </a:xfrm>
        </p:spPr>
        <p:txBody>
          <a:bodyPr>
            <a:normAutofit fontScale="92500"/>
          </a:bodyPr>
          <a:lstStyle/>
          <a:p>
            <a:pPr marL="0" indent="0">
              <a:buNone/>
            </a:pPr>
            <a:r>
              <a:rPr lang="en-AU" dirty="0">
                <a:latin typeface="Panton Bold" panose="00000800000000000000" pitchFamily="50" charset="0"/>
              </a:rPr>
              <a:t>Primary producer </a:t>
            </a:r>
            <a:endParaRPr lang="en-AU" dirty="0"/>
          </a:p>
          <a:p>
            <a:pPr marL="0" indent="0">
              <a:buNone/>
            </a:pPr>
            <a:r>
              <a:rPr lang="en-AU" dirty="0"/>
              <a:t>They saved the homestead…</a:t>
            </a:r>
          </a:p>
          <a:p>
            <a:r>
              <a:rPr lang="en-AU" dirty="0"/>
              <a:t>But I lost the barn and sheds with all the feed and the machinery...</a:t>
            </a:r>
          </a:p>
          <a:p>
            <a:r>
              <a:rPr lang="en-AU" dirty="0"/>
              <a:t>The home was insured but I don’t know how I can replace all that I have lost…</a:t>
            </a:r>
          </a:p>
          <a:p>
            <a:r>
              <a:rPr lang="en-AU" dirty="0"/>
              <a:t>I have lost everything that I use to earn </a:t>
            </a:r>
            <a:br>
              <a:rPr lang="en-AU" dirty="0"/>
            </a:br>
            <a:r>
              <a:rPr lang="en-AU" dirty="0"/>
              <a:t>a living.</a:t>
            </a:r>
          </a:p>
          <a:p>
            <a:endParaRPr lang="en-AU" dirty="0"/>
          </a:p>
          <a:p>
            <a:endParaRPr lang="en-AU" dirty="0"/>
          </a:p>
        </p:txBody>
      </p:sp>
      <p:sp>
        <p:nvSpPr>
          <p:cNvPr id="7" name="TextBox 6"/>
          <p:cNvSpPr txBox="1"/>
          <p:nvPr/>
        </p:nvSpPr>
        <p:spPr>
          <a:xfrm>
            <a:off x="10174288" y="5667535"/>
            <a:ext cx="1090363" cy="276999"/>
          </a:xfrm>
          <a:prstGeom prst="rect">
            <a:avLst/>
          </a:prstGeom>
          <a:noFill/>
        </p:spPr>
        <p:txBody>
          <a:bodyPr wrap="none" rtlCol="0">
            <a:spAutoFit/>
          </a:bodyPr>
          <a:lstStyle/>
          <a:p>
            <a:r>
              <a:rPr lang="en-AU" sz="1200" dirty="0"/>
              <a:t>AAP images</a:t>
            </a:r>
          </a:p>
        </p:txBody>
      </p:sp>
      <p:pic>
        <p:nvPicPr>
          <p:cNvPr id="8" name="Picture 7"/>
          <p:cNvPicPr>
            <a:picLocks noChangeAspect="1"/>
          </p:cNvPicPr>
          <p:nvPr/>
        </p:nvPicPr>
        <p:blipFill>
          <a:blip r:embed="rId3"/>
          <a:stretch>
            <a:fillRect/>
          </a:stretch>
        </p:blipFill>
        <p:spPr>
          <a:xfrm>
            <a:off x="7570181" y="364025"/>
            <a:ext cx="4259869" cy="2843463"/>
          </a:xfrm>
          <a:prstGeom prst="rect">
            <a:avLst/>
          </a:prstGeom>
        </p:spPr>
      </p:pic>
      <p:pic>
        <p:nvPicPr>
          <p:cNvPr id="6" name="Picture 5"/>
          <p:cNvPicPr>
            <a:picLocks noChangeAspect="1"/>
          </p:cNvPicPr>
          <p:nvPr/>
        </p:nvPicPr>
        <p:blipFill>
          <a:blip r:embed="rId4"/>
          <a:stretch>
            <a:fillRect/>
          </a:stretch>
        </p:blipFill>
        <p:spPr>
          <a:xfrm>
            <a:off x="6880484" y="2757023"/>
            <a:ext cx="4384167" cy="2910512"/>
          </a:xfrm>
          <a:prstGeom prst="rect">
            <a:avLst/>
          </a:prstGeom>
        </p:spPr>
      </p:pic>
    </p:spTree>
    <p:extLst>
      <p:ext uri="{BB962C8B-B14F-4D97-AF65-F5344CB8AC3E}">
        <p14:creationId xmlns:p14="http://schemas.microsoft.com/office/powerpoint/2010/main" val="1430151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Objectives</a:t>
            </a:r>
          </a:p>
        </p:txBody>
      </p:sp>
      <p:sp>
        <p:nvSpPr>
          <p:cNvPr id="7" name="Rounded Rectangle 6"/>
          <p:cNvSpPr/>
          <p:nvPr/>
        </p:nvSpPr>
        <p:spPr>
          <a:xfrm>
            <a:off x="639438" y="1737839"/>
            <a:ext cx="10902038" cy="692000"/>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AU" sz="2000" b="1" dirty="0">
                <a:solidFill>
                  <a:srgbClr val="9B1889"/>
                </a:solidFill>
                <a:latin typeface="Panton SemiBold" panose="00000700000000000000" pitchFamily="50" charset="0"/>
                <a:ea typeface="Calibri" panose="020F0502020204030204" pitchFamily="34" charset="0"/>
                <a:cs typeface="Calibri"/>
              </a:rPr>
              <a:t>Economic recovery concepts and principles</a:t>
            </a:r>
            <a:endParaRPr lang="en-AU" sz="2400" b="1" dirty="0">
              <a:solidFill>
                <a:srgbClr val="9B1889"/>
              </a:solidFill>
              <a:latin typeface="Panton SemiBold" panose="00000700000000000000" pitchFamily="50" charset="0"/>
              <a:ea typeface="Calibri" panose="020F0502020204030204" pitchFamily="34" charset="0"/>
              <a:cs typeface="Calibri"/>
            </a:endParaRPr>
          </a:p>
        </p:txBody>
      </p:sp>
      <p:sp>
        <p:nvSpPr>
          <p:cNvPr id="8" name="Rounded Rectangle 7"/>
          <p:cNvSpPr/>
          <p:nvPr/>
        </p:nvSpPr>
        <p:spPr>
          <a:xfrm>
            <a:off x="639438" y="2563593"/>
            <a:ext cx="5371404" cy="1193613"/>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0"/>
              </a:spcAft>
            </a:pPr>
            <a:endParaRPr lang="en-AU" sz="2000" b="1" dirty="0">
              <a:solidFill>
                <a:srgbClr val="9B1889"/>
              </a:solidFill>
              <a:latin typeface="Panton SemiBold" panose="00000700000000000000" pitchFamily="50" charset="0"/>
              <a:ea typeface="Calibri" panose="020F0502020204030204" pitchFamily="34" charset="0"/>
              <a:cs typeface="Calibri"/>
            </a:endParaRPr>
          </a:p>
          <a:p>
            <a:pPr lvl="0" algn="ctr">
              <a:spcAft>
                <a:spcPts val="0"/>
              </a:spcAft>
            </a:pPr>
            <a:r>
              <a:rPr lang="en-AU" sz="2000" b="1" dirty="0">
                <a:solidFill>
                  <a:srgbClr val="9B1889"/>
                </a:solidFill>
                <a:latin typeface="Panton SemiBold" panose="00000700000000000000" pitchFamily="50" charset="0"/>
                <a:ea typeface="Calibri" panose="020F0502020204030204" pitchFamily="34" charset="0"/>
                <a:cs typeface="Calibri"/>
              </a:rPr>
              <a:t>Economic impacts on individual</a:t>
            </a:r>
          </a:p>
          <a:p>
            <a:pPr lvl="0" algn="ctr">
              <a:spcAft>
                <a:spcPts val="0"/>
              </a:spcAft>
            </a:pPr>
            <a:r>
              <a:rPr lang="en-AU" sz="2000" b="1" dirty="0">
                <a:solidFill>
                  <a:srgbClr val="9B1889"/>
                </a:solidFill>
                <a:latin typeface="Panton SemiBold" panose="00000700000000000000" pitchFamily="50" charset="0"/>
                <a:ea typeface="Calibri" panose="020F0502020204030204" pitchFamily="34" charset="0"/>
                <a:cs typeface="Calibri"/>
              </a:rPr>
              <a:t>businesses and primary producers</a:t>
            </a:r>
          </a:p>
          <a:p>
            <a:pPr lvl="1">
              <a:lnSpc>
                <a:spcPct val="100000"/>
              </a:lnSpc>
            </a:pPr>
            <a:endParaRPr lang="en-AU" sz="2000" b="1" dirty="0">
              <a:solidFill>
                <a:srgbClr val="9B1889"/>
              </a:solidFill>
              <a:latin typeface="Panton SemiBold" panose="00000700000000000000" pitchFamily="50" charset="0"/>
              <a:ea typeface="Calibri" panose="020F0502020204030204" pitchFamily="34" charset="0"/>
              <a:cs typeface="Calibri"/>
            </a:endParaRPr>
          </a:p>
        </p:txBody>
      </p:sp>
      <p:sp>
        <p:nvSpPr>
          <p:cNvPr id="9" name="Rounded Rectangle 8"/>
          <p:cNvSpPr/>
          <p:nvPr/>
        </p:nvSpPr>
        <p:spPr>
          <a:xfrm>
            <a:off x="6138227" y="2563593"/>
            <a:ext cx="5403249" cy="1193613"/>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AU" sz="2000" b="1" dirty="0">
                <a:solidFill>
                  <a:srgbClr val="9B1889"/>
                </a:solidFill>
                <a:latin typeface="Panton SemiBold" panose="00000700000000000000" pitchFamily="50" charset="0"/>
                <a:ea typeface="Calibri" panose="020F0502020204030204" pitchFamily="34" charset="0"/>
                <a:cs typeface="Calibri"/>
              </a:rPr>
              <a:t>Economic impacts on </a:t>
            </a:r>
          </a:p>
          <a:p>
            <a:pPr algn="ctr">
              <a:lnSpc>
                <a:spcPct val="100000"/>
              </a:lnSpc>
            </a:pPr>
            <a:r>
              <a:rPr lang="en-AU" sz="2000" b="1" dirty="0">
                <a:solidFill>
                  <a:srgbClr val="9B1889"/>
                </a:solidFill>
                <a:latin typeface="Panton SemiBold" panose="00000700000000000000" pitchFamily="50" charset="0"/>
                <a:ea typeface="Calibri" panose="020F0502020204030204" pitchFamily="34" charset="0"/>
                <a:cs typeface="Calibri"/>
              </a:rPr>
              <a:t>a regional economy </a:t>
            </a:r>
          </a:p>
        </p:txBody>
      </p:sp>
      <p:sp>
        <p:nvSpPr>
          <p:cNvPr id="10" name="Rounded Rectangle 9"/>
          <p:cNvSpPr/>
          <p:nvPr/>
        </p:nvSpPr>
        <p:spPr>
          <a:xfrm>
            <a:off x="639437" y="3878027"/>
            <a:ext cx="10902038" cy="995303"/>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AU" sz="2000" b="1" dirty="0">
                <a:solidFill>
                  <a:srgbClr val="9B1889"/>
                </a:solidFill>
                <a:latin typeface="Panton SemiBold" panose="00000700000000000000" pitchFamily="50" charset="0"/>
                <a:ea typeface="Calibri" panose="020F0502020204030204" pitchFamily="34" charset="0"/>
                <a:cs typeface="Calibri"/>
              </a:rPr>
              <a:t>The importance of the region's economic recovery to support community recovery,</a:t>
            </a:r>
          </a:p>
          <a:p>
            <a:pPr algn="ctr">
              <a:lnSpc>
                <a:spcPct val="100000"/>
              </a:lnSpc>
            </a:pPr>
            <a:r>
              <a:rPr lang="en-AU" sz="2000" b="1" dirty="0">
                <a:solidFill>
                  <a:srgbClr val="9B1889"/>
                </a:solidFill>
                <a:latin typeface="Panton SemiBold" panose="00000700000000000000" pitchFamily="50" charset="0"/>
                <a:ea typeface="Calibri" panose="020F0502020204030204" pitchFamily="34" charset="0"/>
                <a:cs typeface="Calibri"/>
              </a:rPr>
              <a:t>and future resilience</a:t>
            </a:r>
          </a:p>
        </p:txBody>
      </p:sp>
      <p:sp>
        <p:nvSpPr>
          <p:cNvPr id="11" name="Rounded Rectangle 10"/>
          <p:cNvSpPr/>
          <p:nvPr/>
        </p:nvSpPr>
        <p:spPr>
          <a:xfrm>
            <a:off x="639437" y="4971153"/>
            <a:ext cx="10902038" cy="692000"/>
          </a:xfrm>
          <a:prstGeom prst="roundRect">
            <a:avLst>
              <a:gd name="adj" fmla="val 0"/>
            </a:avLst>
          </a:prstGeom>
          <a:solidFill>
            <a:srgbClr val="9B18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en-AU" sz="2000" dirty="0">
                <a:solidFill>
                  <a:schemeClr val="bg1"/>
                </a:solidFill>
                <a:latin typeface="Panton Bold" panose="00000800000000000000" pitchFamily="50" charset="0"/>
                <a:ea typeface="Calibri" panose="020F0502020204030204" pitchFamily="34" charset="0"/>
                <a:cs typeface="Calibri"/>
              </a:rPr>
              <a:t>Translating this understanding of economic recovery into action</a:t>
            </a:r>
          </a:p>
        </p:txBody>
      </p:sp>
      <p:sp>
        <p:nvSpPr>
          <p:cNvPr id="13" name="Rectangle 12">
            <a:extLst>
              <a:ext uri="{FF2B5EF4-FFF2-40B4-BE49-F238E27FC236}">
                <a16:creationId xmlns:a16="http://schemas.microsoft.com/office/drawing/2014/main" id="{A91911F5-645B-3A5D-0A6A-1CCB12CE9E26}"/>
              </a:ext>
            </a:extLst>
          </p:cNvPr>
          <p:cNvSpPr/>
          <p:nvPr/>
        </p:nvSpPr>
        <p:spPr>
          <a:xfrm>
            <a:off x="728608" y="1070626"/>
            <a:ext cx="10329982" cy="430887"/>
          </a:xfrm>
          <a:prstGeom prst="rect">
            <a:avLst/>
          </a:prstGeom>
        </p:spPr>
        <p:txBody>
          <a:bodyPr wrap="square">
            <a:spAutoFit/>
          </a:bodyPr>
          <a:lstStyle/>
          <a:p>
            <a:r>
              <a:rPr lang="en-AU" sz="2200" b="1" dirty="0">
                <a:latin typeface="Panton Bold" panose="00000800000000000000" pitchFamily="50" charset="0"/>
              </a:rPr>
              <a:t>Increased understanding of: </a:t>
            </a:r>
          </a:p>
        </p:txBody>
      </p:sp>
    </p:spTree>
    <p:extLst>
      <p:ext uri="{BB962C8B-B14F-4D97-AF65-F5344CB8AC3E}">
        <p14:creationId xmlns:p14="http://schemas.microsoft.com/office/powerpoint/2010/main" val="229791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often felt experiences </a:t>
            </a:r>
          </a:p>
        </p:txBody>
      </p:sp>
      <p:sp>
        <p:nvSpPr>
          <p:cNvPr id="4" name="Content Placeholder 3">
            <a:extLst>
              <a:ext uri="{FF2B5EF4-FFF2-40B4-BE49-F238E27FC236}">
                <a16:creationId xmlns:a16="http://schemas.microsoft.com/office/drawing/2014/main" id="{BF9A3A02-D8AF-7A84-722B-A5A739042953}"/>
              </a:ext>
            </a:extLst>
          </p:cNvPr>
          <p:cNvSpPr>
            <a:spLocks noGrp="1"/>
          </p:cNvSpPr>
          <p:nvPr>
            <p:ph idx="1"/>
          </p:nvPr>
        </p:nvSpPr>
        <p:spPr/>
        <p:txBody>
          <a:bodyPr>
            <a:normAutofit lnSpcReduction="10000"/>
          </a:bodyPr>
          <a:lstStyle/>
          <a:p>
            <a:r>
              <a:rPr lang="en-AU" dirty="0"/>
              <a:t>Influx of donated goods and relief organisations may impact on trade of local businesses</a:t>
            </a:r>
          </a:p>
          <a:p>
            <a:r>
              <a:rPr lang="en-AU" dirty="0"/>
              <a:t>Impacts across other recovery environments – </a:t>
            </a:r>
          </a:p>
          <a:p>
            <a:pPr lvl="1"/>
            <a:r>
              <a:rPr lang="en-AU" dirty="0"/>
              <a:t>For example, transport of diary or produce out, services in, impacting on meeting contracts (e.g. aquaculture - seafood to market)</a:t>
            </a:r>
          </a:p>
          <a:p>
            <a:r>
              <a:rPr lang="en-AU" dirty="0"/>
              <a:t>As the support teams leave, the initial economic injection they brought declines</a:t>
            </a:r>
          </a:p>
          <a:p>
            <a:r>
              <a:rPr lang="en-AU" dirty="0"/>
              <a:t>Building and construction sector may pick up due to reconstruction while other sectors continue to face difficulties over extended timeframes.</a:t>
            </a:r>
          </a:p>
        </p:txBody>
      </p:sp>
    </p:spTree>
    <p:extLst>
      <p:ext uri="{BB962C8B-B14F-4D97-AF65-F5344CB8AC3E}">
        <p14:creationId xmlns:p14="http://schemas.microsoft.com/office/powerpoint/2010/main" val="302461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partnership approach </a:t>
            </a:r>
          </a:p>
        </p:txBody>
      </p:sp>
      <p:sp>
        <p:nvSpPr>
          <p:cNvPr id="3" name="Content Placeholder 2"/>
          <p:cNvSpPr>
            <a:spLocks noGrp="1"/>
          </p:cNvSpPr>
          <p:nvPr>
            <p:ph idx="1"/>
          </p:nvPr>
        </p:nvSpPr>
        <p:spPr/>
        <p:txBody>
          <a:bodyPr/>
          <a:lstStyle/>
          <a:p>
            <a:pPr marL="0" indent="0">
              <a:buNone/>
            </a:pPr>
            <a:r>
              <a:rPr lang="en-AU" dirty="0"/>
              <a:t>Collaborate with trusted local business leaders and representatives to provide a vital conduit between the local economy and recovery structures. </a:t>
            </a:r>
          </a:p>
          <a:p>
            <a:pPr marL="0" indent="0">
              <a:buNone/>
            </a:pPr>
            <a:r>
              <a:rPr lang="en-AU" dirty="0"/>
              <a:t>Not every organisation and group can be on the Recovery Committee</a:t>
            </a:r>
          </a:p>
          <a:p>
            <a:pPr marL="0" indent="0" algn="ctr">
              <a:buNone/>
            </a:pPr>
            <a:r>
              <a:rPr lang="en-AU" sz="2800" dirty="0">
                <a:latin typeface="Panton SemiBold" panose="00000700000000000000" pitchFamily="50" charset="0"/>
              </a:rPr>
              <a:t>However…</a:t>
            </a:r>
          </a:p>
          <a:p>
            <a:pPr marL="0" indent="0" algn="ctr">
              <a:buNone/>
            </a:pPr>
            <a:r>
              <a:rPr lang="en-AU" dirty="0">
                <a:solidFill>
                  <a:srgbClr val="9B1889"/>
                </a:solidFill>
                <a:latin typeface="Panton Bold Italic" panose="00000800000000000000" pitchFamily="50" charset="0"/>
              </a:rPr>
              <a:t>Recovery Committees must establish linkages across a range of organisations and networks to ensure they</a:t>
            </a:r>
            <a:r>
              <a:rPr lang="en-AU" sz="3200" dirty="0">
                <a:solidFill>
                  <a:srgbClr val="9B1889"/>
                </a:solidFill>
                <a:latin typeface="Panton Bold Italic" panose="00000800000000000000" pitchFamily="50" charset="0"/>
              </a:rPr>
              <a:t> equitably </a:t>
            </a:r>
            <a:r>
              <a:rPr lang="en-AU" dirty="0">
                <a:solidFill>
                  <a:srgbClr val="9B1889"/>
                </a:solidFill>
                <a:latin typeface="Panton Bold Italic" panose="00000800000000000000" pitchFamily="50" charset="0"/>
              </a:rPr>
              <a:t>support the economic recovery of the region.</a:t>
            </a:r>
          </a:p>
          <a:p>
            <a:pPr marL="0" indent="0">
              <a:buNone/>
            </a:pPr>
            <a:endParaRPr lang="en-AU" dirty="0"/>
          </a:p>
        </p:txBody>
      </p:sp>
    </p:spTree>
    <p:extLst>
      <p:ext uri="{BB962C8B-B14F-4D97-AF65-F5344CB8AC3E}">
        <p14:creationId xmlns:p14="http://schemas.microsoft.com/office/powerpoint/2010/main" val="358419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  </a:t>
            </a:r>
            <a:br>
              <a:rPr lang="en-AU" dirty="0"/>
            </a:br>
            <a:br>
              <a:rPr lang="en-AU" dirty="0"/>
            </a:br>
            <a:r>
              <a:rPr lang="en-AU" dirty="0"/>
              <a:t>Sustainability and adaptation</a:t>
            </a:r>
            <a:br>
              <a:rPr lang="en-AU" dirty="0"/>
            </a:br>
            <a:br>
              <a:rPr lang="en-AU" dirty="0"/>
            </a:br>
            <a:endParaRPr lang="en-AU" dirty="0"/>
          </a:p>
        </p:txBody>
      </p:sp>
      <p:sp>
        <p:nvSpPr>
          <p:cNvPr id="3" name="Content Placeholder 2"/>
          <p:cNvSpPr>
            <a:spLocks noGrp="1"/>
          </p:cNvSpPr>
          <p:nvPr>
            <p:ph idx="1"/>
          </p:nvPr>
        </p:nvSpPr>
        <p:spPr>
          <a:xfrm>
            <a:off x="990936" y="1304144"/>
            <a:ext cx="8557797" cy="3882453"/>
          </a:xfrm>
        </p:spPr>
        <p:txBody>
          <a:bodyPr>
            <a:normAutofit/>
          </a:bodyPr>
          <a:lstStyle/>
          <a:p>
            <a:pPr marL="0" lvl="0" indent="0">
              <a:spcBef>
                <a:spcPts val="0"/>
              </a:spcBef>
              <a:spcAft>
                <a:spcPts val="700"/>
              </a:spcAft>
              <a:buNone/>
            </a:pPr>
            <a:r>
              <a:rPr lang="en-US" sz="2200" b="1" dirty="0">
                <a:latin typeface="Panton SemiBold" panose="00000700000000000000" pitchFamily="50" charset="0"/>
              </a:rPr>
              <a:t>Disasters cause </a:t>
            </a:r>
            <a:r>
              <a:rPr lang="en-US" sz="2200" b="1" dirty="0">
                <a:latin typeface="Panton Bold" panose="00000800000000000000" pitchFamily="50" charset="0"/>
              </a:rPr>
              <a:t>temporary</a:t>
            </a:r>
            <a:r>
              <a:rPr lang="en-US" sz="2200" b="1" dirty="0">
                <a:latin typeface="Panton SemiBold" panose="00000700000000000000" pitchFamily="50" charset="0"/>
              </a:rPr>
              <a:t> and </a:t>
            </a:r>
            <a:r>
              <a:rPr lang="en-US" sz="2200" b="1" dirty="0">
                <a:latin typeface="Panton Bold" panose="00000800000000000000" pitchFamily="50" charset="0"/>
              </a:rPr>
              <a:t>sometimes permanent </a:t>
            </a:r>
            <a:r>
              <a:rPr lang="en-US" sz="2200" b="1" dirty="0">
                <a:latin typeface="Panton SemiBold" panose="00000700000000000000" pitchFamily="50" charset="0"/>
              </a:rPr>
              <a:t>damage to networks that affect local business and economies -</a:t>
            </a:r>
            <a:endParaRPr lang="en-AU" sz="2200" dirty="0"/>
          </a:p>
          <a:p>
            <a:pPr lvl="0">
              <a:spcBef>
                <a:spcPts val="0"/>
              </a:spcBef>
              <a:spcAft>
                <a:spcPts val="700"/>
              </a:spcAft>
            </a:pPr>
            <a:r>
              <a:rPr lang="en-AU" sz="2200" dirty="0"/>
              <a:t>Day to day routines disrupted</a:t>
            </a:r>
          </a:p>
          <a:p>
            <a:pPr lvl="0">
              <a:spcBef>
                <a:spcPts val="0"/>
              </a:spcBef>
              <a:spcAft>
                <a:spcPts val="700"/>
              </a:spcAft>
            </a:pPr>
            <a:r>
              <a:rPr lang="en-AU" sz="2200" dirty="0"/>
              <a:t>People displaced from homes, businesses and communities (sometimes permanently)</a:t>
            </a:r>
          </a:p>
          <a:p>
            <a:pPr lvl="0">
              <a:spcBef>
                <a:spcPts val="0"/>
              </a:spcBef>
              <a:spcAft>
                <a:spcPts val="700"/>
              </a:spcAft>
            </a:pPr>
            <a:r>
              <a:rPr lang="en-AU" sz="2200" dirty="0"/>
              <a:t>Services and systems that people rely on are unavailable</a:t>
            </a:r>
          </a:p>
          <a:p>
            <a:pPr lvl="0">
              <a:spcBef>
                <a:spcPts val="0"/>
              </a:spcBef>
              <a:spcAft>
                <a:spcPts val="700"/>
              </a:spcAft>
            </a:pPr>
            <a:r>
              <a:rPr lang="en-AU" sz="2200" dirty="0"/>
              <a:t>Critical infrastructure damaged</a:t>
            </a:r>
          </a:p>
          <a:p>
            <a:pPr lvl="0">
              <a:spcBef>
                <a:spcPts val="0"/>
              </a:spcBef>
              <a:spcAft>
                <a:spcPts val="700"/>
              </a:spcAft>
            </a:pPr>
            <a:r>
              <a:rPr lang="en-AU" sz="2200" dirty="0"/>
              <a:t>This all affects the ongoing viability of businesses in a region over time. </a:t>
            </a:r>
          </a:p>
        </p:txBody>
      </p:sp>
      <p:sp>
        <p:nvSpPr>
          <p:cNvPr id="4" name="Oval 3"/>
          <p:cNvSpPr/>
          <p:nvPr/>
        </p:nvSpPr>
        <p:spPr>
          <a:xfrm>
            <a:off x="9386379" y="1992902"/>
            <a:ext cx="2174737" cy="206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Panton SemiBold" panose="00000700000000000000" pitchFamily="50" charset="0"/>
              </a:rPr>
              <a:t>Support is ending …</a:t>
            </a:r>
          </a:p>
          <a:p>
            <a:pPr algn="ctr"/>
            <a:r>
              <a:rPr lang="en-AU" sz="2000" dirty="0">
                <a:latin typeface="Panton SemiBold" panose="00000700000000000000" pitchFamily="50" charset="0"/>
              </a:rPr>
              <a:t>but I am still financially impacted! </a:t>
            </a:r>
          </a:p>
        </p:txBody>
      </p:sp>
      <p:sp>
        <p:nvSpPr>
          <p:cNvPr id="10" name="TextBox 9">
            <a:extLst>
              <a:ext uri="{FF2B5EF4-FFF2-40B4-BE49-F238E27FC236}">
                <a16:creationId xmlns:a16="http://schemas.microsoft.com/office/drawing/2014/main" id="{01821D17-DDC5-FC69-D1B0-A5789575C8D9}"/>
              </a:ext>
            </a:extLst>
          </p:cNvPr>
          <p:cNvSpPr txBox="1"/>
          <p:nvPr/>
        </p:nvSpPr>
        <p:spPr>
          <a:xfrm>
            <a:off x="990937" y="5184524"/>
            <a:ext cx="9287938" cy="369332"/>
          </a:xfrm>
          <a:prstGeom prst="rect">
            <a:avLst/>
          </a:prstGeom>
          <a:solidFill>
            <a:srgbClr val="EBD3E8"/>
          </a:solidFill>
        </p:spPr>
        <p:txBody>
          <a:bodyPr wrap="square" lIns="91440" tIns="45720" rIns="91440" bIns="45720" rtlCol="0" anchor="t">
            <a:spAutoFit/>
          </a:bodyPr>
          <a:lstStyle/>
          <a:p>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there is no timeframe for recovery, spread support beyond the short and medium term.</a:t>
            </a:r>
          </a:p>
        </p:txBody>
      </p:sp>
    </p:spTree>
    <p:extLst>
      <p:ext uri="{BB962C8B-B14F-4D97-AF65-F5344CB8AC3E}">
        <p14:creationId xmlns:p14="http://schemas.microsoft.com/office/powerpoint/2010/main" val="8664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Principles – economic recovery into action</a:t>
            </a:r>
          </a:p>
        </p:txBody>
      </p:sp>
      <p:sp>
        <p:nvSpPr>
          <p:cNvPr id="3" name="Content Placeholder 2"/>
          <p:cNvSpPr>
            <a:spLocks noGrp="1"/>
          </p:cNvSpPr>
          <p:nvPr>
            <p:ph idx="1"/>
          </p:nvPr>
        </p:nvSpPr>
        <p:spPr>
          <a:xfrm>
            <a:off x="990937" y="1292602"/>
            <a:ext cx="6496650" cy="4808395"/>
          </a:xfrm>
        </p:spPr>
        <p:txBody>
          <a:bodyPr>
            <a:normAutofit fontScale="77500" lnSpcReduction="20000"/>
          </a:bodyPr>
          <a:lstStyle/>
          <a:p>
            <a:pPr marL="0" indent="0">
              <a:spcAft>
                <a:spcPts val="700"/>
              </a:spcAft>
              <a:buNone/>
            </a:pPr>
            <a:r>
              <a:rPr lang="en-AU" dirty="0">
                <a:latin typeface="Panton Bold" panose="00000800000000000000" pitchFamily="50" charset="0"/>
              </a:rPr>
              <a:t>Develop an understanding of what is happening to inform next steps </a:t>
            </a:r>
          </a:p>
          <a:p>
            <a:pPr>
              <a:spcAft>
                <a:spcPts val="700"/>
              </a:spcAft>
            </a:pPr>
            <a:r>
              <a:rPr lang="en-US" dirty="0"/>
              <a:t>The best outcomes are achieved when business and industry is returned to activity as early as possible </a:t>
            </a:r>
            <a:endParaRPr lang="en-AU" dirty="0"/>
          </a:p>
          <a:p>
            <a:pPr>
              <a:spcAft>
                <a:spcPts val="700"/>
              </a:spcAft>
            </a:pPr>
            <a:r>
              <a:rPr lang="en-US" dirty="0"/>
              <a:t>Take the opportunity to change and re-imagine businesses and communities to improve sustainability and resilience.</a:t>
            </a:r>
          </a:p>
          <a:p>
            <a:pPr marL="0" indent="0">
              <a:spcAft>
                <a:spcPts val="700"/>
              </a:spcAft>
              <a:buNone/>
            </a:pPr>
            <a:r>
              <a:rPr lang="en-AU" dirty="0">
                <a:latin typeface="Panton Bold" panose="00000800000000000000" pitchFamily="50" charset="0"/>
              </a:rPr>
              <a:t>Management strategies and early planning</a:t>
            </a:r>
          </a:p>
          <a:p>
            <a:pPr>
              <a:spcAft>
                <a:spcPts val="700"/>
              </a:spcAft>
            </a:pPr>
            <a:r>
              <a:rPr lang="en-US" dirty="0"/>
              <a:t>It is important to retain skilled workers in the affected area through paid employment </a:t>
            </a:r>
          </a:p>
          <a:p>
            <a:pPr>
              <a:spcAft>
                <a:spcPts val="700"/>
              </a:spcAft>
            </a:pPr>
            <a:r>
              <a:rPr lang="en-AU" dirty="0"/>
              <a:t>Encourage open for businesses and buy local campaigns </a:t>
            </a:r>
          </a:p>
          <a:p>
            <a:pPr>
              <a:spcAft>
                <a:spcPts val="700"/>
              </a:spcAft>
            </a:pPr>
            <a:r>
              <a:rPr lang="en-US" dirty="0"/>
              <a:t>Coordination of recovery programs to align with/ support the economic recovery of business and industry. </a:t>
            </a:r>
          </a:p>
        </p:txBody>
      </p:sp>
      <p:pic>
        <p:nvPicPr>
          <p:cNvPr id="7" name="Picture 6"/>
          <p:cNvPicPr>
            <a:picLocks noChangeAspect="1"/>
          </p:cNvPicPr>
          <p:nvPr/>
        </p:nvPicPr>
        <p:blipFill rotWithShape="1">
          <a:blip r:embed="rId3"/>
          <a:srcRect l="15979" t="5425" r="18723" b="8917"/>
          <a:stretch/>
        </p:blipFill>
        <p:spPr>
          <a:xfrm rot="5400000">
            <a:off x="7993091" y="1372892"/>
            <a:ext cx="3632208" cy="3471629"/>
          </a:xfrm>
          <a:prstGeom prst="rect">
            <a:avLst/>
          </a:prstGeom>
          <a:noFill/>
        </p:spPr>
      </p:pic>
    </p:spTree>
    <p:extLst>
      <p:ext uri="{BB962C8B-B14F-4D97-AF65-F5344CB8AC3E}">
        <p14:creationId xmlns:p14="http://schemas.microsoft.com/office/powerpoint/2010/main" val="37442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Principles – economic recovery into action</a:t>
            </a:r>
          </a:p>
        </p:txBody>
      </p:sp>
      <p:sp>
        <p:nvSpPr>
          <p:cNvPr id="3" name="Content Placeholder 2"/>
          <p:cNvSpPr>
            <a:spLocks noGrp="1"/>
          </p:cNvSpPr>
          <p:nvPr>
            <p:ph idx="1"/>
          </p:nvPr>
        </p:nvSpPr>
        <p:spPr>
          <a:xfrm>
            <a:off x="990937" y="1140072"/>
            <a:ext cx="7598428" cy="4800900"/>
          </a:xfrm>
        </p:spPr>
        <p:txBody>
          <a:bodyPr>
            <a:normAutofit fontScale="77500" lnSpcReduction="20000"/>
          </a:bodyPr>
          <a:lstStyle/>
          <a:p>
            <a:pPr marL="0" indent="0">
              <a:lnSpc>
                <a:spcPct val="130000"/>
              </a:lnSpc>
              <a:spcBef>
                <a:spcPts val="0"/>
              </a:spcBef>
              <a:buNone/>
            </a:pPr>
            <a:r>
              <a:rPr lang="en-AU" dirty="0">
                <a:latin typeface="Panton Bold" panose="00000800000000000000" pitchFamily="50" charset="0"/>
              </a:rPr>
              <a:t>Service delivery</a:t>
            </a:r>
          </a:p>
          <a:p>
            <a:pPr>
              <a:lnSpc>
                <a:spcPct val="130000"/>
              </a:lnSpc>
              <a:spcBef>
                <a:spcPts val="0"/>
              </a:spcBef>
            </a:pPr>
            <a:r>
              <a:rPr lang="en-AU" dirty="0"/>
              <a:t>Enabling implementation and access to programs and support services though Business “hubs” </a:t>
            </a:r>
          </a:p>
          <a:p>
            <a:pPr>
              <a:lnSpc>
                <a:spcPct val="130000"/>
              </a:lnSpc>
              <a:spcBef>
                <a:spcPts val="0"/>
              </a:spcBef>
            </a:pPr>
            <a:r>
              <a:rPr lang="en-AU" dirty="0"/>
              <a:t>Build longer term business capability </a:t>
            </a:r>
          </a:p>
          <a:p>
            <a:pPr>
              <a:lnSpc>
                <a:spcPct val="130000"/>
              </a:lnSpc>
              <a:spcBef>
                <a:spcPts val="0"/>
              </a:spcBef>
            </a:pPr>
            <a:r>
              <a:rPr lang="en-US" dirty="0"/>
              <a:t>Measures are taken to mitigate the impacts of future disasters. </a:t>
            </a:r>
          </a:p>
          <a:p>
            <a:pPr marL="0" indent="0">
              <a:lnSpc>
                <a:spcPct val="130000"/>
              </a:lnSpc>
              <a:spcBef>
                <a:spcPts val="0"/>
              </a:spcBef>
              <a:buNone/>
            </a:pPr>
            <a:r>
              <a:rPr lang="en-AU" dirty="0">
                <a:latin typeface="Panton Bold" panose="00000800000000000000" pitchFamily="50" charset="0"/>
              </a:rPr>
              <a:t>Enabling initiatives</a:t>
            </a:r>
            <a:endParaRPr lang="en-US" dirty="0">
              <a:latin typeface="Panton Bold" panose="00000800000000000000" pitchFamily="50" charset="0"/>
            </a:endParaRPr>
          </a:p>
          <a:p>
            <a:pPr>
              <a:lnSpc>
                <a:spcPct val="130000"/>
              </a:lnSpc>
              <a:spcBef>
                <a:spcPts val="0"/>
              </a:spcBef>
            </a:pPr>
            <a:r>
              <a:rPr lang="en-US" dirty="0"/>
              <a:t>Support and promote opportunities for sustainable economic recovery</a:t>
            </a:r>
          </a:p>
          <a:p>
            <a:pPr>
              <a:lnSpc>
                <a:spcPct val="130000"/>
              </a:lnSpc>
              <a:spcBef>
                <a:spcPts val="0"/>
              </a:spcBef>
            </a:pPr>
            <a:r>
              <a:rPr lang="en-US" dirty="0"/>
              <a:t>Advocate for the safe return of evacuees into the affected area as soon as possible</a:t>
            </a:r>
          </a:p>
          <a:p>
            <a:pPr>
              <a:lnSpc>
                <a:spcPct val="130000"/>
              </a:lnSpc>
              <a:spcBef>
                <a:spcPts val="0"/>
              </a:spcBef>
            </a:pPr>
            <a:r>
              <a:rPr lang="en-US" dirty="0"/>
              <a:t>Facilitate the provision of grants, appeal and charitable payments as monies rather than material and goods. This supports rather than undermines economic and local business recovery.</a:t>
            </a:r>
            <a:endParaRPr lang="en-AU" dirty="0"/>
          </a:p>
        </p:txBody>
      </p:sp>
      <p:pic>
        <p:nvPicPr>
          <p:cNvPr id="4" name="Picture 3" descr="BEC offers local business support during Coronavirus – Bundaberg Now"/>
          <p:cNvPicPr>
            <a:picLocks noChangeAspect="1"/>
          </p:cNvPicPr>
          <p:nvPr/>
        </p:nvPicPr>
        <p:blipFill rotWithShape="1">
          <a:blip r:embed="rId3">
            <a:extLst>
              <a:ext uri="{28A0092B-C50C-407E-A947-70E740481C1C}">
                <a14:useLocalDpi xmlns:a14="http://schemas.microsoft.com/office/drawing/2010/main" val="0"/>
              </a:ext>
            </a:extLst>
          </a:blip>
          <a:srcRect r="42312"/>
          <a:stretch/>
        </p:blipFill>
        <p:spPr>
          <a:xfrm>
            <a:off x="8863286" y="1262623"/>
            <a:ext cx="2800195" cy="4029739"/>
          </a:xfrm>
          <a:prstGeom prst="rect">
            <a:avLst/>
          </a:prstGeom>
        </p:spPr>
      </p:pic>
    </p:spTree>
    <p:extLst>
      <p:ext uri="{BB962C8B-B14F-4D97-AF65-F5344CB8AC3E}">
        <p14:creationId xmlns:p14="http://schemas.microsoft.com/office/powerpoint/2010/main" val="1017243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E02218-AB4C-E961-BAC3-A602EF6BE3EE}"/>
              </a:ext>
            </a:extLst>
          </p:cNvPr>
          <p:cNvSpPr>
            <a:spLocks noGrp="1"/>
          </p:cNvSpPr>
          <p:nvPr>
            <p:ph type="title"/>
          </p:nvPr>
        </p:nvSpPr>
        <p:spPr/>
        <p:txBody>
          <a:bodyPr/>
          <a:lstStyle/>
          <a:p>
            <a:r>
              <a:rPr lang="en-AU" dirty="0"/>
              <a:t>Recovery funds don’t flow evenly through a local economy </a:t>
            </a:r>
          </a:p>
        </p:txBody>
      </p:sp>
      <p:sp>
        <p:nvSpPr>
          <p:cNvPr id="10" name="Content Placeholder 2">
            <a:extLst>
              <a:ext uri="{FF2B5EF4-FFF2-40B4-BE49-F238E27FC236}">
                <a16:creationId xmlns:a16="http://schemas.microsoft.com/office/drawing/2014/main" id="{787C96D0-AF57-7079-652F-B653A30EF42F}"/>
              </a:ext>
            </a:extLst>
          </p:cNvPr>
          <p:cNvSpPr>
            <a:spLocks noGrp="1"/>
          </p:cNvSpPr>
          <p:nvPr>
            <p:ph idx="1"/>
          </p:nvPr>
        </p:nvSpPr>
        <p:spPr>
          <a:xfrm>
            <a:off x="990937" y="1315086"/>
            <a:ext cx="7883240" cy="4313721"/>
          </a:xfrm>
        </p:spPr>
        <p:txBody>
          <a:bodyPr>
            <a:normAutofit fontScale="85000" lnSpcReduction="10000"/>
          </a:bodyPr>
          <a:lstStyle/>
          <a:p>
            <a:pPr>
              <a:spcBef>
                <a:spcPts val="0"/>
              </a:spcBef>
            </a:pPr>
            <a:r>
              <a:rPr lang="en-AU" dirty="0"/>
              <a:t>Disaster events can have significant impact of the income trajectory of individuals and businesses in the longer term (in some cases over many years)</a:t>
            </a:r>
          </a:p>
          <a:p>
            <a:pPr>
              <a:spcBef>
                <a:spcPts val="0"/>
              </a:spcBef>
            </a:pPr>
            <a:r>
              <a:rPr lang="en-US" dirty="0"/>
              <a:t>Low-income earners, small-business owners and part-time/temporary or casual workers are more likely to lose income following a disaster </a:t>
            </a:r>
          </a:p>
          <a:p>
            <a:pPr>
              <a:spcBef>
                <a:spcPts val="0"/>
              </a:spcBef>
            </a:pPr>
            <a:r>
              <a:rPr lang="en-AU" dirty="0"/>
              <a:t>Repairs and reconstruction support industry sectors such as construction</a:t>
            </a:r>
          </a:p>
          <a:p>
            <a:pPr>
              <a:spcBef>
                <a:spcPts val="0"/>
              </a:spcBef>
            </a:pPr>
            <a:r>
              <a:rPr lang="en-AU" dirty="0"/>
              <a:t>Other sectors may not be supported including services industries, (food, hospitality and tourism) and human &amp; social services</a:t>
            </a:r>
          </a:p>
          <a:p>
            <a:pPr>
              <a:spcBef>
                <a:spcPts val="0"/>
              </a:spcBef>
            </a:pPr>
            <a:r>
              <a:rPr lang="en-AU" dirty="0"/>
              <a:t>These areas disproportionately employee females, youth and/or minority groups.</a:t>
            </a:r>
          </a:p>
          <a:p>
            <a:pPr>
              <a:spcBef>
                <a:spcPts val="0"/>
              </a:spcBef>
            </a:pPr>
            <a:endParaRPr lang="en-AU" dirty="0"/>
          </a:p>
        </p:txBody>
      </p:sp>
      <p:sp>
        <p:nvSpPr>
          <p:cNvPr id="4" name="Oval 3">
            <a:extLst>
              <a:ext uri="{FF2B5EF4-FFF2-40B4-BE49-F238E27FC236}">
                <a16:creationId xmlns:a16="http://schemas.microsoft.com/office/drawing/2014/main" id="{14624538-E300-9B2A-88C7-006D5D6B83AD}"/>
              </a:ext>
            </a:extLst>
          </p:cNvPr>
          <p:cNvSpPr/>
          <p:nvPr/>
        </p:nvSpPr>
        <p:spPr>
          <a:xfrm>
            <a:off x="9026326" y="2072090"/>
            <a:ext cx="2174737" cy="20642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anton SemiBold" panose="00000700000000000000" pitchFamily="50" charset="0"/>
              </a:rPr>
              <a:t>There are</a:t>
            </a:r>
          </a:p>
          <a:p>
            <a:pPr algn="ctr"/>
            <a:r>
              <a:rPr lang="en-US" sz="2000" dirty="0">
                <a:latin typeface="Panton Bold" panose="00000800000000000000" pitchFamily="50" charset="0"/>
              </a:rPr>
              <a:t> long lasting </a:t>
            </a:r>
            <a:r>
              <a:rPr lang="en-US" sz="2000" dirty="0">
                <a:latin typeface="Panton SemiBold" panose="00000700000000000000" pitchFamily="50" charset="0"/>
              </a:rPr>
              <a:t>financial impacts</a:t>
            </a:r>
          </a:p>
        </p:txBody>
      </p:sp>
      <p:sp>
        <p:nvSpPr>
          <p:cNvPr id="5" name="TextBox 4">
            <a:extLst>
              <a:ext uri="{FF2B5EF4-FFF2-40B4-BE49-F238E27FC236}">
                <a16:creationId xmlns:a16="http://schemas.microsoft.com/office/drawing/2014/main" id="{F8FC603D-5497-9577-4B0F-A461CFD835E0}"/>
              </a:ext>
            </a:extLst>
          </p:cNvPr>
          <p:cNvSpPr txBox="1"/>
          <p:nvPr/>
        </p:nvSpPr>
        <p:spPr>
          <a:xfrm>
            <a:off x="990936" y="5490447"/>
            <a:ext cx="9577130" cy="369332"/>
          </a:xfrm>
          <a:prstGeom prst="rect">
            <a:avLst/>
          </a:prstGeom>
          <a:solidFill>
            <a:srgbClr val="EBD3E8"/>
          </a:solidFill>
        </p:spPr>
        <p:txBody>
          <a:bodyPr wrap="square" lIns="91440" tIns="45720" rIns="91440" bIns="45720" rtlCol="0" anchor="t">
            <a:spAutoFit/>
          </a:bodyPr>
          <a:lstStyle/>
          <a:p>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r>
              <a:rPr lang="en-US" dirty="0">
                <a:solidFill>
                  <a:srgbClr val="9B1889"/>
                </a:solidFill>
                <a:latin typeface="Calibri" panose="020F0502020204030204" pitchFamily="34" charset="0"/>
                <a:ea typeface="Calibri" panose="020F0502020204030204" pitchFamily="34" charset="0"/>
                <a:cs typeface="Calibri" panose="020F0502020204030204" pitchFamily="34" charset="0"/>
              </a:rPr>
              <a:t>tailor economic recovery approaches and programs for vulnerable businesses and individuals.</a:t>
            </a:r>
          </a:p>
        </p:txBody>
      </p:sp>
    </p:spTree>
    <p:extLst>
      <p:ext uri="{BB962C8B-B14F-4D97-AF65-F5344CB8AC3E}">
        <p14:creationId xmlns:p14="http://schemas.microsoft.com/office/powerpoint/2010/main" val="153256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Group Reflection </a:t>
            </a:r>
          </a:p>
        </p:txBody>
      </p:sp>
      <p:sp>
        <p:nvSpPr>
          <p:cNvPr id="3" name="Content Placeholder 2"/>
          <p:cNvSpPr>
            <a:spLocks noGrp="1"/>
          </p:cNvSpPr>
          <p:nvPr>
            <p:ph idx="1"/>
          </p:nvPr>
        </p:nvSpPr>
        <p:spPr/>
        <p:txBody>
          <a:bodyPr>
            <a:normAutofit fontScale="92500" lnSpcReduction="20000"/>
          </a:bodyPr>
          <a:lstStyle/>
          <a:p>
            <a:pPr marL="0" indent="0">
              <a:buNone/>
            </a:pPr>
            <a:r>
              <a:rPr lang="en-AU" dirty="0"/>
              <a:t>Economic recovery is about much more than just finance and numbers. It is about </a:t>
            </a:r>
            <a:r>
              <a:rPr lang="en-AU" dirty="0">
                <a:latin typeface="Calibri BOLD" panose="020F0702030404030204" pitchFamily="34" charset="0"/>
                <a:ea typeface="Calibri BOLD" panose="020F0702030404030204" pitchFamily="34" charset="0"/>
                <a:cs typeface="Calibri BOLD" panose="020F0702030404030204" pitchFamily="34" charset="0"/>
              </a:rPr>
              <a:t>small businesses, primary producers, the families who run them </a:t>
            </a:r>
            <a:r>
              <a:rPr lang="en-AU" dirty="0"/>
              <a:t>and the important role that businesses play in supporting community life.</a:t>
            </a:r>
          </a:p>
          <a:p>
            <a:pPr marL="0" indent="0">
              <a:buNone/>
            </a:pPr>
            <a:r>
              <a:rPr lang="en-AU" dirty="0">
                <a:latin typeface="Calibri BOLD" panose="020F0702030404030204" pitchFamily="34" charset="0"/>
                <a:ea typeface="Calibri BOLD" panose="020F0702030404030204" pitchFamily="34" charset="0"/>
                <a:cs typeface="Calibri BOLD" panose="020F0702030404030204" pitchFamily="34" charset="0"/>
              </a:rPr>
              <a:t>Communities depend on small business </a:t>
            </a:r>
            <a:r>
              <a:rPr lang="en-AU" dirty="0"/>
              <a:t>to provide access to food and materials to support every day needs and communities depend on the </a:t>
            </a:r>
            <a:r>
              <a:rPr lang="en-AU" dirty="0">
                <a:latin typeface="Calibri BOLD" panose="020F0702030404030204" pitchFamily="34" charset="0"/>
                <a:ea typeface="Calibri BOLD" panose="020F0702030404030204" pitchFamily="34" charset="0"/>
                <a:cs typeface="Calibri BOLD" panose="020F0702030404030204" pitchFamily="34" charset="0"/>
              </a:rPr>
              <a:t>primary producers </a:t>
            </a:r>
            <a:r>
              <a:rPr lang="en-AU" dirty="0"/>
              <a:t>who grow and supply food. </a:t>
            </a:r>
          </a:p>
          <a:p>
            <a:pPr marL="0" indent="0">
              <a:buNone/>
            </a:pPr>
            <a:r>
              <a:rPr lang="en-AU" dirty="0"/>
              <a:t>Through </a:t>
            </a:r>
            <a:r>
              <a:rPr lang="en-AU" dirty="0">
                <a:latin typeface="Calibri BOLD" panose="020F0702030404030204" pitchFamily="34" charset="0"/>
                <a:ea typeface="Calibri BOLD" panose="020F0702030404030204" pitchFamily="34" charset="0"/>
                <a:cs typeface="Calibri BOLD" panose="020F0702030404030204" pitchFamily="34" charset="0"/>
              </a:rPr>
              <a:t>tourism</a:t>
            </a:r>
            <a:r>
              <a:rPr lang="en-AU" dirty="0"/>
              <a:t>, small businesses provide the mechanisms that attract and support visitors to come and experience places of significance and recreation in the community – </a:t>
            </a:r>
            <a:r>
              <a:rPr lang="en-AU" dirty="0">
                <a:latin typeface="Calibri BOLD" panose="020F0702030404030204" pitchFamily="34" charset="0"/>
                <a:ea typeface="Calibri BOLD" panose="020F0702030404030204" pitchFamily="34" charset="0"/>
                <a:cs typeface="Calibri BOLD" panose="020F0702030404030204" pitchFamily="34" charset="0"/>
              </a:rPr>
              <a:t>and the whole community benefits.</a:t>
            </a:r>
          </a:p>
          <a:p>
            <a:pPr marL="0" indent="0">
              <a:buNone/>
            </a:pPr>
            <a:r>
              <a:rPr lang="en-AU" dirty="0"/>
              <a:t>Successful recovery depends on economic impacts and consequences being considered </a:t>
            </a:r>
            <a:r>
              <a:rPr lang="en-AU" dirty="0">
                <a:latin typeface="Calibri BOLD" panose="020F0702030404030204" pitchFamily="34" charset="0"/>
                <a:ea typeface="Calibri BOLD" panose="020F0702030404030204" pitchFamily="34" charset="0"/>
                <a:cs typeface="Calibri BOLD" panose="020F0702030404030204" pitchFamily="34" charset="0"/>
              </a:rPr>
              <a:t>across all the recovery environments: </a:t>
            </a:r>
            <a:r>
              <a:rPr lang="en-AU" dirty="0"/>
              <a:t>social, built and natural, as well as economic. </a:t>
            </a:r>
          </a:p>
        </p:txBody>
      </p:sp>
    </p:spTree>
    <p:extLst>
      <p:ext uri="{BB962C8B-B14F-4D97-AF65-F5344CB8AC3E}">
        <p14:creationId xmlns:p14="http://schemas.microsoft.com/office/powerpoint/2010/main" val="134002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a:solidFill>
            <a:srgbClr val="702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6DA3F0A4-914C-6954-BEA6-56B8D1DE9829}"/>
              </a:ext>
            </a:extLst>
          </p:cNvPr>
          <p:cNvSpPr txBox="1"/>
          <p:nvPr/>
        </p:nvSpPr>
        <p:spPr>
          <a:xfrm>
            <a:off x="1040163" y="595086"/>
            <a:ext cx="10111674" cy="646331"/>
          </a:xfrm>
          <a:prstGeom prst="rect">
            <a:avLst/>
          </a:prstGeom>
          <a:noFill/>
        </p:spPr>
        <p:txBody>
          <a:bodyPr wrap="square" rtlCol="0">
            <a:spAutoFit/>
          </a:bodyPr>
          <a:lstStyle/>
          <a:p>
            <a:pPr algn="ctr"/>
            <a:r>
              <a:rPr lang="en-US" sz="3600" b="1" dirty="0">
                <a:solidFill>
                  <a:schemeClr val="bg1"/>
                </a:solidFill>
                <a:latin typeface="Panton Bold" panose="00000800000000000000" pitchFamily="50" charset="0"/>
              </a:rPr>
              <a:t>Break Out Group Discussion</a:t>
            </a:r>
            <a:endParaRPr lang="en-AU" sz="3600" b="1" dirty="0">
              <a:latin typeface="Panton Bold" panose="00000800000000000000" pitchFamily="50" charset="0"/>
            </a:endParaRPr>
          </a:p>
        </p:txBody>
      </p:sp>
      <p:sp>
        <p:nvSpPr>
          <p:cNvPr id="5" name="TextBox 4">
            <a:extLst>
              <a:ext uri="{FF2B5EF4-FFF2-40B4-BE49-F238E27FC236}">
                <a16:creationId xmlns:a16="http://schemas.microsoft.com/office/drawing/2014/main" id="{756A0B74-23FC-0B8C-AECB-A606507C6124}"/>
              </a:ext>
            </a:extLst>
          </p:cNvPr>
          <p:cNvSpPr txBox="1"/>
          <p:nvPr/>
        </p:nvSpPr>
        <p:spPr>
          <a:xfrm>
            <a:off x="1040163" y="1689263"/>
            <a:ext cx="10206279" cy="4371966"/>
          </a:xfrm>
          <a:prstGeom prst="rect">
            <a:avLst/>
          </a:prstGeom>
          <a:noFill/>
        </p:spPr>
        <p:txBody>
          <a:bodyPr wrap="square" lIns="91440" tIns="45720" rIns="91440" bIns="45720" rtlCol="0" anchor="t">
            <a:spAutoFit/>
          </a:bodyPr>
          <a:lstStyle/>
          <a:p>
            <a:pPr>
              <a:lnSpc>
                <a:spcPct val="110000"/>
              </a:lnSpc>
              <a:spcAft>
                <a:spcPts val="1000"/>
              </a:spcAft>
            </a:pPr>
            <a:r>
              <a:rPr lang="en-AU" sz="2800" dirty="0">
                <a:solidFill>
                  <a:schemeClr val="bg1"/>
                </a:solidFill>
                <a:latin typeface="Panton SemiBold" panose="00000700000000000000" pitchFamily="50" charset="0"/>
              </a:rPr>
              <a:t>Question 1. How is your recovery environment affected by the disaster impacts and consequences on businesses and primary producers? </a:t>
            </a:r>
          </a:p>
          <a:p>
            <a:pPr>
              <a:lnSpc>
                <a:spcPct val="110000"/>
              </a:lnSpc>
              <a:spcAft>
                <a:spcPts val="1000"/>
              </a:spcAft>
            </a:pPr>
            <a:endParaRPr lang="en-AU" sz="2800" dirty="0">
              <a:solidFill>
                <a:schemeClr val="bg1"/>
              </a:solidFill>
              <a:latin typeface="Panton SemiBold" panose="00000700000000000000" pitchFamily="50" charset="0"/>
            </a:endParaRPr>
          </a:p>
          <a:p>
            <a:pPr>
              <a:lnSpc>
                <a:spcPct val="110000"/>
              </a:lnSpc>
              <a:spcAft>
                <a:spcPts val="1000"/>
              </a:spcAft>
            </a:pPr>
            <a:r>
              <a:rPr lang="en-AU" sz="2800" dirty="0">
                <a:solidFill>
                  <a:schemeClr val="bg1"/>
                </a:solidFill>
                <a:latin typeface="Panton SemiBold" panose="00000700000000000000" pitchFamily="50" charset="0"/>
              </a:rPr>
              <a:t>Question 2. What recovery actions can your table group consider to support economic recovery? </a:t>
            </a:r>
          </a:p>
          <a:p>
            <a:pPr marL="742950" lvl="1" indent="-285750">
              <a:lnSpc>
                <a:spcPct val="110000"/>
              </a:lnSpc>
              <a:spcAft>
                <a:spcPts val="1000"/>
              </a:spcAft>
              <a:buFont typeface="Arial" panose="020B0604020202020204" pitchFamily="34" charset="0"/>
              <a:buChar char="•"/>
            </a:pPr>
            <a:r>
              <a:rPr lang="en-AU" sz="2800" dirty="0">
                <a:solidFill>
                  <a:schemeClr val="bg1"/>
                </a:solidFill>
                <a:latin typeface="Panton SemiBold" panose="00000700000000000000" pitchFamily="50" charset="0"/>
              </a:rPr>
              <a:t>Where are the interdependencies with other environments? </a:t>
            </a:r>
          </a:p>
          <a:p>
            <a:pPr marL="742950" lvl="1" indent="-285750">
              <a:lnSpc>
                <a:spcPct val="110000"/>
              </a:lnSpc>
              <a:spcAft>
                <a:spcPts val="1000"/>
              </a:spcAft>
              <a:buFont typeface="Arial" panose="020B0604020202020204" pitchFamily="34" charset="0"/>
              <a:buChar char="•"/>
            </a:pPr>
            <a:r>
              <a:rPr lang="en-AU" sz="2800" dirty="0">
                <a:solidFill>
                  <a:schemeClr val="bg1"/>
                </a:solidFill>
                <a:latin typeface="Panton SemiBold" panose="00000700000000000000" pitchFamily="50" charset="0"/>
              </a:rPr>
              <a:t>Who needs  to be involved?</a:t>
            </a:r>
          </a:p>
        </p:txBody>
      </p:sp>
    </p:spTree>
    <p:extLst>
      <p:ext uri="{BB962C8B-B14F-4D97-AF65-F5344CB8AC3E}">
        <p14:creationId xmlns:p14="http://schemas.microsoft.com/office/powerpoint/2010/main" val="364549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Take away messages</a:t>
            </a:r>
          </a:p>
        </p:txBody>
      </p:sp>
      <p:sp>
        <p:nvSpPr>
          <p:cNvPr id="6" name="TextBox 5">
            <a:extLst>
              <a:ext uri="{FF2B5EF4-FFF2-40B4-BE49-F238E27FC236}">
                <a16:creationId xmlns:a16="http://schemas.microsoft.com/office/drawing/2014/main" id="{5735D91E-2686-4756-9095-D614CC44DDBE}"/>
              </a:ext>
            </a:extLst>
          </p:cNvPr>
          <p:cNvSpPr txBox="1"/>
          <p:nvPr/>
        </p:nvSpPr>
        <p:spPr>
          <a:xfrm>
            <a:off x="422910" y="1400537"/>
            <a:ext cx="3609444" cy="4550558"/>
          </a:xfrm>
          <a:prstGeom prst="rect">
            <a:avLst/>
          </a:prstGeom>
          <a:solidFill>
            <a:srgbClr val="9B1889"/>
          </a:solidFill>
        </p:spPr>
        <p:txBody>
          <a:bodyPr wrap="square" lIns="216000" tIns="108000" rIns="216000" bIns="108000" rtlCol="0" anchor="ctr" anchorCtr="0">
            <a:noAutofit/>
          </a:bodyPr>
          <a:lstStyle/>
          <a:p>
            <a:r>
              <a:rPr lang="en-US" sz="2400" u="sng" dirty="0">
                <a:solidFill>
                  <a:schemeClr val="bg1"/>
                </a:solidFill>
                <a:latin typeface="Panton Bold" panose="00000800000000000000" pitchFamily="50" charset="0"/>
              </a:rPr>
              <a:t>Economic recovery is complex </a:t>
            </a:r>
            <a:r>
              <a:rPr lang="en-US" sz="2400" dirty="0">
                <a:solidFill>
                  <a:schemeClr val="bg1"/>
                </a:solidFill>
                <a:latin typeface="Panton Bold" panose="00000800000000000000" pitchFamily="50" charset="0"/>
              </a:rPr>
              <a:t>and always takes a long time.</a:t>
            </a:r>
            <a:endParaRPr lang="en-AU" sz="2400" dirty="0">
              <a:solidFill>
                <a:schemeClr val="bg1"/>
              </a:solidFill>
              <a:latin typeface="Panton Bold" panose="00000800000000000000" pitchFamily="50" charset="0"/>
            </a:endParaRPr>
          </a:p>
        </p:txBody>
      </p:sp>
      <p:sp>
        <p:nvSpPr>
          <p:cNvPr id="7" name="TextBox 6">
            <a:extLst>
              <a:ext uri="{FF2B5EF4-FFF2-40B4-BE49-F238E27FC236}">
                <a16:creationId xmlns:a16="http://schemas.microsoft.com/office/drawing/2014/main" id="{5DAFBAC3-8B49-427F-9774-11ED1E1ABA8D}"/>
              </a:ext>
            </a:extLst>
          </p:cNvPr>
          <p:cNvSpPr txBox="1"/>
          <p:nvPr/>
        </p:nvSpPr>
        <p:spPr>
          <a:xfrm>
            <a:off x="4321758" y="1400538"/>
            <a:ext cx="3609444" cy="2113992"/>
          </a:xfrm>
          <a:prstGeom prst="rect">
            <a:avLst/>
          </a:prstGeom>
          <a:solidFill>
            <a:srgbClr val="7030A0"/>
          </a:solidFill>
          <a:ln>
            <a:noFill/>
          </a:ln>
        </p:spPr>
        <p:txBody>
          <a:bodyPr wrap="square" lIns="216000" tIns="108000" rIns="216000" bIns="108000" rtlCol="0" anchor="ctr" anchorCtr="0">
            <a:noAutofit/>
          </a:bodyPr>
          <a:lstStyle/>
          <a:p>
            <a:pPr>
              <a:lnSpc>
                <a:spcPct val="120000"/>
              </a:lnSpc>
            </a:pPr>
            <a:r>
              <a:rPr lang="en-AU" dirty="0">
                <a:solidFill>
                  <a:srgbClr val="FFFFFF"/>
                </a:solidFill>
                <a:latin typeface="Panton Bold Italic" panose="00000800000000000000" pitchFamily="50" charset="0"/>
                <a:ea typeface="+mn-lt"/>
                <a:cs typeface="+mn-lt"/>
              </a:rPr>
              <a:t>Work to understand the longer term economic consequences of a disaster to plan for these from the outset.</a:t>
            </a:r>
          </a:p>
        </p:txBody>
      </p:sp>
      <p:sp>
        <p:nvSpPr>
          <p:cNvPr id="8" name="TextBox 7">
            <a:extLst>
              <a:ext uri="{FF2B5EF4-FFF2-40B4-BE49-F238E27FC236}">
                <a16:creationId xmlns:a16="http://schemas.microsoft.com/office/drawing/2014/main" id="{47E66C93-2819-454E-BE23-F3676ADC1E4F}"/>
              </a:ext>
            </a:extLst>
          </p:cNvPr>
          <p:cNvSpPr txBox="1"/>
          <p:nvPr/>
        </p:nvSpPr>
        <p:spPr>
          <a:xfrm>
            <a:off x="8220606" y="1400537"/>
            <a:ext cx="3609444" cy="2113992"/>
          </a:xfrm>
          <a:prstGeom prst="rect">
            <a:avLst/>
          </a:prstGeom>
          <a:solidFill>
            <a:srgbClr val="9B1889"/>
          </a:solidFill>
        </p:spPr>
        <p:txBody>
          <a:bodyPr wrap="square" lIns="216000" tIns="108000" rIns="216000" bIns="108000" rtlCol="0" anchor="ctr" anchorCtr="0">
            <a:noAutofit/>
          </a:bodyPr>
          <a:lstStyle/>
          <a:p>
            <a:r>
              <a:rPr lang="en-AU" dirty="0">
                <a:solidFill>
                  <a:schemeClr val="bg1"/>
                </a:solidFill>
                <a:latin typeface="Panton Bold" panose="00000800000000000000" pitchFamily="50" charset="0"/>
              </a:rPr>
              <a:t>Clean up, re-stocking and opening the doors isn’t</a:t>
            </a:r>
          </a:p>
          <a:p>
            <a:r>
              <a:rPr lang="en-AU" dirty="0">
                <a:solidFill>
                  <a:schemeClr val="bg1"/>
                </a:solidFill>
                <a:latin typeface="Panton Bold" panose="00000800000000000000" pitchFamily="50" charset="0"/>
              </a:rPr>
              <a:t>the end… </a:t>
            </a:r>
          </a:p>
          <a:p>
            <a:endParaRPr lang="en-AU" dirty="0">
              <a:solidFill>
                <a:schemeClr val="bg1"/>
              </a:solidFill>
              <a:latin typeface="Panton Bold" panose="00000800000000000000" pitchFamily="50" charset="0"/>
            </a:endParaRPr>
          </a:p>
          <a:p>
            <a:r>
              <a:rPr lang="en-AU" dirty="0">
                <a:solidFill>
                  <a:schemeClr val="bg1"/>
                </a:solidFill>
                <a:latin typeface="Panton Bold" panose="00000800000000000000" pitchFamily="50" charset="0"/>
              </a:rPr>
              <a:t>…it is just the beginning of economic recovery.</a:t>
            </a:r>
          </a:p>
        </p:txBody>
      </p:sp>
      <p:sp>
        <p:nvSpPr>
          <p:cNvPr id="9" name="TextBox 8">
            <a:extLst>
              <a:ext uri="{FF2B5EF4-FFF2-40B4-BE49-F238E27FC236}">
                <a16:creationId xmlns:a16="http://schemas.microsoft.com/office/drawing/2014/main" id="{BA68A696-486D-4CB7-A12E-B30A21B00C2F}"/>
              </a:ext>
            </a:extLst>
          </p:cNvPr>
          <p:cNvSpPr txBox="1"/>
          <p:nvPr/>
        </p:nvSpPr>
        <p:spPr>
          <a:xfrm>
            <a:off x="4321758" y="3752242"/>
            <a:ext cx="3609444" cy="2198853"/>
          </a:xfrm>
          <a:prstGeom prst="rect">
            <a:avLst/>
          </a:prstGeom>
          <a:solidFill>
            <a:srgbClr val="D7A8D0"/>
          </a:solidFill>
        </p:spPr>
        <p:txBody>
          <a:bodyPr wrap="square" lIns="216000" tIns="108000" rIns="216000" bIns="108000" rtlCol="0" anchor="ctr" anchorCtr="0">
            <a:noAutofit/>
          </a:bodyPr>
          <a:lstStyle/>
          <a:p>
            <a:pPr marL="182563"/>
            <a:r>
              <a:rPr lang="en-AU" sz="2000" dirty="0">
                <a:solidFill>
                  <a:srgbClr val="9B1889"/>
                </a:solidFill>
                <a:latin typeface="Panton Bold" panose="00000800000000000000" pitchFamily="50" charset="0"/>
              </a:rPr>
              <a:t>It is important to </a:t>
            </a:r>
            <a:r>
              <a:rPr lang="en-AU" sz="2000" u="sng" dirty="0">
                <a:solidFill>
                  <a:srgbClr val="9B1889"/>
                </a:solidFill>
                <a:latin typeface="Panton Bold" panose="00000800000000000000" pitchFamily="50" charset="0"/>
              </a:rPr>
              <a:t>tailor economic recovery </a:t>
            </a:r>
            <a:r>
              <a:rPr lang="en-AU" sz="2000" dirty="0">
                <a:solidFill>
                  <a:srgbClr val="9B1889"/>
                </a:solidFill>
                <a:latin typeface="Panton Bold" panose="00000800000000000000" pitchFamily="50" charset="0"/>
              </a:rPr>
              <a:t>approaches and programs for those vulnerable businesses and individuals.</a:t>
            </a:r>
          </a:p>
        </p:txBody>
      </p:sp>
      <p:sp>
        <p:nvSpPr>
          <p:cNvPr id="10" name="TextBox 9">
            <a:extLst>
              <a:ext uri="{FF2B5EF4-FFF2-40B4-BE49-F238E27FC236}">
                <a16:creationId xmlns:a16="http://schemas.microsoft.com/office/drawing/2014/main" id="{08C17453-896A-4CBF-AD7F-BA5F1F62D2A0}"/>
              </a:ext>
            </a:extLst>
          </p:cNvPr>
          <p:cNvSpPr txBox="1"/>
          <p:nvPr/>
        </p:nvSpPr>
        <p:spPr>
          <a:xfrm>
            <a:off x="8220606" y="3752241"/>
            <a:ext cx="3609444" cy="2198854"/>
          </a:xfrm>
          <a:prstGeom prst="rect">
            <a:avLst/>
          </a:prstGeom>
          <a:solidFill>
            <a:srgbClr val="7030A0"/>
          </a:solidFill>
        </p:spPr>
        <p:txBody>
          <a:bodyPr wrap="square" lIns="216000" tIns="108000" rIns="216000" bIns="108000" rtlCol="0" anchor="ctr" anchorCtr="0">
            <a:noAutofit/>
          </a:bodyPr>
          <a:lstStyle/>
          <a:p>
            <a:r>
              <a:rPr lang="en-AU" dirty="0">
                <a:solidFill>
                  <a:schemeClr val="bg1"/>
                </a:solidFill>
                <a:latin typeface="Panton Bold" panose="00000800000000000000" pitchFamily="50" charset="0"/>
              </a:rPr>
              <a:t>Disaster effects </a:t>
            </a:r>
            <a:r>
              <a:rPr lang="en-AU" u="sng" dirty="0">
                <a:solidFill>
                  <a:schemeClr val="bg1"/>
                </a:solidFill>
                <a:latin typeface="Panton Bold" panose="00000800000000000000" pitchFamily="50" charset="0"/>
              </a:rPr>
              <a:t>cascade through an economy</a:t>
            </a:r>
          </a:p>
          <a:p>
            <a:r>
              <a:rPr lang="en-AU" u="sng" dirty="0">
                <a:solidFill>
                  <a:schemeClr val="bg1"/>
                </a:solidFill>
                <a:latin typeface="Panton Bold" panose="00000800000000000000" pitchFamily="50" charset="0"/>
              </a:rPr>
              <a:t>overtime </a:t>
            </a:r>
            <a:r>
              <a:rPr lang="en-AU" dirty="0">
                <a:solidFill>
                  <a:schemeClr val="bg1"/>
                </a:solidFill>
                <a:latin typeface="Panton Bold" panose="00000800000000000000" pitchFamily="50" charset="0"/>
              </a:rPr>
              <a:t>… </a:t>
            </a:r>
          </a:p>
          <a:p>
            <a:endParaRPr lang="en-AU" dirty="0">
              <a:solidFill>
                <a:schemeClr val="bg1"/>
              </a:solidFill>
              <a:latin typeface="Panton Bold" panose="00000800000000000000" pitchFamily="50" charset="0"/>
            </a:endParaRPr>
          </a:p>
          <a:p>
            <a:r>
              <a:rPr lang="en-AU" dirty="0">
                <a:solidFill>
                  <a:schemeClr val="bg1"/>
                </a:solidFill>
                <a:latin typeface="Panton Bold" panose="00000800000000000000" pitchFamily="50" charset="0"/>
              </a:rPr>
              <a:t>Collaborate with the business sector to design the multiple types of support needed.</a:t>
            </a:r>
          </a:p>
        </p:txBody>
      </p:sp>
    </p:spTree>
    <p:extLst>
      <p:ext uri="{BB962C8B-B14F-4D97-AF65-F5344CB8AC3E}">
        <p14:creationId xmlns:p14="http://schemas.microsoft.com/office/powerpoint/2010/main" val="13502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Exercising Toolkit</a:t>
            </a:r>
          </a:p>
        </p:txBody>
      </p:sp>
      <p:sp>
        <p:nvSpPr>
          <p:cNvPr id="3" name="Content Placeholder 2"/>
          <p:cNvSpPr>
            <a:spLocks noGrp="1"/>
          </p:cNvSpPr>
          <p:nvPr>
            <p:ph idx="1"/>
          </p:nvPr>
        </p:nvSpPr>
        <p:spPr>
          <a:xfrm>
            <a:off x="990936" y="1442503"/>
            <a:ext cx="5214992" cy="3579202"/>
          </a:xfrm>
        </p:spPr>
        <p:txBody>
          <a:bodyPr/>
          <a:lstStyle/>
          <a:p>
            <a:pPr marL="0" lvl="0" indent="0">
              <a:buNone/>
            </a:pPr>
            <a:r>
              <a:rPr lang="en-AU" dirty="0"/>
              <a:t>The Foundations of Economic Recovery Module Overview, Slide Deck and other resources are available in the Recovery Exercising Toolkit  which can be found on the AIDR Knowledge Hub in the Recovery Collection. </a:t>
            </a:r>
          </a:p>
        </p:txBody>
      </p:sp>
      <p:pic>
        <p:nvPicPr>
          <p:cNvPr id="6" name="Picture 5">
            <a:extLst>
              <a:ext uri="{FF2B5EF4-FFF2-40B4-BE49-F238E27FC236}">
                <a16:creationId xmlns:a16="http://schemas.microsoft.com/office/drawing/2014/main" id="{810E42ED-9F44-32DA-540C-B105FD8B8782}"/>
              </a:ext>
            </a:extLst>
          </p:cNvPr>
          <p:cNvPicPr>
            <a:picLocks noChangeAspect="1"/>
          </p:cNvPicPr>
          <p:nvPr/>
        </p:nvPicPr>
        <p:blipFill>
          <a:blip r:embed="rId3" cstate="print">
            <a:extLst>
              <a:ext uri="{28A0092B-C50C-407E-A947-70E740481C1C}">
                <a14:useLocalDpi xmlns:a14="http://schemas.microsoft.com/office/drawing/2010/main" val="0"/>
              </a:ext>
            </a:extLst>
          </a:blip>
          <a:srcRect l="106" r="106"/>
          <a:stretch/>
        </p:blipFill>
        <p:spPr>
          <a:xfrm rot="408600">
            <a:off x="7524068" y="869804"/>
            <a:ext cx="3305908" cy="4678487"/>
          </a:xfrm>
          <a:prstGeom prst="rect">
            <a:avLst/>
          </a:prstGeom>
          <a:ln>
            <a:solidFill>
              <a:schemeClr val="bg1">
                <a:lumMod val="75000"/>
              </a:schemeClr>
            </a:solidFill>
          </a:ln>
        </p:spPr>
      </p:pic>
    </p:spTree>
    <p:extLst>
      <p:ext uri="{BB962C8B-B14F-4D97-AF65-F5344CB8AC3E}">
        <p14:creationId xmlns:p14="http://schemas.microsoft.com/office/powerpoint/2010/main" val="153516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202019"/>
            <a:ext cx="9103339" cy="1536840"/>
          </a:xfrm>
        </p:spPr>
        <p:txBody>
          <a:bodyPr>
            <a:normAutofit/>
          </a:bodyPr>
          <a:lstStyle/>
          <a:p>
            <a:r>
              <a:rPr lang="en-AU" dirty="0"/>
              <a:t>Overview of business, industry and primary production in  XXX area / region</a:t>
            </a:r>
          </a:p>
        </p:txBody>
      </p:sp>
      <p:sp>
        <p:nvSpPr>
          <p:cNvPr id="3" name="Content Placeholder 2"/>
          <p:cNvSpPr>
            <a:spLocks noGrp="1"/>
          </p:cNvSpPr>
          <p:nvPr>
            <p:ph idx="4294967295"/>
          </p:nvPr>
        </p:nvSpPr>
        <p:spPr>
          <a:xfrm>
            <a:off x="990936" y="1843789"/>
            <a:ext cx="10728273" cy="4197247"/>
          </a:xfrm>
          <a:prstGeom prst="rect">
            <a:avLst/>
          </a:prstGeom>
        </p:spPr>
        <p:txBody>
          <a:bodyPr>
            <a:normAutofit/>
          </a:bodyPr>
          <a:lstStyle/>
          <a:p>
            <a:pPr marL="342900" indent="-342900">
              <a:spcBef>
                <a:spcPts val="0"/>
              </a:spcBef>
              <a:spcAft>
                <a:spcPts val="800"/>
              </a:spcAft>
              <a:buFont typeface="Arial" panose="020B0604020202020204" pitchFamily="34" charset="0"/>
              <a:buChar char="•"/>
            </a:pPr>
            <a:r>
              <a:rPr lang="en-AU" dirty="0"/>
              <a:t>Numbers of small businesses</a:t>
            </a:r>
          </a:p>
          <a:p>
            <a:pPr marL="342900" indent="-342900">
              <a:spcBef>
                <a:spcPts val="0"/>
              </a:spcBef>
              <a:spcAft>
                <a:spcPts val="800"/>
              </a:spcAft>
              <a:buFont typeface="Arial" panose="020B0604020202020204" pitchFamily="34" charset="0"/>
              <a:buChar char="•"/>
            </a:pPr>
            <a:r>
              <a:rPr lang="en-AU" dirty="0"/>
              <a:t>Business districts</a:t>
            </a:r>
          </a:p>
          <a:p>
            <a:pPr marL="342900" indent="-342900">
              <a:spcBef>
                <a:spcPts val="0"/>
              </a:spcBef>
              <a:spcAft>
                <a:spcPts val="800"/>
              </a:spcAft>
              <a:buFont typeface="Arial" panose="020B0604020202020204" pitchFamily="34" charset="0"/>
              <a:buChar char="•"/>
            </a:pPr>
            <a:r>
              <a:rPr lang="en-AU" dirty="0"/>
              <a:t>Main industries</a:t>
            </a:r>
          </a:p>
          <a:p>
            <a:pPr marL="342900" indent="-342900">
              <a:spcBef>
                <a:spcPts val="0"/>
              </a:spcBef>
              <a:spcAft>
                <a:spcPts val="800"/>
              </a:spcAft>
              <a:buFont typeface="Arial" panose="020B0604020202020204" pitchFamily="34" charset="0"/>
              <a:buChar char="•"/>
            </a:pPr>
            <a:r>
              <a:rPr lang="en-AU" dirty="0"/>
              <a:t>Primary Production, livestock, crops  - harvest times</a:t>
            </a:r>
          </a:p>
          <a:p>
            <a:pPr marL="342900" indent="-342900">
              <a:spcBef>
                <a:spcPts val="0"/>
              </a:spcBef>
              <a:spcAft>
                <a:spcPts val="800"/>
              </a:spcAft>
              <a:buFont typeface="Arial" panose="020B0604020202020204" pitchFamily="34" charset="0"/>
              <a:buChar char="•"/>
            </a:pPr>
            <a:r>
              <a:rPr lang="en-AU" dirty="0"/>
              <a:t>Tourism attractions and businesses</a:t>
            </a:r>
          </a:p>
          <a:p>
            <a:pPr marL="342900" indent="-342900">
              <a:spcBef>
                <a:spcPts val="0"/>
              </a:spcBef>
              <a:spcAft>
                <a:spcPts val="800"/>
              </a:spcAft>
              <a:buFont typeface="Arial" panose="020B0604020202020204" pitchFamily="34" charset="0"/>
              <a:buChar char="•"/>
            </a:pPr>
            <a:r>
              <a:rPr lang="en-AU" dirty="0"/>
              <a:t>Annual festivals, key dates for events</a:t>
            </a:r>
          </a:p>
          <a:p>
            <a:pPr marL="342900" indent="-342900">
              <a:spcBef>
                <a:spcPts val="0"/>
              </a:spcBef>
              <a:spcAft>
                <a:spcPts val="800"/>
              </a:spcAft>
              <a:buFont typeface="Arial" panose="020B0604020202020204" pitchFamily="34" charset="0"/>
              <a:buChar char="•"/>
            </a:pPr>
            <a:r>
              <a:rPr lang="en-AU" dirty="0"/>
              <a:t>Chambers of commerce and peak industry groups in your area/region</a:t>
            </a:r>
          </a:p>
        </p:txBody>
      </p:sp>
    </p:spTree>
    <p:extLst>
      <p:ext uri="{BB962C8B-B14F-4D97-AF65-F5344CB8AC3E}">
        <p14:creationId xmlns:p14="http://schemas.microsoft.com/office/powerpoint/2010/main" val="2873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to find out more</a:t>
            </a:r>
          </a:p>
        </p:txBody>
      </p:sp>
      <p:sp>
        <p:nvSpPr>
          <p:cNvPr id="3" name="Content Placeholder 2"/>
          <p:cNvSpPr>
            <a:spLocks noGrp="1"/>
          </p:cNvSpPr>
          <p:nvPr>
            <p:ph idx="1"/>
          </p:nvPr>
        </p:nvSpPr>
        <p:spPr>
          <a:xfrm>
            <a:off x="990936" y="1244010"/>
            <a:ext cx="10329043" cy="4774541"/>
          </a:xfrm>
        </p:spPr>
        <p:txBody>
          <a:bodyPr>
            <a:normAutofit fontScale="62500" lnSpcReduction="20000"/>
          </a:bodyPr>
          <a:lstStyle/>
          <a:p>
            <a:pPr marL="0" indent="0">
              <a:lnSpc>
                <a:spcPct val="130000"/>
              </a:lnSpc>
              <a:spcBef>
                <a:spcPts val="0"/>
              </a:spcBef>
              <a:spcAft>
                <a:spcPts val="700"/>
              </a:spcAft>
              <a:buNone/>
            </a:pPr>
            <a:r>
              <a:rPr lang="en-AU" dirty="0">
                <a:latin typeface="Panton Bold" panose="00000800000000000000" pitchFamily="50" charset="0"/>
              </a:rPr>
              <a:t>Australian Institute for Disaster Resilience, Community Recovery (2018)</a:t>
            </a:r>
          </a:p>
          <a:p>
            <a:pPr marL="0" indent="0">
              <a:lnSpc>
                <a:spcPct val="130000"/>
              </a:lnSpc>
              <a:spcBef>
                <a:spcPts val="0"/>
              </a:spcBef>
              <a:spcAft>
                <a:spcPts val="700"/>
              </a:spcAft>
              <a:buNone/>
            </a:pPr>
            <a:r>
              <a:rPr lang="en-AU" dirty="0"/>
              <a:t>This handbook aims to provide a comprehensive guide to community recovery in Australia. Section 4.3 focusses on Recovery of the Economic Environment.</a:t>
            </a:r>
          </a:p>
          <a:p>
            <a:pPr marL="0" indent="0">
              <a:lnSpc>
                <a:spcPct val="130000"/>
              </a:lnSpc>
              <a:spcBef>
                <a:spcPts val="0"/>
              </a:spcBef>
              <a:spcAft>
                <a:spcPts val="700"/>
              </a:spcAft>
              <a:buNone/>
            </a:pPr>
            <a:r>
              <a:rPr lang="en-AU" dirty="0">
                <a:hlinkClick r:id="rId3"/>
              </a:rPr>
              <a:t>knowledge.aidr.org.au/resources/handbook-community-recovery</a:t>
            </a:r>
            <a:endParaRPr lang="en-AU" dirty="0"/>
          </a:p>
          <a:p>
            <a:pPr marL="0" indent="0">
              <a:lnSpc>
                <a:spcPct val="130000"/>
              </a:lnSpc>
              <a:spcBef>
                <a:spcPts val="0"/>
              </a:spcBef>
              <a:spcAft>
                <a:spcPts val="700"/>
              </a:spcAft>
              <a:buNone/>
            </a:pPr>
            <a:endParaRPr lang="en-AU" dirty="0">
              <a:latin typeface="Panton Bold" panose="00000800000000000000" pitchFamily="50" charset="0"/>
            </a:endParaRPr>
          </a:p>
          <a:p>
            <a:pPr marL="0" indent="0">
              <a:lnSpc>
                <a:spcPct val="130000"/>
              </a:lnSpc>
              <a:spcBef>
                <a:spcPts val="0"/>
              </a:spcBef>
              <a:spcAft>
                <a:spcPts val="700"/>
              </a:spcAft>
              <a:buNone/>
            </a:pPr>
            <a:r>
              <a:rPr lang="en-AU" dirty="0">
                <a:latin typeface="Panton Bold" panose="00000800000000000000" pitchFamily="50" charset="0"/>
              </a:rPr>
              <a:t>Resilient Ready </a:t>
            </a:r>
            <a:r>
              <a:rPr lang="en-AU" dirty="0"/>
              <a:t>is the rebranded Corporate to Community and aims to build everyday resilience capabilities in organisations of any size, industry and structure.</a:t>
            </a:r>
          </a:p>
          <a:p>
            <a:pPr marL="0" indent="0">
              <a:lnSpc>
                <a:spcPct val="130000"/>
              </a:lnSpc>
              <a:spcBef>
                <a:spcPts val="0"/>
              </a:spcBef>
              <a:spcAft>
                <a:spcPts val="700"/>
              </a:spcAft>
              <a:buNone/>
            </a:pPr>
            <a:r>
              <a:rPr lang="en-AU" dirty="0">
                <a:hlinkClick r:id="rId4"/>
              </a:rPr>
              <a:t>Home - Resilient Ready</a:t>
            </a:r>
            <a:endParaRPr lang="en-AU" dirty="0"/>
          </a:p>
          <a:p>
            <a:pPr marL="0" indent="0">
              <a:lnSpc>
                <a:spcPct val="130000"/>
              </a:lnSpc>
              <a:spcBef>
                <a:spcPts val="0"/>
              </a:spcBef>
              <a:spcAft>
                <a:spcPts val="700"/>
              </a:spcAft>
              <a:buNone/>
            </a:pPr>
            <a:r>
              <a:rPr lang="en-AU" dirty="0">
                <a:hlinkClick r:id="rId5"/>
              </a:rPr>
              <a:t>Biz Community Toolkit - Resilient Ready</a:t>
            </a:r>
            <a:endParaRPr lang="en-AU" dirty="0"/>
          </a:p>
          <a:p>
            <a:pPr marL="0" indent="0">
              <a:lnSpc>
                <a:spcPct val="130000"/>
              </a:lnSpc>
              <a:spcBef>
                <a:spcPts val="0"/>
              </a:spcBef>
              <a:spcAft>
                <a:spcPts val="700"/>
              </a:spcAft>
              <a:buNone/>
            </a:pPr>
            <a:endParaRPr lang="en-AU" dirty="0">
              <a:latin typeface="Panton Bold" panose="00000800000000000000" pitchFamily="50" charset="0"/>
            </a:endParaRPr>
          </a:p>
          <a:p>
            <a:pPr marL="0" indent="0">
              <a:lnSpc>
                <a:spcPct val="130000"/>
              </a:lnSpc>
              <a:spcBef>
                <a:spcPts val="0"/>
              </a:spcBef>
              <a:spcAft>
                <a:spcPts val="700"/>
              </a:spcAft>
              <a:buNone/>
            </a:pPr>
            <a:r>
              <a:rPr lang="en-AU" dirty="0">
                <a:latin typeface="Panton Bold" panose="00000800000000000000" pitchFamily="50" charset="0"/>
              </a:rPr>
              <a:t>Business.gov.au is a whole-of-government website for the Australian business community. </a:t>
            </a:r>
          </a:p>
          <a:p>
            <a:pPr marL="0" indent="0">
              <a:lnSpc>
                <a:spcPct val="130000"/>
              </a:lnSpc>
              <a:spcBef>
                <a:spcPts val="0"/>
              </a:spcBef>
              <a:spcAft>
                <a:spcPts val="700"/>
              </a:spcAft>
              <a:buNone/>
            </a:pPr>
            <a:r>
              <a:rPr lang="en-AU" dirty="0"/>
              <a:t>It is a simple and convenient entry point for information, services and support to help businesses succeed in Australia.</a:t>
            </a:r>
          </a:p>
          <a:p>
            <a:pPr marL="0" indent="0">
              <a:lnSpc>
                <a:spcPct val="130000"/>
              </a:lnSpc>
              <a:spcBef>
                <a:spcPts val="0"/>
              </a:spcBef>
              <a:spcAft>
                <a:spcPts val="700"/>
              </a:spcAft>
              <a:buNone/>
            </a:pPr>
            <a:r>
              <a:rPr lang="en-AU" dirty="0">
                <a:hlinkClick r:id="rId6"/>
              </a:rPr>
              <a:t>Emergency management | business.gov.au</a:t>
            </a:r>
            <a:endParaRPr lang="en-AU" dirty="0"/>
          </a:p>
          <a:p>
            <a:pPr marL="0" indent="0">
              <a:lnSpc>
                <a:spcPct val="130000"/>
              </a:lnSpc>
              <a:spcBef>
                <a:spcPts val="0"/>
              </a:spcBef>
              <a:spcAft>
                <a:spcPts val="700"/>
              </a:spcAft>
              <a:buNone/>
            </a:pPr>
            <a:r>
              <a:rPr lang="en-AU" dirty="0">
                <a:hlinkClick r:id="rId7"/>
              </a:rPr>
              <a:t>Entrepreneurs' Programme | business.gov.au</a:t>
            </a:r>
            <a:endParaRPr lang="en-AU" dirty="0"/>
          </a:p>
        </p:txBody>
      </p:sp>
    </p:spTree>
    <p:extLst>
      <p:ext uri="{BB962C8B-B14F-4D97-AF65-F5344CB8AC3E}">
        <p14:creationId xmlns:p14="http://schemas.microsoft.com/office/powerpoint/2010/main" val="350882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B76C78-8CF3-457F-A231-255C2ADD9573}"/>
              </a:ext>
            </a:extLst>
          </p:cNvPr>
          <p:cNvSpPr/>
          <p:nvPr/>
        </p:nvSpPr>
        <p:spPr>
          <a:xfrm>
            <a:off x="0" y="0"/>
            <a:ext cx="12192000" cy="6858000"/>
          </a:xfrm>
          <a:prstGeom prst="rect">
            <a:avLst/>
          </a:prstGeom>
          <a:solidFill>
            <a:srgbClr val="702C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p:cNvSpPr>
            <a:spLocks noGrp="1"/>
          </p:cNvSpPr>
          <p:nvPr>
            <p:ph idx="4294967295"/>
          </p:nvPr>
        </p:nvSpPr>
        <p:spPr>
          <a:xfrm>
            <a:off x="2350053" y="1614792"/>
            <a:ext cx="7491893" cy="3628416"/>
          </a:xfrm>
          <a:prstGeom prst="rect">
            <a:avLst/>
          </a:prstGeom>
        </p:spPr>
        <p:txBody>
          <a:bodyPr vert="horz" lIns="91440" tIns="45720" rIns="91440" bIns="45720" rtlCol="0" anchor="t">
            <a:normAutofit/>
          </a:bodyPr>
          <a:lstStyle/>
          <a:p>
            <a:pPr marL="0" indent="0" algn="ctr">
              <a:buNone/>
            </a:pPr>
            <a:r>
              <a:rPr lang="en-AU" sz="3800" dirty="0">
                <a:solidFill>
                  <a:schemeClr val="bg1"/>
                </a:solidFill>
                <a:latin typeface="Panton SemiBold" panose="00000700000000000000" pitchFamily="50" charset="0"/>
              </a:rPr>
              <a:t>Everyone in the community is affected when a disaster hits, even if their home, property or business was not directly impacted.</a:t>
            </a:r>
          </a:p>
        </p:txBody>
      </p:sp>
    </p:spTree>
    <p:extLst>
      <p:ext uri="{BB962C8B-B14F-4D97-AF65-F5344CB8AC3E}">
        <p14:creationId xmlns:p14="http://schemas.microsoft.com/office/powerpoint/2010/main" val="155412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332509" y="2833141"/>
            <a:ext cx="11526982" cy="3314592"/>
          </a:xfrm>
        </p:spPr>
        <p:txBody>
          <a:bodyPr>
            <a:normAutofit fontScale="90000"/>
          </a:bodyPr>
          <a:lstStyle/>
          <a:p>
            <a:pPr algn="ctr"/>
            <a:r>
              <a:rPr lang="en-AU" sz="4400" dirty="0">
                <a:solidFill>
                  <a:schemeClr val="bg1"/>
                </a:solidFill>
              </a:rPr>
              <a:t>Supporting Businesses in Recovery</a:t>
            </a:r>
            <a:br>
              <a:rPr lang="en-AU" sz="4400" dirty="0">
                <a:solidFill>
                  <a:schemeClr val="bg1"/>
                </a:solidFill>
              </a:rPr>
            </a:br>
            <a:br>
              <a:rPr lang="en-AU" sz="4400" dirty="0">
                <a:solidFill>
                  <a:schemeClr val="bg1"/>
                </a:solidFill>
              </a:rPr>
            </a:br>
            <a:r>
              <a:rPr lang="en-AU" dirty="0">
                <a:solidFill>
                  <a:schemeClr val="bg1"/>
                </a:solidFill>
              </a:rPr>
              <a:t>Ross Leggett</a:t>
            </a:r>
            <a:br>
              <a:rPr lang="en-AU" dirty="0">
                <a:solidFill>
                  <a:schemeClr val="bg1"/>
                </a:solidFill>
              </a:rPr>
            </a:br>
            <a:r>
              <a:rPr lang="en-AU" dirty="0">
                <a:solidFill>
                  <a:schemeClr val="bg1"/>
                </a:solidFill>
              </a:rPr>
              <a:t> </a:t>
            </a:r>
            <a:r>
              <a:rPr lang="en-AU" sz="2200" dirty="0">
                <a:solidFill>
                  <a:schemeClr val="bg1"/>
                </a:solidFill>
              </a:rPr>
              <a:t>CEO Southern Queensland Rural and Small Business Financial Counselling Service </a:t>
            </a:r>
            <a:br>
              <a:rPr lang="en-AU" sz="2200" dirty="0">
                <a:solidFill>
                  <a:schemeClr val="bg1"/>
                </a:solidFill>
              </a:rPr>
            </a:br>
            <a:br>
              <a:rPr lang="en-AU" sz="4400" dirty="0">
                <a:solidFill>
                  <a:schemeClr val="bg1"/>
                </a:solidFill>
              </a:rPr>
            </a:br>
            <a:r>
              <a:rPr lang="en-AU" dirty="0">
                <a:solidFill>
                  <a:schemeClr val="bg1"/>
                </a:solidFill>
              </a:rPr>
              <a:t>Renae </a:t>
            </a:r>
            <a:r>
              <a:rPr lang="en-AU" dirty="0" err="1">
                <a:solidFill>
                  <a:schemeClr val="bg1"/>
                </a:solidFill>
              </a:rPr>
              <a:t>Hanvin</a:t>
            </a:r>
            <a:br>
              <a:rPr lang="en-AU" dirty="0">
                <a:solidFill>
                  <a:schemeClr val="bg1"/>
                </a:solidFill>
              </a:rPr>
            </a:br>
            <a:r>
              <a:rPr lang="en-AU" sz="2200" dirty="0">
                <a:solidFill>
                  <a:schemeClr val="bg1"/>
                </a:solidFill>
              </a:rPr>
              <a:t>Director,  Resilient Ready</a:t>
            </a:r>
            <a:endParaRPr lang="en-AU" sz="2400" b="0" dirty="0">
              <a:solidFill>
                <a:schemeClr val="bg1"/>
              </a:solidFill>
            </a:endParaRPr>
          </a:p>
        </p:txBody>
      </p:sp>
      <p:pic>
        <p:nvPicPr>
          <p:cNvPr id="9" name="Graphic 8" descr="Video camera with solid fill">
            <a:extLst>
              <a:ext uri="{FF2B5EF4-FFF2-40B4-BE49-F238E27FC236}">
                <a16:creationId xmlns:a16="http://schemas.microsoft.com/office/drawing/2014/main" id="{CF221FCE-21FF-4361-96F6-4E5C1C8A47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3091" y="111930"/>
            <a:ext cx="2052637" cy="2052637"/>
          </a:xfrm>
          <a:prstGeom prst="rect">
            <a:avLst/>
          </a:prstGeom>
        </p:spPr>
      </p:pic>
      <p:sp>
        <p:nvSpPr>
          <p:cNvPr id="3" name="Rectangle 2">
            <a:extLst>
              <a:ext uri="{FF2B5EF4-FFF2-40B4-BE49-F238E27FC236}">
                <a16:creationId xmlns:a16="http://schemas.microsoft.com/office/drawing/2014/main" id="{E7A628F5-F600-995C-E200-839E75A12F26}"/>
              </a:ext>
            </a:extLst>
          </p:cNvPr>
          <p:cNvSpPr/>
          <p:nvPr/>
        </p:nvSpPr>
        <p:spPr>
          <a:xfrm>
            <a:off x="446201" y="307584"/>
            <a:ext cx="11161486" cy="6242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251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Economic recovery is complex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lvl="0"/>
            <a:endParaRPr lang="en-AU" dirty="0"/>
          </a:p>
        </p:txBody>
      </p:sp>
      <p:sp>
        <p:nvSpPr>
          <p:cNvPr id="5" name="Content Placeholder 2"/>
          <p:cNvSpPr txBox="1">
            <a:spLocks/>
          </p:cNvSpPr>
          <p:nvPr/>
        </p:nvSpPr>
        <p:spPr>
          <a:xfrm>
            <a:off x="1015450" y="2143498"/>
            <a:ext cx="5294720" cy="40699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500"/>
              </a:spcAft>
              <a:buNone/>
            </a:pPr>
            <a:r>
              <a:rPr lang="en-AU" dirty="0">
                <a:latin typeface="Calibri" panose="020F0502020204030204" pitchFamily="34" charset="0"/>
                <a:ea typeface="Calibri" panose="020F0502020204030204" pitchFamily="34" charset="0"/>
                <a:cs typeface="Calibri" panose="020F0502020204030204" pitchFamily="34" charset="0"/>
              </a:rPr>
              <a:t>Economic impacts may affect:</a:t>
            </a:r>
          </a:p>
          <a:p>
            <a:pPr lvl="1">
              <a:lnSpc>
                <a:spcPct val="100000"/>
              </a:lnSpc>
              <a:spcAft>
                <a:spcPts val="500"/>
              </a:spcAft>
            </a:pPr>
            <a:r>
              <a:rPr lang="en-AU" sz="2400" dirty="0">
                <a:latin typeface="Calibri" panose="020F0502020204030204" pitchFamily="34" charset="0"/>
                <a:ea typeface="Calibri" panose="020F0502020204030204" pitchFamily="34" charset="0"/>
                <a:cs typeface="Calibri" panose="020F0502020204030204" pitchFamily="34" charset="0"/>
              </a:rPr>
              <a:t>Individual businesses </a:t>
            </a:r>
          </a:p>
          <a:p>
            <a:pPr lvl="1">
              <a:lnSpc>
                <a:spcPct val="100000"/>
              </a:lnSpc>
              <a:spcAft>
                <a:spcPts val="500"/>
              </a:spcAft>
            </a:pPr>
            <a:r>
              <a:rPr lang="en-AU" sz="2400" dirty="0">
                <a:latin typeface="Calibri" panose="020F0502020204030204" pitchFamily="34" charset="0"/>
                <a:ea typeface="Calibri" panose="020F0502020204030204" pitchFamily="34" charset="0"/>
                <a:cs typeface="Calibri" panose="020F0502020204030204" pitchFamily="34" charset="0"/>
              </a:rPr>
              <a:t>Business or industry sectors </a:t>
            </a:r>
          </a:p>
          <a:p>
            <a:pPr lvl="1">
              <a:lnSpc>
                <a:spcPct val="100000"/>
              </a:lnSpc>
              <a:spcAft>
                <a:spcPts val="500"/>
              </a:spcAft>
            </a:pPr>
            <a:r>
              <a:rPr lang="en-AU" sz="2400" dirty="0">
                <a:latin typeface="Calibri" panose="020F0502020204030204" pitchFamily="34" charset="0"/>
                <a:ea typeface="Calibri" panose="020F0502020204030204" pitchFamily="34" charset="0"/>
                <a:cs typeface="Calibri" panose="020F0502020204030204" pitchFamily="34" charset="0"/>
              </a:rPr>
              <a:t>Locations and regions </a:t>
            </a:r>
          </a:p>
          <a:p>
            <a:pPr lvl="1">
              <a:lnSpc>
                <a:spcPct val="100000"/>
              </a:lnSpc>
              <a:spcAft>
                <a:spcPts val="500"/>
              </a:spcAft>
            </a:pPr>
            <a:r>
              <a:rPr lang="en-AU" sz="2400" dirty="0">
                <a:latin typeface="Calibri" panose="020F0502020204030204" pitchFamily="34" charset="0"/>
                <a:ea typeface="Calibri" panose="020F0502020204030204" pitchFamily="34" charset="0"/>
                <a:cs typeface="Calibri" panose="020F0502020204030204" pitchFamily="34" charset="0"/>
              </a:rPr>
              <a:t>Employment types (casual or temporary employees) </a:t>
            </a:r>
          </a:p>
          <a:p>
            <a:pPr lvl="1">
              <a:lnSpc>
                <a:spcPct val="100000"/>
              </a:lnSpc>
              <a:spcAft>
                <a:spcPts val="500"/>
              </a:spcAft>
            </a:pPr>
            <a:r>
              <a:rPr lang="en-AU" sz="2400" dirty="0">
                <a:latin typeface="Calibri" panose="020F0502020204030204" pitchFamily="34" charset="0"/>
                <a:ea typeface="Calibri" panose="020F0502020204030204" pitchFamily="34" charset="0"/>
                <a:cs typeface="Calibri" panose="020F0502020204030204" pitchFamily="34" charset="0"/>
              </a:rPr>
              <a:t>Supply chains and value chains.</a:t>
            </a:r>
          </a:p>
        </p:txBody>
      </p:sp>
      <p:sp>
        <p:nvSpPr>
          <p:cNvPr id="7" name="Rectangle 6"/>
          <p:cNvSpPr/>
          <p:nvPr/>
        </p:nvSpPr>
        <p:spPr>
          <a:xfrm>
            <a:off x="1015450" y="1330063"/>
            <a:ext cx="11655973" cy="461665"/>
          </a:xfrm>
          <a:prstGeom prst="rect">
            <a:avLst/>
          </a:prstGeom>
        </p:spPr>
        <p:txBody>
          <a:bodyPr wrap="square" lIns="91440" tIns="45720" rIns="91440" bIns="45720" anchor="t">
            <a:spAutoFit/>
          </a:bodyPr>
          <a:lstStyle/>
          <a:p>
            <a:pPr>
              <a:lnSpc>
                <a:spcPct val="100000"/>
              </a:lnSpc>
            </a:pPr>
            <a:r>
              <a:rPr lang="en-AU" sz="2400" dirty="0">
                <a:latin typeface="Calibri" panose="020F0502020204030204" pitchFamily="34" charset="0"/>
                <a:ea typeface="Calibri" panose="020F0502020204030204" pitchFamily="34" charset="0"/>
                <a:cs typeface="Calibri" panose="020F0502020204030204" pitchFamily="34" charset="0"/>
              </a:rPr>
              <a:t>The economic recovery environment is one of the most complex aspects of recovery.</a:t>
            </a:r>
          </a:p>
        </p:txBody>
      </p:sp>
      <p:pic>
        <p:nvPicPr>
          <p:cNvPr id="8" name="Picture 7" descr="A picture containing building, outdoor&#10;&#10;Description automatically generated">
            <a:extLst>
              <a:ext uri="{FF2B5EF4-FFF2-40B4-BE49-F238E27FC236}">
                <a16:creationId xmlns:a16="http://schemas.microsoft.com/office/drawing/2014/main" id="{486BD6CF-B22D-37E1-0FD9-E95B88D84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372" y="2073404"/>
            <a:ext cx="5302883" cy="2835184"/>
          </a:xfrm>
          <a:prstGeom prst="rect">
            <a:avLst/>
          </a:prstGeom>
        </p:spPr>
      </p:pic>
      <p:sp>
        <p:nvSpPr>
          <p:cNvPr id="9" name="TextBox 8"/>
          <p:cNvSpPr txBox="1"/>
          <p:nvPr/>
        </p:nvSpPr>
        <p:spPr>
          <a:xfrm>
            <a:off x="6474372" y="4905920"/>
            <a:ext cx="5302883" cy="646331"/>
          </a:xfrm>
          <a:prstGeom prst="rect">
            <a:avLst/>
          </a:prstGeom>
          <a:solidFill>
            <a:srgbClr val="EBD3E8"/>
          </a:solidFill>
        </p:spPr>
        <p:txBody>
          <a:bodyPr wrap="square" lIns="91440" tIns="45720" rIns="91440" bIns="45720" rtlCol="0" anchor="t">
            <a:spAutoFit/>
          </a:bodyPr>
          <a:lstStyle/>
          <a:p>
            <a:pPr algn="ctr"/>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r>
              <a:rPr lang="en-AU" dirty="0">
                <a:solidFill>
                  <a:schemeClr val="accent1"/>
                </a:solidFill>
                <a:latin typeface="Calibri" panose="020F0502020204030204" pitchFamily="34" charset="0"/>
                <a:ea typeface="Calibri" panose="020F0502020204030204" pitchFamily="34" charset="0"/>
                <a:cs typeface="Calibri" panose="020F0502020204030204" pitchFamily="34" charset="0"/>
              </a:rPr>
              <a:t>Re-establishing business is vital to community functioning and recovery.</a:t>
            </a:r>
          </a:p>
        </p:txBody>
      </p:sp>
    </p:spTree>
    <p:extLst>
      <p:ext uri="{BB962C8B-B14F-4D97-AF65-F5344CB8AC3E}">
        <p14:creationId xmlns:p14="http://schemas.microsoft.com/office/powerpoint/2010/main" val="16409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F79662-4919-7D8D-799C-13468714FBD3}"/>
              </a:ext>
            </a:extLst>
          </p:cNvPr>
          <p:cNvSpPr>
            <a:spLocks noGrp="1"/>
          </p:cNvSpPr>
          <p:nvPr>
            <p:ph type="title"/>
          </p:nvPr>
        </p:nvSpPr>
        <p:spPr/>
        <p:txBody>
          <a:bodyPr>
            <a:normAutofit/>
          </a:bodyPr>
          <a:lstStyle/>
          <a:p>
            <a:r>
              <a:rPr lang="en-AU" sz="3200" dirty="0"/>
              <a:t>Multiple disasters – compounding impacts</a:t>
            </a:r>
            <a:endParaRPr lang="en-AU" dirty="0"/>
          </a:p>
        </p:txBody>
      </p:sp>
      <p:sp>
        <p:nvSpPr>
          <p:cNvPr id="3" name="Content Placeholder 2"/>
          <p:cNvSpPr>
            <a:spLocks noGrp="1"/>
          </p:cNvSpPr>
          <p:nvPr>
            <p:ph idx="1"/>
          </p:nvPr>
        </p:nvSpPr>
        <p:spPr>
          <a:xfrm>
            <a:off x="990936" y="1523594"/>
            <a:ext cx="10839114" cy="4346908"/>
          </a:xfrm>
        </p:spPr>
        <p:txBody>
          <a:bodyPr>
            <a:normAutofit/>
          </a:bodyPr>
          <a:lstStyle/>
          <a:p>
            <a:r>
              <a:rPr lang="en-AU" dirty="0"/>
              <a:t>Can no longer look at the impacts of one event in isolation</a:t>
            </a:r>
          </a:p>
          <a:p>
            <a:pPr lvl="1"/>
            <a:r>
              <a:rPr lang="en-AU" sz="2400" dirty="0"/>
              <a:t>drought … flood … bushfire … COVID19… </a:t>
            </a:r>
          </a:p>
          <a:p>
            <a:r>
              <a:rPr lang="en-AU" dirty="0"/>
              <a:t>At the best of times, it is hard to run a small business or be a primary producer</a:t>
            </a:r>
          </a:p>
          <a:p>
            <a:r>
              <a:rPr lang="en-AU" dirty="0"/>
              <a:t>Financial and business continuity planning isn’t enough to mitigate the effects of compounding disaster events.</a:t>
            </a:r>
          </a:p>
          <a:p>
            <a:r>
              <a:rPr lang="en-AU" dirty="0"/>
              <a:t>The effects of multiple compounding events will require significant support and understanding.</a:t>
            </a:r>
          </a:p>
        </p:txBody>
      </p:sp>
    </p:spTree>
    <p:extLst>
      <p:ext uri="{BB962C8B-B14F-4D97-AF65-F5344CB8AC3E}">
        <p14:creationId xmlns:p14="http://schemas.microsoft.com/office/powerpoint/2010/main" val="328837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Direct and indirect economic impacts</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lvl="0"/>
            <a:endParaRPr lang="en-AU" dirty="0"/>
          </a:p>
        </p:txBody>
      </p:sp>
      <p:sp>
        <p:nvSpPr>
          <p:cNvPr id="6" name="TextBox 5"/>
          <p:cNvSpPr txBox="1"/>
          <p:nvPr/>
        </p:nvSpPr>
        <p:spPr>
          <a:xfrm>
            <a:off x="1079293" y="4625270"/>
            <a:ext cx="10215796" cy="646331"/>
          </a:xfrm>
          <a:prstGeom prst="rect">
            <a:avLst/>
          </a:prstGeom>
          <a:solidFill>
            <a:srgbClr val="EBD3E8"/>
          </a:solidFill>
        </p:spPr>
        <p:txBody>
          <a:bodyPr wrap="square" lIns="91440" tIns="45720" rIns="91440" bIns="45720" rtlCol="0" anchor="t">
            <a:spAutoFit/>
          </a:bodyPr>
          <a:lstStyle/>
          <a:p>
            <a:pPr algn="ctr"/>
            <a:r>
              <a:rPr lang="en-US" b="1" dirty="0">
                <a:solidFill>
                  <a:srgbClr val="9B1889"/>
                </a:solidFill>
                <a:latin typeface="Calibri" panose="020F0502020204030204" pitchFamily="34" charset="0"/>
                <a:ea typeface="Calibri" panose="020F0502020204030204" pitchFamily="34" charset="0"/>
                <a:cs typeface="Calibri" panose="020F0502020204030204" pitchFamily="34" charset="0"/>
              </a:rPr>
              <a:t>HINT – </a:t>
            </a:r>
            <a:r>
              <a:rPr lang="en-AU" dirty="0">
                <a:solidFill>
                  <a:srgbClr val="9B1889"/>
                </a:solidFill>
                <a:latin typeface="Calibri" panose="020F0502020204030204" pitchFamily="34" charset="0"/>
                <a:ea typeface="Calibri" panose="020F0502020204030204" pitchFamily="34" charset="0"/>
                <a:cs typeface="Calibri" panose="020F0502020204030204" pitchFamily="34" charset="0"/>
              </a:rPr>
              <a:t>direct and indirect impacts have different consequences at multiple levels within a local economy… </a:t>
            </a:r>
          </a:p>
          <a:p>
            <a:pPr algn="ctr"/>
            <a:r>
              <a:rPr lang="en-AU" dirty="0">
                <a:solidFill>
                  <a:srgbClr val="9B1889"/>
                </a:solidFill>
                <a:latin typeface="Calibri" panose="020F0502020204030204" pitchFamily="34" charset="0"/>
                <a:ea typeface="Calibri" panose="020F0502020204030204" pitchFamily="34" charset="0"/>
                <a:cs typeface="Calibri" panose="020F0502020204030204" pitchFamily="34" charset="0"/>
              </a:rPr>
              <a:t>your recovery planning and preparedness activities should take this into account.</a:t>
            </a:r>
            <a:endParaRPr lang="en-AU" b="1" dirty="0">
              <a:solidFill>
                <a:srgbClr val="9B1889"/>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96B4A49-30E9-94B3-F040-287E16AEF655}"/>
              </a:ext>
            </a:extLst>
          </p:cNvPr>
          <p:cNvSpPr/>
          <p:nvPr/>
        </p:nvSpPr>
        <p:spPr>
          <a:xfrm>
            <a:off x="1015450" y="1330063"/>
            <a:ext cx="9867409" cy="2894318"/>
          </a:xfrm>
          <a:prstGeom prst="rect">
            <a:avLst/>
          </a:prstGeom>
        </p:spPr>
        <p:txBody>
          <a:bodyPr wrap="square" lIns="91440" tIns="45720" rIns="91440" bIns="45720" anchor="t">
            <a:spAutoFit/>
          </a:bodyPr>
          <a:lstStyle/>
          <a:p>
            <a:pPr>
              <a:lnSpc>
                <a:spcPct val="110000"/>
              </a:lnSpc>
              <a:spcAft>
                <a:spcPts val="1500"/>
              </a:spcAft>
            </a:pPr>
            <a:r>
              <a:rPr lang="en-AU" sz="2400" b="1" dirty="0">
                <a:latin typeface="Calibri" panose="020F0502020204030204" pitchFamily="34" charset="0"/>
                <a:ea typeface="Calibri" panose="020F0502020204030204" pitchFamily="34" charset="0"/>
                <a:cs typeface="Calibri" panose="020F0502020204030204" pitchFamily="34" charset="0"/>
              </a:rPr>
              <a:t>Direct</a:t>
            </a:r>
            <a:r>
              <a:rPr lang="en-AU" sz="2400" dirty="0">
                <a:latin typeface="Calibri" panose="020F0502020204030204" pitchFamily="34" charset="0"/>
                <a:ea typeface="Calibri" panose="020F0502020204030204" pitchFamily="34" charset="0"/>
                <a:cs typeface="Calibri" panose="020F0502020204030204" pitchFamily="34" charset="0"/>
              </a:rPr>
              <a:t> impacts are tangible (e.g. physical destruction) and can normally have a dollar value easily assigned </a:t>
            </a:r>
          </a:p>
          <a:p>
            <a:pPr>
              <a:lnSpc>
                <a:spcPct val="110000"/>
              </a:lnSpc>
              <a:spcAft>
                <a:spcPts val="1500"/>
              </a:spcAft>
            </a:pPr>
            <a:r>
              <a:rPr lang="en-AU" sz="2400" b="1" dirty="0">
                <a:latin typeface="Calibri" panose="020F0502020204030204" pitchFamily="34" charset="0"/>
                <a:ea typeface="Calibri" panose="020F0502020204030204" pitchFamily="34" charset="0"/>
                <a:cs typeface="Calibri" panose="020F0502020204030204" pitchFamily="34" charset="0"/>
              </a:rPr>
              <a:t>Indirect</a:t>
            </a:r>
            <a:r>
              <a:rPr lang="en-AU" sz="2400" dirty="0">
                <a:latin typeface="Calibri" panose="020F0502020204030204" pitchFamily="34" charset="0"/>
                <a:ea typeface="Calibri" panose="020F0502020204030204" pitchFamily="34" charset="0"/>
                <a:cs typeface="Calibri" panose="020F0502020204030204" pitchFamily="34" charset="0"/>
              </a:rPr>
              <a:t> impacts are consequences from an event (e.g. power disruption, customer downturn)</a:t>
            </a:r>
          </a:p>
          <a:p>
            <a:pPr>
              <a:lnSpc>
                <a:spcPct val="110000"/>
              </a:lnSpc>
              <a:spcAft>
                <a:spcPts val="1500"/>
              </a:spcAft>
            </a:pPr>
            <a:r>
              <a:rPr lang="en-AU" sz="2400" b="1" dirty="0">
                <a:latin typeface="Calibri" panose="020F0502020204030204" pitchFamily="34" charset="0"/>
                <a:ea typeface="Calibri" panose="020F0502020204030204" pitchFamily="34" charset="0"/>
                <a:cs typeface="Calibri" panose="020F0502020204030204" pitchFamily="34" charset="0"/>
              </a:rPr>
              <a:t>Intangible</a:t>
            </a:r>
            <a:r>
              <a:rPr lang="en-AU" sz="2400" dirty="0">
                <a:latin typeface="Calibri" panose="020F0502020204030204" pitchFamily="34" charset="0"/>
                <a:ea typeface="Calibri" panose="020F0502020204030204" pitchFamily="34" charset="0"/>
                <a:cs typeface="Calibri" panose="020F0502020204030204" pitchFamily="34" charset="0"/>
              </a:rPr>
              <a:t> impacts don’t necessarily have a dollar value but can be lasting effects on the livelihoods within community (e.g. loss of future contracts). </a:t>
            </a:r>
          </a:p>
        </p:txBody>
      </p:sp>
    </p:spTree>
    <p:extLst>
      <p:ext uri="{BB962C8B-B14F-4D97-AF65-F5344CB8AC3E}">
        <p14:creationId xmlns:p14="http://schemas.microsoft.com/office/powerpoint/2010/main" val="36411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B76C78-8CF3-457F-A231-255C2ADD9573}"/>
              </a:ext>
            </a:extLst>
          </p:cNvPr>
          <p:cNvSpPr/>
          <p:nvPr/>
        </p:nvSpPr>
        <p:spPr>
          <a:xfrm>
            <a:off x="0" y="7557"/>
            <a:ext cx="12192000" cy="6858000"/>
          </a:xfrm>
          <a:prstGeom prst="rect">
            <a:avLst/>
          </a:prstGeom>
          <a:solidFill>
            <a:srgbClr val="9B1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4294967295"/>
          </p:nvPr>
        </p:nvSpPr>
        <p:spPr>
          <a:xfrm>
            <a:off x="852853" y="1197766"/>
            <a:ext cx="10659593" cy="4325816"/>
          </a:xfrm>
          <a:prstGeom prst="rect">
            <a:avLst/>
          </a:prstGeom>
        </p:spPr>
        <p:txBody>
          <a:bodyPr>
            <a:noAutofit/>
          </a:bodyPr>
          <a:lstStyle/>
          <a:p>
            <a:pPr marL="0" indent="0">
              <a:lnSpc>
                <a:spcPct val="100000"/>
              </a:lnSpc>
              <a:buNone/>
            </a:pPr>
            <a:r>
              <a:rPr lang="en-AU" sz="3200" b="1" dirty="0">
                <a:solidFill>
                  <a:schemeClr val="bg1"/>
                </a:solidFill>
                <a:latin typeface="Panton SemiBold" panose="00000700000000000000" pitchFamily="50" charset="0"/>
              </a:rPr>
              <a:t>Clean up, re-stocking and opening the doors isn’t the end… </a:t>
            </a:r>
          </a:p>
          <a:p>
            <a:pPr marL="0" indent="0">
              <a:lnSpc>
                <a:spcPct val="100000"/>
              </a:lnSpc>
              <a:buNone/>
            </a:pPr>
            <a:endParaRPr lang="en-AU" sz="3200" b="1" dirty="0">
              <a:solidFill>
                <a:schemeClr val="bg1"/>
              </a:solidFill>
              <a:latin typeface="Panton SemiBold" panose="00000700000000000000" pitchFamily="50" charset="0"/>
            </a:endParaRPr>
          </a:p>
          <a:p>
            <a:pPr marL="0" indent="0">
              <a:lnSpc>
                <a:spcPct val="100000"/>
              </a:lnSpc>
              <a:buNone/>
            </a:pPr>
            <a:r>
              <a:rPr lang="en-AU" sz="3200" b="1" dirty="0">
                <a:solidFill>
                  <a:schemeClr val="bg1"/>
                </a:solidFill>
                <a:latin typeface="Panton SemiBold" panose="00000700000000000000" pitchFamily="50" charset="0"/>
              </a:rPr>
              <a:t>          …it’s the beginning…</a:t>
            </a:r>
          </a:p>
          <a:p>
            <a:pPr marL="0" indent="0">
              <a:lnSpc>
                <a:spcPct val="100000"/>
              </a:lnSpc>
              <a:buNone/>
            </a:pPr>
            <a:endParaRPr lang="en-AU" sz="3200" b="1" dirty="0">
              <a:solidFill>
                <a:schemeClr val="bg1"/>
              </a:solidFill>
              <a:latin typeface="Panton SemiBold" panose="00000700000000000000" pitchFamily="50" charset="0"/>
            </a:endParaRPr>
          </a:p>
          <a:p>
            <a:pPr marL="0" indent="0">
              <a:lnSpc>
                <a:spcPct val="100000"/>
              </a:lnSpc>
              <a:buNone/>
            </a:pPr>
            <a:r>
              <a:rPr lang="en-AU" sz="3200" b="1" dirty="0">
                <a:solidFill>
                  <a:schemeClr val="bg1"/>
                </a:solidFill>
                <a:latin typeface="Panton SemiBold" panose="00000700000000000000" pitchFamily="50" charset="0"/>
              </a:rPr>
              <a:t>…economic recovery is long, private and occurs behind closed doors.</a:t>
            </a:r>
          </a:p>
        </p:txBody>
      </p:sp>
    </p:spTree>
    <p:extLst>
      <p:ext uri="{BB962C8B-B14F-4D97-AF65-F5344CB8AC3E}">
        <p14:creationId xmlns:p14="http://schemas.microsoft.com/office/powerpoint/2010/main" val="1448622207"/>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73944b2-c49e-4d9c-b47a-e2513151abcc">
      <Value>1</Value>
    </TaxCatchAll>
    <lcf76f155ced4ddcb4097134ff3c332f xmlns="78a52810-3e6c-44d6-a463-d26917084d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3" ma:contentTypeDescription="Create a new document." ma:contentTypeScope="" ma:versionID="505b36cdc7c88d30979a85bf4b603aa2">
  <xsd:schema xmlns:xsd="http://www.w3.org/2001/XMLSchema" xmlns:xs="http://www.w3.org/2001/XMLSchema" xmlns:p="http://schemas.microsoft.com/office/2006/metadata/properties" xmlns:ns2="78a52810-3e6c-44d6-a463-d26917084db2" xmlns:ns3="273944b2-c49e-4d9c-b47a-e2513151abcc" targetNamespace="http://schemas.microsoft.com/office/2006/metadata/properties" ma:root="true" ma:fieldsID="f93683841a8777a06fa398ce7879d1c5" ns2:_="" ns3:_="">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C813D-CA83-442E-962A-49A09C2EAFCE}">
  <ds:schemaRefs>
    <ds:schemaRef ds:uri="http://schemas.microsoft.com/sharepoint/v3/contenttype/forms"/>
  </ds:schemaRefs>
</ds:datastoreItem>
</file>

<file path=customXml/itemProps2.xml><?xml version="1.0" encoding="utf-8"?>
<ds:datastoreItem xmlns:ds="http://schemas.openxmlformats.org/officeDocument/2006/customXml" ds:itemID="{E63E97CD-2452-4345-930F-116EA3D8B532}">
  <ds:schemaRefs>
    <ds:schemaRef ds:uri="http://schemas.microsoft.com/office/2006/documentManagement/types"/>
    <ds:schemaRef ds:uri="http://purl.org/dc/dcmitype/"/>
    <ds:schemaRef ds:uri="http://purl.org/dc/elements/1.1/"/>
    <ds:schemaRef ds:uri="http://purl.org/dc/terms/"/>
    <ds:schemaRef ds:uri="http://www.w3.org/XML/1998/namespace"/>
    <ds:schemaRef ds:uri="78a52810-3e6c-44d6-a463-d26917084db2"/>
    <ds:schemaRef ds:uri="http://schemas.microsoft.com/office/infopath/2007/PartnerControls"/>
    <ds:schemaRef ds:uri="http://schemas.openxmlformats.org/package/2006/metadata/core-properties"/>
    <ds:schemaRef ds:uri="273944b2-c49e-4d9c-b47a-e2513151abcc"/>
    <ds:schemaRef ds:uri="http://schemas.microsoft.com/office/2006/metadata/properties"/>
  </ds:schemaRefs>
</ds:datastoreItem>
</file>

<file path=customXml/itemProps3.xml><?xml version="1.0" encoding="utf-8"?>
<ds:datastoreItem xmlns:ds="http://schemas.openxmlformats.org/officeDocument/2006/customXml" ds:itemID="{52256C86-A84D-40CB-8647-1C3B6FA5E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52810-3e6c-44d6-a463-d26917084db2"/>
    <ds:schemaRef ds:uri="273944b2-c49e-4d9c-b47a-e2513151a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12438</TotalTime>
  <Words>5383</Words>
  <Application>Microsoft Office PowerPoint</Application>
  <PresentationFormat>Widescreen</PresentationFormat>
  <Paragraphs>567</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BOLD</vt:lpstr>
      <vt:lpstr>Century Gothic</vt:lpstr>
      <vt:lpstr>Panton Bold</vt:lpstr>
      <vt:lpstr>Panton Bold Italic</vt:lpstr>
      <vt:lpstr>Panton SemiBold</vt:lpstr>
      <vt:lpstr>Panton SemiBold Italic</vt:lpstr>
      <vt:lpstr>Symbol</vt:lpstr>
      <vt:lpstr>1_Office Theme</vt:lpstr>
      <vt:lpstr>Foundations of Economic Recovery</vt:lpstr>
      <vt:lpstr>Objectives</vt:lpstr>
      <vt:lpstr>Overview of business, industry and primary production in  XXX area / region</vt:lpstr>
      <vt:lpstr>PowerPoint Presentation</vt:lpstr>
      <vt:lpstr>Supporting Businesses in Recovery  Ross Leggett  CEO Southern Queensland Rural and Small Business Financial Counselling Service   Renae Hanvin Director,  Resilient Ready</vt:lpstr>
      <vt:lpstr>Economic recovery is complex </vt:lpstr>
      <vt:lpstr>Multiple disasters – compounding impacts</vt:lpstr>
      <vt:lpstr>Direct and indirect economic impacts</vt:lpstr>
      <vt:lpstr>PowerPoint Presentation</vt:lpstr>
      <vt:lpstr>Disaster impacts = debt for businesses </vt:lpstr>
      <vt:lpstr>Disaster impacts = debt for businesses </vt:lpstr>
      <vt:lpstr>PowerPoint Presentation</vt:lpstr>
      <vt:lpstr>Case Study- Severe Tropical Cyclone Debbie</vt:lpstr>
      <vt:lpstr>Effecting an entire economy</vt:lpstr>
      <vt:lpstr>Primary Producers - some unique considerations</vt:lpstr>
      <vt:lpstr>PowerPoint Presentation</vt:lpstr>
      <vt:lpstr>Common reactions to a disaster </vt:lpstr>
      <vt:lpstr>The same disaster can affect different businesses differently</vt:lpstr>
      <vt:lpstr>Case study</vt:lpstr>
      <vt:lpstr>Some often felt experiences </vt:lpstr>
      <vt:lpstr>A partnership approach </vt:lpstr>
      <vt:lpstr>    Sustainability and adaptation  </vt:lpstr>
      <vt:lpstr>Principles – economic recovery into action</vt:lpstr>
      <vt:lpstr>Principles – economic recovery into action</vt:lpstr>
      <vt:lpstr>Recovery funds don’t flow evenly through a local economy </vt:lpstr>
      <vt:lpstr>Group Reflection </vt:lpstr>
      <vt:lpstr>PowerPoint Presentation</vt:lpstr>
      <vt:lpstr>Take away messages</vt:lpstr>
      <vt:lpstr>Recovery Exercising Toolkit</vt:lpstr>
      <vt:lpstr>Where to find out more</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Wendy</dc:creator>
  <cp:lastModifiedBy>Hannah Coffey</cp:lastModifiedBy>
  <cp:revision>510</cp:revision>
  <dcterms:created xsi:type="dcterms:W3CDTF">2021-12-10T05:04:36Z</dcterms:created>
  <dcterms:modified xsi:type="dcterms:W3CDTF">2023-02-08T04:27:33Z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ies>
</file>