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6"/>
  </p:notesMasterIdLst>
  <p:sldIdLst>
    <p:sldId id="257" r:id="rId5"/>
    <p:sldId id="286" r:id="rId6"/>
    <p:sldId id="278" r:id="rId7"/>
    <p:sldId id="293" r:id="rId8"/>
    <p:sldId id="287" r:id="rId9"/>
    <p:sldId id="275" r:id="rId10"/>
    <p:sldId id="279" r:id="rId11"/>
    <p:sldId id="268" r:id="rId12"/>
    <p:sldId id="277" r:id="rId13"/>
    <p:sldId id="272" r:id="rId14"/>
    <p:sldId id="273" r:id="rId15"/>
    <p:sldId id="283" r:id="rId16"/>
    <p:sldId id="282" r:id="rId17"/>
    <p:sldId id="284" r:id="rId18"/>
    <p:sldId id="269" r:id="rId19"/>
    <p:sldId id="280" r:id="rId20"/>
    <p:sldId id="290" r:id="rId21"/>
    <p:sldId id="276" r:id="rId22"/>
    <p:sldId id="270" r:id="rId23"/>
    <p:sldId id="292" r:id="rId24"/>
    <p:sldId id="29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7B34CA3-E24F-A344-A8D7-0EEC7382FD43}" name="Isabel Cornes" initials="IC" userId="S::isabel.cornes@aidr.org.au::bba37642-0ff4-4508-aa53-2181e194305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yan, Damien" initials="RD" lastIdx="2" clrIdx="0">
    <p:extLst>
      <p:ext uri="{19B8F6BF-5375-455C-9EA6-DF929625EA0E}">
        <p15:presenceInfo xmlns:p15="http://schemas.microsoft.com/office/powerpoint/2012/main" userId="S-1-5-21-672394970-180755160-2318422700-929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D3E8"/>
    <a:srgbClr val="9B1889"/>
    <a:srgbClr val="D7A8D0"/>
    <a:srgbClr val="702C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6492" autoAdjust="0"/>
  </p:normalViewPr>
  <p:slideViewPr>
    <p:cSldViewPr snapToGrid="0">
      <p:cViewPr varScale="1">
        <p:scale>
          <a:sx n="44" d="100"/>
          <a:sy n="44" d="100"/>
        </p:scale>
        <p:origin x="1524" y="40"/>
      </p:cViewPr>
      <p:guideLst/>
    </p:cSldViewPr>
  </p:slideViewPr>
  <p:notesTextViewPr>
    <p:cViewPr>
      <p:scale>
        <a:sx n="1" d="1"/>
        <a:sy n="1" d="1"/>
      </p:scale>
      <p:origin x="0" y="0"/>
    </p:cViewPr>
  </p:notesTextViewPr>
  <p:sorterViewPr>
    <p:cViewPr>
      <p:scale>
        <a:sx n="106" d="100"/>
        <a:sy n="106" d="100"/>
      </p:scale>
      <p:origin x="0" y="-72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742CF3-4EE5-4A04-913D-8B1FB61C7F56}" type="datetimeFigureOut">
              <a:rPr lang="en-AU" smtClean="0"/>
              <a:t>8/02/2023</a:t>
            </a:fld>
            <a:endParaRPr lang="en-A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7945E4-994D-4FFC-B256-DD621E16D190}" type="slidenum">
              <a:rPr lang="en-AU" smtClean="0"/>
              <a:t>‹#›</a:t>
            </a:fld>
            <a:endParaRPr lang="en-AU" dirty="0"/>
          </a:p>
        </p:txBody>
      </p:sp>
    </p:spTree>
    <p:extLst>
      <p:ext uri="{BB962C8B-B14F-4D97-AF65-F5344CB8AC3E}">
        <p14:creationId xmlns:p14="http://schemas.microsoft.com/office/powerpoint/2010/main" val="2968644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knowledge.aidr.org.au/resources/recovery-exercising-toolkit/"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u="none" baseline="0" dirty="0"/>
              <a:t>NOTE TO FACILITATORS</a:t>
            </a:r>
          </a:p>
          <a:p>
            <a:pPr marL="0" indent="0">
              <a:buNone/>
            </a:pPr>
            <a:endParaRPr lang="en-US" b="1" u="none" dirty="0"/>
          </a:p>
          <a:p>
            <a:pPr marL="0" indent="0">
              <a:buNone/>
            </a:pPr>
            <a:r>
              <a:rPr lang="en-US" b="1" u="none" dirty="0"/>
              <a:t>The following slides provide you with a self paced walk through of the module, supported with speakers notes. </a:t>
            </a:r>
          </a:p>
          <a:p>
            <a:endParaRPr lang="en-US" b="1" u="none" dirty="0"/>
          </a:p>
          <a:p>
            <a:r>
              <a:rPr lang="en-US" b="1" u="none" dirty="0"/>
              <a:t>The package takes approximately 60 minutes to run, this</a:t>
            </a:r>
            <a:r>
              <a:rPr lang="en-US" b="1" u="none" baseline="0" dirty="0"/>
              <a:t> includes the</a:t>
            </a:r>
            <a:r>
              <a:rPr lang="en-US" b="1" u="none" dirty="0"/>
              <a:t> group discussion activity</a:t>
            </a:r>
          </a:p>
          <a:p>
            <a:endParaRPr lang="en-AU" u="none" dirty="0"/>
          </a:p>
          <a:p>
            <a:pPr>
              <a:defRPr/>
            </a:pPr>
            <a:r>
              <a:rPr lang="en-AU" sz="1200" b="0" u="none" kern="1200" dirty="0">
                <a:solidFill>
                  <a:schemeClr val="tx1"/>
                </a:solidFill>
                <a:latin typeface="+mn-lt"/>
                <a:ea typeface="+mn-ea"/>
                <a:cs typeface="+mn-cs"/>
              </a:rPr>
              <a:t>Notes are in standard format</a:t>
            </a:r>
            <a:r>
              <a:rPr lang="en-AU" sz="1200" b="1" u="none" kern="1200" dirty="0">
                <a:solidFill>
                  <a:schemeClr val="tx1"/>
                </a:solidFill>
                <a:latin typeface="+mn-lt"/>
                <a:ea typeface="+mn-ea"/>
                <a:cs typeface="+mn-cs"/>
              </a:rPr>
              <a:t>. </a:t>
            </a:r>
            <a:r>
              <a:rPr lang="en-AU" sz="1200" b="1" i="1" u="none" kern="1200" dirty="0">
                <a:solidFill>
                  <a:schemeClr val="tx1"/>
                </a:solidFill>
                <a:latin typeface="+mn-lt"/>
                <a:ea typeface="+mn-ea"/>
                <a:cs typeface="+mn-cs"/>
              </a:rPr>
              <a:t>Facilitator actions are in bold</a:t>
            </a:r>
            <a:r>
              <a:rPr lang="en-AU" b="1" i="1" dirty="0"/>
              <a:t> italics.</a:t>
            </a:r>
            <a:endParaRPr lang="en-AU" sz="1200" b="1" u="none" kern="1200" dirty="0">
              <a:solidFill>
                <a:schemeClr val="tx1"/>
              </a:solidFill>
              <a:latin typeface="+mn-lt"/>
              <a:cs typeface="Calibri"/>
            </a:endParaRPr>
          </a:p>
          <a:p>
            <a:endParaRPr lang="en-AU" sz="1200" b="1" i="1" kern="1200" dirty="0">
              <a:solidFill>
                <a:schemeClr val="tx1"/>
              </a:solidFill>
              <a:effectLst/>
              <a:latin typeface="+mn-lt"/>
              <a:cs typeface="Calibri"/>
            </a:endParaRPr>
          </a:p>
          <a:p>
            <a:r>
              <a:rPr lang="en-AU" b="1" dirty="0">
                <a:cs typeface="Calibri"/>
              </a:rPr>
              <a:t>It’s a good idea to print out a 'notes' version of the slide deck for your reference and use on the day.</a:t>
            </a:r>
            <a:endParaRPr lang="en-AU" sz="1200" b="1" kern="1200" dirty="0">
              <a:solidFill>
                <a:schemeClr val="tx1"/>
              </a:solidFill>
              <a:effectLst/>
              <a:latin typeface="+mn-lt"/>
              <a:cs typeface="Calibri"/>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4AA19D-C382-435D-BEB5-DB4276143531}"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AU"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5674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4AA19D-C382-435D-BEB5-DB4276143531}"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AU"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3459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a:solidFill>
                  <a:schemeClr val="tx1"/>
                </a:solidFill>
                <a:effectLst/>
                <a:latin typeface="+mn-lt"/>
                <a:ea typeface="+mn-ea"/>
                <a:cs typeface="+mn-cs"/>
              </a:rPr>
              <a:t>The Lived Experience of Indigenous</a:t>
            </a:r>
            <a:r>
              <a:rPr lang="en-AU" sz="1200" b="1" kern="1200" baseline="0" dirty="0">
                <a:solidFill>
                  <a:schemeClr val="tx1"/>
                </a:solidFill>
                <a:effectLst/>
                <a:latin typeface="+mn-lt"/>
                <a:ea typeface="+mn-ea"/>
                <a:cs typeface="+mn-cs"/>
              </a:rPr>
              <a:t> People’s in Disasters</a:t>
            </a:r>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In recent years there have been many documented examples in post disaster Inquiries, reports and research papers which highlight how Indigenous peoples have not been supported during emergencies and evacuations, and in recovery.</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There have also been many accounts from Indigenous people about their experiences after disasters that highlight that the way that people have been treated after disaster can be very harmful. This includes experiences in evacuation centres where Indigenous people have been subject to racism, felt unwelcome and have been refused service.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The quote on the slide is from the NSW Inquiry into the 2019</a:t>
            </a:r>
            <a:r>
              <a:rPr lang="en-AU" sz="1200" kern="1200" baseline="0" dirty="0">
                <a:solidFill>
                  <a:schemeClr val="tx1"/>
                </a:solidFill>
                <a:effectLst/>
                <a:latin typeface="+mn-lt"/>
                <a:ea typeface="+mn-ea"/>
                <a:cs typeface="+mn-cs"/>
              </a:rPr>
              <a:t>-20 bushfires</a:t>
            </a:r>
            <a:endParaRPr lang="en-AU" dirty="0"/>
          </a:p>
          <a:p>
            <a:endParaRPr lang="en-AU" dirty="0"/>
          </a:p>
          <a:p>
            <a:r>
              <a:rPr lang="en-AU" dirty="0"/>
              <a:t>The track record</a:t>
            </a:r>
            <a:r>
              <a:rPr lang="en-AU" baseline="0" dirty="0"/>
              <a:t> has not been good:</a:t>
            </a:r>
          </a:p>
          <a:p>
            <a:pPr marL="342900" lvl="0" indent="-342900">
              <a:lnSpc>
                <a:spcPct val="107000"/>
              </a:lnSpc>
              <a:spcAft>
                <a:spcPts val="0"/>
              </a:spcAft>
              <a:buFont typeface="Symbol" panose="05050102010706020507" pitchFamily="18" charset="2"/>
              <a:buChar char=""/>
            </a:pPr>
            <a:r>
              <a:rPr lang="en-AU" dirty="0">
                <a:solidFill>
                  <a:srgbClr val="595959"/>
                </a:solidFill>
                <a:latin typeface="Panton"/>
                <a:ea typeface="Calibri" panose="020F0502020204030204" pitchFamily="34" charset="0"/>
                <a:cs typeface="Calibri" panose="020F0502020204030204" pitchFamily="34" charset="0"/>
              </a:rPr>
              <a:t>Emergency management agencies and NGO’s were ill-equipped to support Aboriginal communities in the response and in recovery.</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AU" dirty="0">
                <a:solidFill>
                  <a:srgbClr val="595959"/>
                </a:solidFill>
                <a:latin typeface="Panton"/>
                <a:ea typeface="Calibri" panose="020F0502020204030204" pitchFamily="34" charset="0"/>
                <a:cs typeface="Calibri" panose="020F0502020204030204" pitchFamily="34" charset="0"/>
              </a:rPr>
              <a:t>Aboriginal people experienced a unique trauma associated with racism and discrimination and damage to the land.</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endParaRPr lang="en-AU"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4AA19D-C382-435D-BEB5-DB4276143531}"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AU"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166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a:solidFill>
                  <a:schemeClr val="tx1"/>
                </a:solidFill>
                <a:effectLst/>
                <a:latin typeface="+mn-lt"/>
                <a:ea typeface="+mn-ea"/>
                <a:cs typeface="+mn-cs"/>
              </a:rPr>
              <a:t>Key Message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AU" sz="1200" b="1" kern="1200" dirty="0">
              <a:solidFill>
                <a:schemeClr val="tx1"/>
              </a:solidFill>
              <a:effectLst/>
              <a:latin typeface="+mn-lt"/>
              <a:ea typeface="+mn-ea"/>
              <a:cs typeface="+mn-cs"/>
            </a:endParaRPr>
          </a:p>
          <a:p>
            <a:endParaRPr lang="en-US" dirty="0">
              <a:cs typeface="Calibri" panose="020F0502020204030204"/>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4AA19D-C382-435D-BEB5-DB4276143531}"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AU"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389529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Supporting Indigenous peoples in culturally appropriate and culturally centred ways is incredibly important so that Indigenous </a:t>
            </a:r>
            <a:r>
              <a:rPr lang="en-AU" dirty="0"/>
              <a:t>peoples</a:t>
            </a:r>
            <a:r>
              <a:rPr lang="en-AU" sz="1200" kern="1200" dirty="0">
                <a:solidFill>
                  <a:schemeClr val="tx1"/>
                </a:solidFill>
                <a:effectLst/>
                <a:latin typeface="+mn-lt"/>
                <a:ea typeface="+mn-ea"/>
                <a:cs typeface="+mn-cs"/>
              </a:rPr>
              <a:t> can have the same access to safety and services as everyone else.</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There are some simple ways to make culturally safe spaces that will help Indigenous </a:t>
            </a:r>
            <a:r>
              <a:rPr lang="en-AU" dirty="0"/>
              <a:t>peoples</a:t>
            </a:r>
            <a:r>
              <a:rPr lang="en-AU" sz="1200" kern="1200" dirty="0">
                <a:solidFill>
                  <a:schemeClr val="tx1"/>
                </a:solidFill>
                <a:effectLst/>
                <a:latin typeface="+mn-lt"/>
                <a:ea typeface="+mn-ea"/>
                <a:cs typeface="+mn-cs"/>
              </a:rPr>
              <a:t> feel welcome in evacuation</a:t>
            </a:r>
            <a:r>
              <a:rPr lang="en-AU" sz="1200" kern="1200" baseline="0" dirty="0">
                <a:solidFill>
                  <a:schemeClr val="tx1"/>
                </a:solidFill>
                <a:effectLst/>
                <a:latin typeface="+mn-lt"/>
                <a:ea typeface="+mn-ea"/>
                <a:cs typeface="+mn-cs"/>
              </a:rPr>
              <a:t> and recovery centres.</a:t>
            </a:r>
            <a:endParaRPr lang="en-AU" sz="1200" kern="1200" baseline="0" dirty="0">
              <a:solidFill>
                <a:schemeClr val="tx1"/>
              </a:solidFill>
              <a:effectLst/>
              <a:latin typeface="+mn-lt"/>
              <a:cs typeface="Calibri"/>
            </a:endParaRPr>
          </a:p>
          <a:p>
            <a:endParaRPr lang="en-AU" sz="1200" kern="1200" baseline="0" dirty="0">
              <a:solidFill>
                <a:schemeClr val="tx1"/>
              </a:solidFill>
              <a:effectLst/>
              <a:latin typeface="+mn-lt"/>
              <a:ea typeface="+mn-ea"/>
              <a:cs typeface="+mn-cs"/>
            </a:endParaRPr>
          </a:p>
          <a:p>
            <a:r>
              <a:rPr lang="en-AU" sz="1200" kern="1200" baseline="0" dirty="0">
                <a:solidFill>
                  <a:schemeClr val="tx1"/>
                </a:solidFill>
                <a:effectLst/>
                <a:latin typeface="+mn-lt"/>
                <a:ea typeface="+mn-ea"/>
                <a:cs typeface="+mn-cs"/>
              </a:rPr>
              <a:t>These considerations should be included in evacuation and recovery centre planning and audits.</a:t>
            </a:r>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D44AA19D-C382-435D-BEB5-DB4276143531}" type="slidenum">
              <a:rPr lang="en-AU" smtClean="0"/>
              <a:t>13</a:t>
            </a:fld>
            <a:endParaRPr lang="en-AU" dirty="0"/>
          </a:p>
        </p:txBody>
      </p:sp>
    </p:spTree>
    <p:extLst>
      <p:ext uri="{BB962C8B-B14F-4D97-AF65-F5344CB8AC3E}">
        <p14:creationId xmlns:p14="http://schemas.microsoft.com/office/powerpoint/2010/main" val="25251253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Indigenous communities are often referred to as ‘vulnerable’, however these ‘vulnerabilities’ are not inherent characteristics of Indigenous peoples, but stem from systems of inequity.</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These strengths are a powerful resource that are often overlooked. These strengths must be recognised and embedded within larger disaster response and recovery efforts.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Indigenous communities are resilient, they have demonstrated the ability to withstand extreme events and adjust to new norms over thousands of years.</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Indigenous art and storytelling provide a powerful avenue for Indigenous communities to express identity and culture, self-determination and understanding. Indigenous art can be incorporated to support community planning for disasters and planning for recovery, as well as being a powerful healer for community expression of grief and hope after disaster</a:t>
            </a:r>
          </a:p>
          <a:p>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C57945E4-994D-4FFC-B256-DD621E16D190}" type="slidenum">
              <a:rPr lang="en-AU" smtClean="0"/>
              <a:t>14</a:t>
            </a:fld>
            <a:endParaRPr lang="en-AU" dirty="0"/>
          </a:p>
        </p:txBody>
      </p:sp>
    </p:spTree>
    <p:extLst>
      <p:ext uri="{BB962C8B-B14F-4D97-AF65-F5344CB8AC3E}">
        <p14:creationId xmlns:p14="http://schemas.microsoft.com/office/powerpoint/2010/main" val="23523471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Indigenous community controlled organisations are governed by their communities. They provide critical information about local populations such as distribution, families (large, small, size structure), visitors (such as families visiting in school holidays) health of local people, number and location of Elders, mobility (who does and does not have access to transport), avoidance relationships (AVOs).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There is a level of trust, or at least familiarity between Indigenous peoples and the organisation. This means that Indigenous community members are more likely to access these organisations before accessing non Indigenous organisations or government agencies.</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Indigenous community controlled organisations have a critical role to play in disaster planning and preparedness, during, in the immediate aftermath of a disaster and in recovery. These organisations can provide a vital conduit between Indigenous communities and emergency management structures. They know and understand the impacts on their community, they have important knowledge and resources to contribute and must be included/linked with formal recovery plans, structures and arrangements.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It’s important to remember that disasters also directly impact on the capacity of Indigenous controlled community organisations to continue their services, often when demand from community has greatly increased. Recovery Committees should consider what extra resources and additional funding support can be provided.  </a:t>
            </a:r>
          </a:p>
          <a:p>
            <a:endParaRPr lang="en-AU" dirty="0"/>
          </a:p>
        </p:txBody>
      </p:sp>
      <p:sp>
        <p:nvSpPr>
          <p:cNvPr id="4" name="Slide Number Placeholder 3"/>
          <p:cNvSpPr>
            <a:spLocks noGrp="1"/>
          </p:cNvSpPr>
          <p:nvPr>
            <p:ph type="sldNum" sz="quarter" idx="10"/>
          </p:nvPr>
        </p:nvSpPr>
        <p:spPr/>
        <p:txBody>
          <a:bodyPr/>
          <a:lstStyle/>
          <a:p>
            <a:fld id="{C57945E4-994D-4FFC-B256-DD621E16D190}" type="slidenum">
              <a:rPr lang="en-AU" smtClean="0"/>
              <a:t>15</a:t>
            </a:fld>
            <a:endParaRPr lang="en-AU" dirty="0"/>
          </a:p>
        </p:txBody>
      </p:sp>
    </p:spTree>
    <p:extLst>
      <p:ext uri="{BB962C8B-B14F-4D97-AF65-F5344CB8AC3E}">
        <p14:creationId xmlns:p14="http://schemas.microsoft.com/office/powerpoint/2010/main" val="18056730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Exercising self-determination in recovery from disaster is vital for Indigenous communities. However, historically there has been limited engagement with Indigenous peoples in the development of emergency and recovery plans and the specific needs of Indigenous peoples have not been well considered in response and recovery programs. </a:t>
            </a:r>
          </a:p>
          <a:p>
            <a:endParaRPr lang="en-A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Local emergency and recovery planers must take into consideration the unique impacts of disasters on Indigenous communities and work alongside Indigenous communities to identify what support is needed and how this support will be organised and delivered in emergencies and in recovery.  The only way this planning can be effective is to include Indigenous people and Indigenous community controlled organisations in the planning process. Inclusion and collaboration with Indigenous peoples will help to ensure access to the same level of support as the rest of the community.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Indigenous community controlled and representative organisations have a critical role to play in disaster planning and preparedness, response and recovery. These organisations can provide a vital conduit between Indigenous communities and emergency management structures. They know and understand the impacts on their community, they have important knowledge and resources to contribute and must be included/linked with formal recovery plans, structures and arrangements. </a:t>
            </a:r>
            <a:endParaRPr lang="en-AU" b="0" i="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AU" b="0"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0" i="0" dirty="0"/>
              <a:t>RECAP Guide: Indigenous Peoples and Recovery Capitals</a:t>
            </a:r>
          </a:p>
          <a:p>
            <a:pPr marL="0" indent="0">
              <a:buFont typeface="Wingdings" panose="05000000000000000000" pitchFamily="2" charset="2"/>
              <a:buNone/>
            </a:pPr>
            <a:endParaRPr lang="en-AU" sz="1200" kern="1200" dirty="0">
              <a:solidFill>
                <a:schemeClr val="tx1"/>
              </a:solidFill>
              <a:effectLst/>
              <a:latin typeface="+mn-lt"/>
              <a:ea typeface="+mn-ea"/>
              <a:cs typeface="+mn-cs"/>
            </a:endParaRPr>
          </a:p>
          <a:p>
            <a:pPr marL="0" indent="0">
              <a:buFont typeface="Wingdings" panose="05000000000000000000" pitchFamily="2" charset="2"/>
              <a:buNone/>
            </a:pPr>
            <a:r>
              <a:rPr lang="en-AU" sz="1200" b="1" kern="1200" dirty="0">
                <a:solidFill>
                  <a:schemeClr val="tx1"/>
                </a:solidFill>
                <a:effectLst/>
                <a:latin typeface="+mn-lt"/>
                <a:ea typeface="+mn-ea"/>
                <a:cs typeface="+mn-cs"/>
              </a:rPr>
              <a:t>How can recovery be enhanced by listening to Indigenous people’s experiences and deep knowledge of resilience, healing and how to live with Country?</a:t>
            </a:r>
          </a:p>
          <a:p>
            <a:pPr marL="171450" indent="-171450">
              <a:buFont typeface="Wingdings" panose="05000000000000000000" pitchFamily="2" charset="2"/>
              <a:buChar char="Ø"/>
            </a:pPr>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C57945E4-994D-4FFC-B256-DD621E16D190}" type="slidenum">
              <a:rPr lang="en-AU" smtClean="0"/>
              <a:t>16</a:t>
            </a:fld>
            <a:endParaRPr lang="en-AU" dirty="0"/>
          </a:p>
        </p:txBody>
      </p:sp>
    </p:spTree>
    <p:extLst>
      <p:ext uri="{BB962C8B-B14F-4D97-AF65-F5344CB8AC3E}">
        <p14:creationId xmlns:p14="http://schemas.microsoft.com/office/powerpoint/2010/main" val="30638940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i="1" kern="1200" dirty="0">
                <a:solidFill>
                  <a:schemeClr val="tx1"/>
                </a:solidFill>
                <a:effectLst/>
                <a:latin typeface="+mn-lt"/>
                <a:ea typeface="+mn-ea"/>
                <a:cs typeface="+mn-cs"/>
              </a:rPr>
              <a:t>ACTION: Break into table</a:t>
            </a:r>
            <a:r>
              <a:rPr lang="en-AU" sz="1200" b="1" i="1" kern="1200" baseline="0" dirty="0">
                <a:solidFill>
                  <a:schemeClr val="tx1"/>
                </a:solidFill>
                <a:effectLst/>
                <a:latin typeface="+mn-lt"/>
                <a:ea typeface="+mn-ea"/>
                <a:cs typeface="+mn-cs"/>
              </a:rPr>
              <a:t> </a:t>
            </a:r>
            <a:r>
              <a:rPr lang="en-AU" sz="1200" b="1" i="1" kern="1200" dirty="0">
                <a:solidFill>
                  <a:schemeClr val="tx1"/>
                </a:solidFill>
                <a:effectLst/>
                <a:latin typeface="+mn-lt"/>
                <a:ea typeface="+mn-ea"/>
                <a:cs typeface="+mn-cs"/>
              </a:rPr>
              <a:t>group discussion for 20mins</a:t>
            </a:r>
            <a:endParaRPr lang="en-AU" sz="1200" b="1" i="1" kern="1200" dirty="0">
              <a:solidFill>
                <a:schemeClr val="tx1"/>
              </a:solidFill>
              <a:effectLst/>
              <a:latin typeface="+mn-lt"/>
              <a:cs typeface="Calibri"/>
            </a:endParaRPr>
          </a:p>
          <a:p>
            <a:endParaRPr lang="en-AU" sz="1200" b="1" i="1" kern="1200" dirty="0">
              <a:solidFill>
                <a:schemeClr val="tx1"/>
              </a:solidFill>
              <a:effectLst/>
              <a:latin typeface="+mn-lt"/>
              <a:cs typeface="Calibri"/>
            </a:endParaRPr>
          </a:p>
          <a:p>
            <a:r>
              <a:rPr lang="en-AU" sz="1200" b="1" i="1" kern="1200" dirty="0">
                <a:solidFill>
                  <a:schemeClr val="tx1"/>
                </a:solidFill>
                <a:effectLst/>
                <a:latin typeface="+mn-lt"/>
                <a:ea typeface="+mn-ea"/>
                <a:cs typeface="+mn-cs"/>
              </a:rPr>
              <a:t>ACTION: Leave this slide on screen for people</a:t>
            </a:r>
            <a:r>
              <a:rPr lang="en-AU" sz="1200" b="1" i="1" kern="1200" baseline="0" dirty="0">
                <a:solidFill>
                  <a:schemeClr val="tx1"/>
                </a:solidFill>
                <a:effectLst/>
                <a:latin typeface="+mn-lt"/>
                <a:ea typeface="+mn-ea"/>
                <a:cs typeface="+mn-cs"/>
              </a:rPr>
              <a:t> to refer to</a:t>
            </a:r>
            <a:r>
              <a:rPr lang="en-AU" b="1" i="1" dirty="0"/>
              <a:t> </a:t>
            </a:r>
            <a:endParaRPr lang="en-AU" b="1" i="1" dirty="0">
              <a:cs typeface="Calibri"/>
            </a:endParaRPr>
          </a:p>
          <a:p>
            <a:endParaRPr lang="en-AU" b="1" dirty="0">
              <a:cs typeface="Calibri"/>
            </a:endParaRPr>
          </a:p>
          <a:p>
            <a:r>
              <a:rPr lang="en-AU" b="0" dirty="0"/>
              <a:t>What can you do differently in your role, in your organisation, to support working with Indigenous communities in planning for recovery?</a:t>
            </a:r>
          </a:p>
          <a:p>
            <a:endParaRPr lang="en-AU" b="1" dirty="0"/>
          </a:p>
          <a:p>
            <a:r>
              <a:rPr lang="en-AU" sz="1200" b="1" i="1" kern="1200" dirty="0">
                <a:solidFill>
                  <a:schemeClr val="tx1"/>
                </a:solidFill>
                <a:effectLst/>
                <a:latin typeface="+mn-lt"/>
                <a:ea typeface="+mn-ea"/>
                <a:cs typeface="+mn-cs"/>
              </a:rPr>
              <a:t>ACTION: Have each group report back on their key learnings and discuss as large group plenary</a:t>
            </a:r>
            <a:r>
              <a:rPr lang="en-AU" sz="1200" b="1" i="1" kern="1200" baseline="0" dirty="0">
                <a:solidFill>
                  <a:schemeClr val="tx1"/>
                </a:solidFill>
                <a:effectLst/>
                <a:latin typeface="+mn-lt"/>
                <a:ea typeface="+mn-ea"/>
                <a:cs typeface="+mn-cs"/>
              </a:rPr>
              <a:t> – 10 mins</a:t>
            </a:r>
            <a:endParaRPr lang="en-AU" sz="1200" b="1" i="1" kern="1200" dirty="0">
              <a:solidFill>
                <a:schemeClr val="tx1"/>
              </a:solidFill>
              <a:effectLst/>
              <a:latin typeface="+mn-lt"/>
              <a:cs typeface="Calibri"/>
            </a:endParaRPr>
          </a:p>
          <a:p>
            <a:endParaRPr lang="en-AU" dirty="0">
              <a:cs typeface="Calibri"/>
            </a:endParaRPr>
          </a:p>
          <a:p>
            <a:endParaRPr lang="en-AU" dirty="0">
              <a:cs typeface="Calibri"/>
            </a:endParaRPr>
          </a:p>
          <a:p>
            <a:pPr>
              <a:defRPr/>
            </a:pPr>
            <a:endParaRPr lang="en-AU" sz="1200" b="1" kern="1200" dirty="0">
              <a:solidFill>
                <a:schemeClr val="tx1"/>
              </a:solidFill>
              <a:effectLst/>
              <a:latin typeface="+mn-lt"/>
              <a:cs typeface="Calibri"/>
            </a:endParaRPr>
          </a:p>
          <a:p>
            <a:endParaRPr lang="en-AU"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4AA19D-C382-435D-BEB5-DB4276143531}"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AU"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56631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44AA19D-C382-435D-BEB5-DB4276143531}" type="slidenum">
              <a:rPr lang="en-AU" smtClean="0"/>
              <a:t>18</a:t>
            </a:fld>
            <a:endParaRPr lang="en-AU" dirty="0"/>
          </a:p>
        </p:txBody>
      </p:sp>
    </p:spTree>
    <p:extLst>
      <p:ext uri="{BB962C8B-B14F-4D97-AF65-F5344CB8AC3E}">
        <p14:creationId xmlns:p14="http://schemas.microsoft.com/office/powerpoint/2010/main" val="35775129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C57945E4-994D-4FFC-B256-DD621E16D190}" type="slidenum">
              <a:rPr lang="en-AU" smtClean="0"/>
              <a:t>19</a:t>
            </a:fld>
            <a:endParaRPr lang="en-AU" dirty="0"/>
          </a:p>
        </p:txBody>
      </p:sp>
    </p:spTree>
    <p:extLst>
      <p:ext uri="{BB962C8B-B14F-4D97-AF65-F5344CB8AC3E}">
        <p14:creationId xmlns:p14="http://schemas.microsoft.com/office/powerpoint/2010/main" val="1107326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4AA19D-C382-435D-BEB5-DB4276143531}"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AU"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8037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0" dirty="0"/>
              <a:t>The content contained in this module is available </a:t>
            </a:r>
            <a:r>
              <a:rPr lang="en-AU" b="0" baseline="0" dirty="0"/>
              <a:t>in the Recovery Exercising Toolkit on the AIDR Knowledge Hub: </a:t>
            </a:r>
            <a:r>
              <a:rPr lang="en-AU" b="0" dirty="0">
                <a:effectLst/>
                <a:hlinkClick r:id="rId3" tooltip="https://knowledge.aidr.org.au/resources/recovery-exercising-toolkit/"/>
              </a:rPr>
              <a:t>https://knowledge.aidr.org.au/resources/recovery-exercising-toolkit/</a:t>
            </a:r>
            <a:r>
              <a:rPr lang="en-AU" b="0" dirty="0"/>
              <a:t> </a:t>
            </a:r>
            <a:r>
              <a:rPr lang="en-AU" dirty="0"/>
              <a:t> </a:t>
            </a:r>
            <a:endParaRPr lang="en-AU" b="1" dirty="0">
              <a:cs typeface="Calibri"/>
            </a:endParaRPr>
          </a:p>
          <a:p>
            <a:endParaRPr lang="en-AU" b="1" dirty="0"/>
          </a:p>
          <a:p>
            <a:r>
              <a:rPr lang="en-AU" b="1" i="1" dirty="0"/>
              <a:t>ACTION: Encourage</a:t>
            </a:r>
            <a:r>
              <a:rPr lang="en-AU" b="1" i="1" baseline="0" dirty="0"/>
              <a:t> participants to access the information through the Toolkit and to explore what else the Toolkit has to offer to help build recovery capability in their committees and agencies.</a:t>
            </a:r>
            <a:endParaRPr lang="en-AU" b="1" i="1" dirty="0">
              <a:cs typeface="Calibri"/>
            </a:endParaRPr>
          </a:p>
          <a:p>
            <a:endParaRPr lang="en-AU" b="1" dirty="0"/>
          </a:p>
          <a:p>
            <a:endParaRPr lang="en-AU"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4AA19D-C382-435D-BEB5-DB4276143531}"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AU"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965676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1" dirty="0"/>
          </a:p>
        </p:txBody>
      </p:sp>
      <p:sp>
        <p:nvSpPr>
          <p:cNvPr id="4" name="Slide Number Placeholder 3"/>
          <p:cNvSpPr>
            <a:spLocks noGrp="1"/>
          </p:cNvSpPr>
          <p:nvPr>
            <p:ph type="sldNum" sz="quarter" idx="10"/>
          </p:nvPr>
        </p:nvSpPr>
        <p:spPr/>
        <p:txBody>
          <a:bodyPr/>
          <a:lstStyle/>
          <a:p>
            <a:fld id="{D44AA19D-C382-435D-BEB5-DB4276143531}" type="slidenum">
              <a:rPr lang="en-AU" smtClean="0"/>
              <a:t>21</a:t>
            </a:fld>
            <a:endParaRPr lang="en-AU" dirty="0"/>
          </a:p>
        </p:txBody>
      </p:sp>
    </p:spTree>
    <p:extLst>
      <p:ext uri="{BB962C8B-B14F-4D97-AF65-F5344CB8AC3E}">
        <p14:creationId xmlns:p14="http://schemas.microsoft.com/office/powerpoint/2010/main" val="1692179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i="1" baseline="0" dirty="0"/>
              <a:t>ACTION: If an Indigenous person is present, invite them to give an overview of the Indigenous communities in this region/area.</a:t>
            </a:r>
          </a:p>
          <a:p>
            <a:endParaRPr lang="en-AU" baseline="0" dirty="0"/>
          </a:p>
          <a:p>
            <a:r>
              <a:rPr lang="en-AU" b="0" baseline="0" dirty="0"/>
              <a:t>Who are the Indigenous communities in your region?</a:t>
            </a:r>
          </a:p>
          <a:p>
            <a:endParaRPr lang="en-AU" b="0" baseline="0" dirty="0"/>
          </a:p>
          <a:p>
            <a:r>
              <a:rPr lang="en-AU" b="0" baseline="0" dirty="0"/>
              <a:t>Who are the </a:t>
            </a:r>
            <a:r>
              <a:rPr lang="en-AU" b="0" dirty="0">
                <a:solidFill>
                  <a:srgbClr val="FF0000"/>
                </a:solidFill>
              </a:rPr>
              <a:t>community-controlled organisations that provide services in your region?</a:t>
            </a:r>
          </a:p>
          <a:p>
            <a:endParaRPr lang="en-AU" b="0" baseline="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b="0" dirty="0">
                <a:solidFill>
                  <a:srgbClr val="FF0000"/>
                </a:solidFill>
              </a:rPr>
              <a:t>What areas do local Indigenous peoples have formal recognised rights over Country and cultural heritage? (land and resources) in your region?</a:t>
            </a:r>
          </a:p>
          <a:p>
            <a:endParaRPr lang="en-AU" b="1" baseline="0" dirty="0"/>
          </a:p>
        </p:txBody>
      </p:sp>
      <p:sp>
        <p:nvSpPr>
          <p:cNvPr id="4" name="Slide Number Placeholder 3"/>
          <p:cNvSpPr>
            <a:spLocks noGrp="1"/>
          </p:cNvSpPr>
          <p:nvPr>
            <p:ph type="sldNum" sz="quarter" idx="10"/>
          </p:nvPr>
        </p:nvSpPr>
        <p:spPr/>
        <p:txBody>
          <a:bodyPr/>
          <a:lstStyle/>
          <a:p>
            <a:fld id="{C57945E4-994D-4FFC-B256-DD621E16D190}" type="slidenum">
              <a:rPr lang="en-AU" smtClean="0"/>
              <a:t>3</a:t>
            </a:fld>
            <a:endParaRPr lang="en-AU" dirty="0"/>
          </a:p>
        </p:txBody>
      </p:sp>
    </p:spTree>
    <p:extLst>
      <p:ext uri="{BB962C8B-B14F-4D97-AF65-F5344CB8AC3E}">
        <p14:creationId xmlns:p14="http://schemas.microsoft.com/office/powerpoint/2010/main" val="2333392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1" dirty="0">
              <a:cs typeface="Calibri"/>
            </a:endParaRPr>
          </a:p>
        </p:txBody>
      </p:sp>
      <p:sp>
        <p:nvSpPr>
          <p:cNvPr id="4" name="Slide Number Placeholder 3"/>
          <p:cNvSpPr>
            <a:spLocks noGrp="1"/>
          </p:cNvSpPr>
          <p:nvPr>
            <p:ph type="sldNum" sz="quarter" idx="10"/>
          </p:nvPr>
        </p:nvSpPr>
        <p:spPr/>
        <p:txBody>
          <a:bodyPr/>
          <a:lstStyle/>
          <a:p>
            <a:fld id="{D44AA19D-C382-435D-BEB5-DB4276143531}" type="slidenum">
              <a:rPr lang="en-AU" smtClean="0"/>
              <a:t>4</a:t>
            </a:fld>
            <a:endParaRPr lang="en-AU" dirty="0"/>
          </a:p>
        </p:txBody>
      </p:sp>
    </p:spTree>
    <p:extLst>
      <p:ext uri="{BB962C8B-B14F-4D97-AF65-F5344CB8AC3E}">
        <p14:creationId xmlns:p14="http://schemas.microsoft.com/office/powerpoint/2010/main" val="3935516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i="1" kern="1200" dirty="0">
                <a:solidFill>
                  <a:schemeClr val="tx1"/>
                </a:solidFill>
                <a:effectLst/>
                <a:latin typeface="+mn-lt"/>
                <a:ea typeface="+mn-ea"/>
                <a:cs typeface="+mn-cs"/>
              </a:rPr>
              <a:t>ACTION: You</a:t>
            </a:r>
            <a:r>
              <a:rPr lang="en-AU" sz="1200" b="1" i="1" kern="1200" baseline="0" dirty="0">
                <a:solidFill>
                  <a:schemeClr val="tx1"/>
                </a:solidFill>
                <a:effectLst/>
                <a:latin typeface="+mn-lt"/>
                <a:ea typeface="+mn-ea"/>
                <a:cs typeface="+mn-cs"/>
              </a:rPr>
              <a:t> need to be in ‘slide show’ view to activate the link</a:t>
            </a:r>
            <a:endParaRPr lang="en-AU" sz="1200" kern="1200" dirty="0">
              <a:solidFill>
                <a:schemeClr val="tx1"/>
              </a:solidFill>
              <a:effectLst/>
              <a:latin typeface="+mn-lt"/>
              <a:ea typeface="+mn-ea"/>
              <a:cs typeface="+mn-cs"/>
            </a:endParaRPr>
          </a:p>
          <a:p>
            <a:r>
              <a:rPr lang="en-AU" sz="1200" b="1" i="0" kern="1200" dirty="0">
                <a:solidFill>
                  <a:schemeClr val="tx1"/>
                </a:solidFill>
                <a:effectLst/>
                <a:latin typeface="+mn-lt"/>
                <a:ea typeface="+mn-ea"/>
                <a:cs typeface="+mn-cs"/>
              </a:rPr>
              <a:t>Video length: 5:30 mins</a:t>
            </a:r>
          </a:p>
          <a:p>
            <a:r>
              <a:rPr lang="en-AU" sz="1200" b="0" kern="1200" dirty="0">
                <a:solidFill>
                  <a:schemeClr val="tx1"/>
                </a:solidFill>
                <a:effectLst/>
                <a:latin typeface="+mn-lt"/>
                <a:ea typeface="+mn-ea"/>
                <a:cs typeface="+mn-cs"/>
              </a:rPr>
              <a:t>https://www.youtube.com/watch?v=jcjUDLg10Q4 </a:t>
            </a:r>
          </a:p>
          <a:p>
            <a:endParaRPr lang="en-AU" sz="1200" b="1" kern="1200" dirty="0">
              <a:solidFill>
                <a:schemeClr val="tx1"/>
              </a:solidFill>
              <a:effectLst/>
              <a:latin typeface="+mn-lt"/>
              <a:ea typeface="+mn-ea"/>
              <a:cs typeface="+mn-cs"/>
            </a:endParaRPr>
          </a:p>
          <a:p>
            <a:r>
              <a:rPr lang="en-AU" sz="1200" b="1" kern="1200" dirty="0" err="1">
                <a:solidFill>
                  <a:schemeClr val="tx1"/>
                </a:solidFill>
                <a:effectLst/>
                <a:latin typeface="+mn-lt"/>
                <a:ea typeface="+mn-ea"/>
                <a:cs typeface="+mn-cs"/>
              </a:rPr>
              <a:t>Bhiamie</a:t>
            </a:r>
            <a:r>
              <a:rPr lang="en-AU" sz="1200" b="1" kern="1200" dirty="0">
                <a:solidFill>
                  <a:schemeClr val="tx1"/>
                </a:solidFill>
                <a:effectLst/>
                <a:latin typeface="+mn-lt"/>
                <a:ea typeface="+mn-ea"/>
                <a:cs typeface="+mn-cs"/>
              </a:rPr>
              <a:t> Williamson</a:t>
            </a:r>
            <a:endParaRPr lang="en-AU" sz="1200" kern="1200" dirty="0">
              <a:solidFill>
                <a:schemeClr val="tx1"/>
              </a:solidFill>
              <a:effectLst/>
              <a:latin typeface="+mn-lt"/>
              <a:ea typeface="+mn-ea"/>
              <a:cs typeface="+mn-cs"/>
            </a:endParaRPr>
          </a:p>
          <a:p>
            <a:r>
              <a:rPr lang="en-AU" sz="1200" b="1" kern="1200" dirty="0">
                <a:solidFill>
                  <a:schemeClr val="tx1"/>
                </a:solidFill>
                <a:effectLst/>
                <a:latin typeface="+mn-lt"/>
                <a:ea typeface="+mn-ea"/>
                <a:cs typeface="+mn-cs"/>
              </a:rPr>
              <a:t>Centre for Aboriginal Economic Policy Research Australian National University</a:t>
            </a:r>
            <a:endParaRPr lang="en-AU" sz="1200" kern="1200" dirty="0">
              <a:solidFill>
                <a:schemeClr val="tx1"/>
              </a:solidFill>
              <a:effectLst/>
              <a:latin typeface="+mn-lt"/>
              <a:ea typeface="+mn-ea"/>
              <a:cs typeface="+mn-cs"/>
            </a:endParaRPr>
          </a:p>
          <a:p>
            <a:r>
              <a:rPr lang="en-AU" sz="1200" kern="1200" dirty="0" err="1">
                <a:solidFill>
                  <a:schemeClr val="tx1"/>
                </a:solidFill>
                <a:effectLst/>
                <a:latin typeface="+mn-lt"/>
                <a:ea typeface="+mn-ea"/>
                <a:cs typeface="+mn-cs"/>
              </a:rPr>
              <a:t>Bhiamie</a:t>
            </a:r>
            <a:r>
              <a:rPr lang="en-AU" sz="1200" kern="1200" dirty="0">
                <a:solidFill>
                  <a:schemeClr val="tx1"/>
                </a:solidFill>
                <a:effectLst/>
                <a:latin typeface="+mn-lt"/>
                <a:ea typeface="+mn-ea"/>
                <a:cs typeface="+mn-cs"/>
              </a:rPr>
              <a:t> Williamson is a Euahlayi man from north-west New South Wales with familial ties to north-west Queensland. </a:t>
            </a:r>
            <a:r>
              <a:rPr lang="en-AU" sz="1200" kern="1200" dirty="0" err="1">
                <a:solidFill>
                  <a:schemeClr val="tx1"/>
                </a:solidFill>
                <a:effectLst/>
                <a:latin typeface="+mn-lt"/>
                <a:ea typeface="+mn-ea"/>
                <a:cs typeface="+mn-cs"/>
              </a:rPr>
              <a:t>Bhiamie</a:t>
            </a:r>
            <a:r>
              <a:rPr lang="en-AU" sz="1200" kern="1200" dirty="0">
                <a:solidFill>
                  <a:schemeClr val="tx1"/>
                </a:solidFill>
                <a:effectLst/>
                <a:latin typeface="+mn-lt"/>
                <a:ea typeface="+mn-ea"/>
                <a:cs typeface="+mn-cs"/>
              </a:rPr>
              <a:t> is an academic who focuses on the impacts of disasters on Indigenous peoples including conducting case studies of both the 2019-20 bushfires and 2022 northern NSW floods.</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In this video </a:t>
            </a:r>
            <a:r>
              <a:rPr lang="en-AU" sz="1200" kern="1200" dirty="0" err="1">
                <a:solidFill>
                  <a:schemeClr val="tx1"/>
                </a:solidFill>
                <a:effectLst/>
                <a:latin typeface="+mn-lt"/>
                <a:ea typeface="+mn-ea"/>
                <a:cs typeface="+mn-cs"/>
              </a:rPr>
              <a:t>Bhiamie</a:t>
            </a:r>
            <a:r>
              <a:rPr lang="en-AU" sz="1200" kern="1200" dirty="0">
                <a:solidFill>
                  <a:schemeClr val="tx1"/>
                </a:solidFill>
                <a:effectLst/>
                <a:latin typeface="+mn-lt"/>
                <a:ea typeface="+mn-ea"/>
                <a:cs typeface="+mn-cs"/>
              </a:rPr>
              <a:t> talks about how disasters disproportionally affect Indigenous Peoples, the importance of building relationships with Indigenous communities before disasters hit, and working with Indigenous communities to prepare for and plan for recovery from disasters.   </a:t>
            </a:r>
          </a:p>
          <a:p>
            <a:endParaRPr lang="en-AU"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4AA19D-C382-435D-BEB5-DB4276143531}"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AU"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7899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Indigenous people talk of, and to, Country, as they would another person. They see the land as a life giving sentient being with a consciousness, not a commodity or economic asset. Country also holds important heritage, including scarred trees, stone arrangements, petroglyphs, rock art, tools and much more</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Relationship with the land is fundamental to the identity and way of life for Indigenous peoples.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Talking with local Indigenous communities about cultural heritage sites that may have been damaged by disaster, or new sites that have been uncovered (often by fire) is an important step in working together to inform priorities in environmental restoration and the ongoing care of the local environment </a:t>
            </a:r>
          </a:p>
          <a:p>
            <a:endParaRPr lang="en-AU" dirty="0"/>
          </a:p>
        </p:txBody>
      </p:sp>
      <p:sp>
        <p:nvSpPr>
          <p:cNvPr id="4" name="Slide Number Placeholder 3"/>
          <p:cNvSpPr>
            <a:spLocks noGrp="1"/>
          </p:cNvSpPr>
          <p:nvPr>
            <p:ph type="sldNum" sz="quarter" idx="10"/>
          </p:nvPr>
        </p:nvSpPr>
        <p:spPr/>
        <p:txBody>
          <a:bodyPr/>
          <a:lstStyle/>
          <a:p>
            <a:fld id="{C57945E4-994D-4FFC-B256-DD621E16D190}" type="slidenum">
              <a:rPr lang="en-AU" smtClean="0"/>
              <a:t>6</a:t>
            </a:fld>
            <a:endParaRPr lang="en-AU" dirty="0"/>
          </a:p>
        </p:txBody>
      </p:sp>
    </p:spTree>
    <p:extLst>
      <p:ext uri="{BB962C8B-B14F-4D97-AF65-F5344CB8AC3E}">
        <p14:creationId xmlns:p14="http://schemas.microsoft.com/office/powerpoint/2010/main" val="2270158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The historical and unresolved legacies of colonisation also result in additional vulnerabilities for Indigenous communities in times of disaster. Indigenous peoples have experienced a unique trauma associated with racism and discrimination and damage to the land.</a:t>
            </a:r>
          </a:p>
          <a:p>
            <a:endParaRPr lang="en-AU" dirty="0"/>
          </a:p>
        </p:txBody>
      </p:sp>
      <p:sp>
        <p:nvSpPr>
          <p:cNvPr id="4" name="Slide Number Placeholder 3"/>
          <p:cNvSpPr>
            <a:spLocks noGrp="1"/>
          </p:cNvSpPr>
          <p:nvPr>
            <p:ph type="sldNum" sz="quarter" idx="10"/>
          </p:nvPr>
        </p:nvSpPr>
        <p:spPr/>
        <p:txBody>
          <a:bodyPr/>
          <a:lstStyle/>
          <a:p>
            <a:fld id="{C57945E4-994D-4FFC-B256-DD621E16D190}" type="slidenum">
              <a:rPr lang="en-AU" smtClean="0"/>
              <a:t>7</a:t>
            </a:fld>
            <a:endParaRPr lang="en-AU" dirty="0"/>
          </a:p>
        </p:txBody>
      </p:sp>
    </p:spTree>
    <p:extLst>
      <p:ext uri="{BB962C8B-B14F-4D97-AF65-F5344CB8AC3E}">
        <p14:creationId xmlns:p14="http://schemas.microsoft.com/office/powerpoint/2010/main" val="3435171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These health and social inequalities place Indigenous peoples at a higher risk of being more greatly impacted by a disaster and having to face more complex issues in their recovery.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These risk factors often stem from systems of inequity.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C57945E4-994D-4FFC-B256-DD621E16D190}" type="slidenum">
              <a:rPr lang="en-AU" smtClean="0"/>
              <a:t>8</a:t>
            </a:fld>
            <a:endParaRPr lang="en-AU" dirty="0"/>
          </a:p>
        </p:txBody>
      </p:sp>
    </p:spTree>
    <p:extLst>
      <p:ext uri="{BB962C8B-B14F-4D97-AF65-F5344CB8AC3E}">
        <p14:creationId xmlns:p14="http://schemas.microsoft.com/office/powerpoint/2010/main" val="496074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This table demonstrates the</a:t>
            </a:r>
            <a:r>
              <a:rPr lang="en-AU" baseline="0" dirty="0"/>
              <a:t> differences in population profiles of Indigenous and non-Indigenous populations using 2021 census data.</a:t>
            </a:r>
          </a:p>
          <a:p>
            <a:endParaRPr lang="en-AU" baseline="0" dirty="0"/>
          </a:p>
          <a:p>
            <a:r>
              <a:rPr lang="en-AU" baseline="0" dirty="0"/>
              <a:t>The percentage of the Indigenous population under 25 years, and in particular under 15 years, is significantly greater than the non-Indigenous population.</a:t>
            </a:r>
          </a:p>
          <a:p>
            <a:endParaRPr lang="en-AU" baseline="0" dirty="0"/>
          </a:p>
          <a:p>
            <a:r>
              <a:rPr lang="en-AU" sz="1200" kern="1200" dirty="0">
                <a:solidFill>
                  <a:schemeClr val="tx1"/>
                </a:solidFill>
                <a:effectLst/>
                <a:latin typeface="+mn-lt"/>
                <a:ea typeface="+mn-ea"/>
                <a:cs typeface="+mn-cs"/>
              </a:rPr>
              <a:t>The demographic profiles of Indigenous communities are characterised by a youthful population with a large age cohort of infants and young children. It is important to incorporate the needs of families with young children into emergency and recovery planning for Indigenous communities.</a:t>
            </a:r>
            <a:endParaRPr lang="en-AU" dirty="0"/>
          </a:p>
        </p:txBody>
      </p:sp>
      <p:sp>
        <p:nvSpPr>
          <p:cNvPr id="4" name="Slide Number Placeholder 3"/>
          <p:cNvSpPr>
            <a:spLocks noGrp="1"/>
          </p:cNvSpPr>
          <p:nvPr>
            <p:ph type="sldNum" sz="quarter" idx="10"/>
          </p:nvPr>
        </p:nvSpPr>
        <p:spPr/>
        <p:txBody>
          <a:bodyPr/>
          <a:lstStyle/>
          <a:p>
            <a:fld id="{C57945E4-994D-4FFC-B256-DD621E16D190}" type="slidenum">
              <a:rPr lang="en-AU" smtClean="0"/>
              <a:t>9</a:t>
            </a:fld>
            <a:endParaRPr lang="en-AU" dirty="0"/>
          </a:p>
        </p:txBody>
      </p:sp>
    </p:spTree>
    <p:extLst>
      <p:ext uri="{BB962C8B-B14F-4D97-AF65-F5344CB8AC3E}">
        <p14:creationId xmlns:p14="http://schemas.microsoft.com/office/powerpoint/2010/main" val="16277160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descr="A picture containing text, businesscard&#10;&#10;Description automatically generated">
            <a:extLst>
              <a:ext uri="{FF2B5EF4-FFF2-40B4-BE49-F238E27FC236}">
                <a16:creationId xmlns:a16="http://schemas.microsoft.com/office/drawing/2014/main" id="{E8E06D8F-5F34-AC95-B5E7-DACC7D4F721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7306" r="1149" b="17306"/>
          <a:stretch/>
        </p:blipFill>
        <p:spPr>
          <a:xfrm>
            <a:off x="0" y="-133004"/>
            <a:ext cx="12192000" cy="7254051"/>
          </a:xfrm>
          <a:prstGeom prst="rect">
            <a:avLst/>
          </a:prstGeom>
        </p:spPr>
      </p:pic>
      <p:sp>
        <p:nvSpPr>
          <p:cNvPr id="8" name="Title 1">
            <a:extLst>
              <a:ext uri="{FF2B5EF4-FFF2-40B4-BE49-F238E27FC236}">
                <a16:creationId xmlns:a16="http://schemas.microsoft.com/office/drawing/2014/main" id="{1D20087D-10E5-33C3-801F-1ABFA71F3436}"/>
              </a:ext>
            </a:extLst>
          </p:cNvPr>
          <p:cNvSpPr>
            <a:spLocks noGrp="1"/>
          </p:cNvSpPr>
          <p:nvPr>
            <p:ph type="ctrTitle"/>
          </p:nvPr>
        </p:nvSpPr>
        <p:spPr>
          <a:xfrm>
            <a:off x="547770" y="1520189"/>
            <a:ext cx="8432991" cy="1521097"/>
          </a:xfrm>
          <a:prstGeom prst="rect">
            <a:avLst/>
          </a:prstGeom>
        </p:spPr>
        <p:txBody>
          <a:bodyPr anchor="t">
            <a:normAutofit/>
          </a:bodyPr>
          <a:lstStyle>
            <a:lvl1pPr algn="l">
              <a:defRPr sz="4400" b="0">
                <a:solidFill>
                  <a:schemeClr val="accent1"/>
                </a:solidFill>
                <a:latin typeface="Panton Bold" panose="00000800000000000000" pitchFamily="50" charset="0"/>
              </a:defRPr>
            </a:lvl1pPr>
          </a:lstStyle>
          <a:p>
            <a:r>
              <a:rPr lang="en-US" dirty="0"/>
              <a:t>Click to edit Master title style</a:t>
            </a:r>
            <a:endParaRPr lang="en-AU" dirty="0"/>
          </a:p>
        </p:txBody>
      </p:sp>
      <p:sp>
        <p:nvSpPr>
          <p:cNvPr id="9" name="Subtitle 2">
            <a:extLst>
              <a:ext uri="{FF2B5EF4-FFF2-40B4-BE49-F238E27FC236}">
                <a16:creationId xmlns:a16="http://schemas.microsoft.com/office/drawing/2014/main" id="{B6D55080-89B5-1312-8B30-B7FC7027B504}"/>
              </a:ext>
            </a:extLst>
          </p:cNvPr>
          <p:cNvSpPr>
            <a:spLocks noGrp="1"/>
          </p:cNvSpPr>
          <p:nvPr>
            <p:ph type="subTitle" idx="1"/>
          </p:nvPr>
        </p:nvSpPr>
        <p:spPr>
          <a:xfrm>
            <a:off x="547771" y="3602038"/>
            <a:ext cx="4914900" cy="1236313"/>
          </a:xfrm>
          <a:prstGeom prst="rect">
            <a:avLst/>
          </a:prstGeom>
        </p:spPr>
        <p:txBody>
          <a:bodyPr/>
          <a:lstStyle>
            <a:lvl1pPr marL="0" indent="0" algn="l">
              <a:buNone/>
              <a:defRPr sz="2400">
                <a:solidFill>
                  <a:schemeClr val="accent2"/>
                </a:solidFill>
                <a:latin typeface="Panton SemiBold" panose="000007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AU" dirty="0"/>
          </a:p>
        </p:txBody>
      </p:sp>
      <p:pic>
        <p:nvPicPr>
          <p:cNvPr id="12" name="Picture 11" descr="Graphical user interface, text&#10;&#10;Description automatically generated">
            <a:extLst>
              <a:ext uri="{FF2B5EF4-FFF2-40B4-BE49-F238E27FC236}">
                <a16:creationId xmlns:a16="http://schemas.microsoft.com/office/drawing/2014/main" id="{A518AC4C-50EB-D91F-5AF3-8A8A327A0B6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614073" y="310253"/>
            <a:ext cx="2177043" cy="495751"/>
          </a:xfrm>
          <a:prstGeom prst="rect">
            <a:avLst/>
          </a:prstGeom>
        </p:spPr>
      </p:pic>
      <p:pic>
        <p:nvPicPr>
          <p:cNvPr id="13" name="Picture 12" descr="Graphical user interface, text&#10;&#10;Description automatically generated with medium confidence">
            <a:extLst>
              <a:ext uri="{FF2B5EF4-FFF2-40B4-BE49-F238E27FC236}">
                <a16:creationId xmlns:a16="http://schemas.microsoft.com/office/drawing/2014/main" id="{41616BDA-C686-4D30-B3E4-32364B6E7E89}"/>
              </a:ext>
            </a:extLst>
          </p:cNvPr>
          <p:cNvPicPr/>
          <p:nvPr userDrawn="1"/>
        </p:nvPicPr>
        <p:blipFill>
          <a:blip r:embed="rId4" cstate="print">
            <a:extLst>
              <a:ext uri="{28A0092B-C50C-407E-A947-70E740481C1C}">
                <a14:useLocalDpi xmlns:a14="http://schemas.microsoft.com/office/drawing/2010/main" val="0"/>
              </a:ext>
            </a:extLst>
          </a:blip>
          <a:stretch>
            <a:fillRect/>
          </a:stretch>
        </p:blipFill>
        <p:spPr>
          <a:xfrm>
            <a:off x="547770" y="209250"/>
            <a:ext cx="2864577" cy="678599"/>
          </a:xfrm>
          <a:prstGeom prst="rect">
            <a:avLst/>
          </a:prstGeom>
        </p:spPr>
      </p:pic>
      <p:pic>
        <p:nvPicPr>
          <p:cNvPr id="14" name="Picture 13">
            <a:extLst>
              <a:ext uri="{FF2B5EF4-FFF2-40B4-BE49-F238E27FC236}">
                <a16:creationId xmlns:a16="http://schemas.microsoft.com/office/drawing/2014/main" id="{703BF4D0-2C6F-FA07-B584-E443CF0060C2}"/>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p:blipFill>
        <p:spPr>
          <a:xfrm>
            <a:off x="9386569" y="0"/>
            <a:ext cx="2257661" cy="422980"/>
          </a:xfrm>
          <a:prstGeom prst="rect">
            <a:avLst/>
          </a:prstGeom>
        </p:spPr>
      </p:pic>
    </p:spTree>
    <p:extLst>
      <p:ext uri="{BB962C8B-B14F-4D97-AF65-F5344CB8AC3E}">
        <p14:creationId xmlns:p14="http://schemas.microsoft.com/office/powerpoint/2010/main" val="1412598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descr="Shape&#10;&#10;Description automatically generated with medium confidence">
            <a:extLst>
              <a:ext uri="{FF2B5EF4-FFF2-40B4-BE49-F238E27FC236}">
                <a16:creationId xmlns:a16="http://schemas.microsoft.com/office/drawing/2014/main" id="{03168E24-0418-2307-0D98-7247EC69F89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10125" t="20379" r="10125" b="21345"/>
          <a:stretch/>
        </p:blipFill>
        <p:spPr>
          <a:xfrm flipH="1">
            <a:off x="-2" y="6165076"/>
            <a:ext cx="11407139" cy="692924"/>
          </a:xfrm>
          <a:prstGeom prst="rect">
            <a:avLst/>
          </a:prstGeom>
        </p:spPr>
      </p:pic>
      <p:pic>
        <p:nvPicPr>
          <p:cNvPr id="9" name="Picture 8" descr="A screenshot of a computer&#10;&#10;Description automatically generated with low confidence">
            <a:extLst>
              <a:ext uri="{FF2B5EF4-FFF2-40B4-BE49-F238E27FC236}">
                <a16:creationId xmlns:a16="http://schemas.microsoft.com/office/drawing/2014/main" id="{9CD1C8A2-8F25-E6FF-F49F-78CFF780203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11836" y="6060558"/>
            <a:ext cx="4132869" cy="713528"/>
          </a:xfrm>
          <a:prstGeom prst="rect">
            <a:avLst/>
          </a:prstGeom>
        </p:spPr>
      </p:pic>
      <p:sp>
        <p:nvSpPr>
          <p:cNvPr id="10" name="Title 1">
            <a:extLst>
              <a:ext uri="{FF2B5EF4-FFF2-40B4-BE49-F238E27FC236}">
                <a16:creationId xmlns:a16="http://schemas.microsoft.com/office/drawing/2014/main" id="{D5F0DC7C-323C-2D1E-E8D0-0C80A9F6AB8C}"/>
              </a:ext>
            </a:extLst>
          </p:cNvPr>
          <p:cNvSpPr>
            <a:spLocks noGrp="1"/>
          </p:cNvSpPr>
          <p:nvPr>
            <p:ph type="title"/>
          </p:nvPr>
        </p:nvSpPr>
        <p:spPr>
          <a:xfrm>
            <a:off x="422910" y="202019"/>
            <a:ext cx="11407140" cy="1041991"/>
          </a:xfrm>
          <a:prstGeom prst="rect">
            <a:avLst/>
          </a:prstGeom>
        </p:spPr>
        <p:txBody>
          <a:bodyPr>
            <a:normAutofit/>
          </a:bodyPr>
          <a:lstStyle>
            <a:lvl1pPr>
              <a:defRPr sz="3200" b="0">
                <a:latin typeface="Panton SemiBold" panose="00000700000000000000" pitchFamily="50" charset="0"/>
              </a:defRPr>
            </a:lvl1pPr>
          </a:lstStyle>
          <a:p>
            <a:r>
              <a:rPr lang="en-US" dirty="0"/>
              <a:t>Click to edit Master title style</a:t>
            </a:r>
            <a:endParaRPr lang="en-AU" dirty="0"/>
          </a:p>
        </p:txBody>
      </p:sp>
      <p:sp>
        <p:nvSpPr>
          <p:cNvPr id="12" name="Content Placeholder 2">
            <a:extLst>
              <a:ext uri="{FF2B5EF4-FFF2-40B4-BE49-F238E27FC236}">
                <a16:creationId xmlns:a16="http://schemas.microsoft.com/office/drawing/2014/main" id="{985869E1-FA25-DD3F-7669-15FE26AE3552}"/>
              </a:ext>
            </a:extLst>
          </p:cNvPr>
          <p:cNvSpPr>
            <a:spLocks noGrp="1"/>
          </p:cNvSpPr>
          <p:nvPr>
            <p:ph idx="1"/>
          </p:nvPr>
        </p:nvSpPr>
        <p:spPr>
          <a:xfrm>
            <a:off x="990936" y="1442503"/>
            <a:ext cx="10329043" cy="4435494"/>
          </a:xfrm>
          <a:prstGeom prst="rect">
            <a:avLst/>
          </a:prstGeom>
        </p:spPr>
        <p:txBody>
          <a:bodyPr/>
          <a:lstStyle>
            <a:lvl1pPr marL="342900" indent="-342900">
              <a:lnSpc>
                <a:spcPct val="110000"/>
              </a:lnSpc>
              <a:spcAft>
                <a:spcPts val="700"/>
              </a:spcAft>
              <a:buFont typeface="Arial" panose="020B0604020202020204" pitchFamily="34" charset="0"/>
              <a:buChar char="•"/>
              <a:defRPr>
                <a:latin typeface="Calibri" panose="020F0502020204030204" pitchFamily="34" charset="0"/>
                <a:ea typeface="Calibri" panose="020F0502020204030204" pitchFamily="34" charset="0"/>
                <a:cs typeface="Calibri" panose="020F0502020204030204" pitchFamily="34" charset="0"/>
              </a:defRPr>
            </a:lvl1pPr>
            <a:lvl2pPr>
              <a:lnSpc>
                <a:spcPct val="110000"/>
              </a:lnSpc>
              <a:spcAft>
                <a:spcPts val="700"/>
              </a:spcAft>
              <a:defRPr>
                <a:latin typeface="Calibri" panose="020F0502020204030204" pitchFamily="34" charset="0"/>
                <a:ea typeface="Calibri" panose="020F0502020204030204" pitchFamily="34" charset="0"/>
                <a:cs typeface="Calibri" panose="020F0502020204030204" pitchFamily="34" charset="0"/>
              </a:defRPr>
            </a:lvl2pPr>
            <a:lvl3pPr>
              <a:lnSpc>
                <a:spcPct val="110000"/>
              </a:lnSpc>
              <a:spcAft>
                <a:spcPts val="700"/>
              </a:spcAft>
              <a:defRPr>
                <a:latin typeface="Calibri" panose="020F0502020204030204" pitchFamily="34" charset="0"/>
                <a:ea typeface="Calibri" panose="020F0502020204030204" pitchFamily="34" charset="0"/>
                <a:cs typeface="Calibri" panose="020F0502020204030204" pitchFamily="34" charset="0"/>
              </a:defRPr>
            </a:lvl3pPr>
            <a:lvl4pPr>
              <a:lnSpc>
                <a:spcPct val="110000"/>
              </a:lnSpc>
              <a:spcAft>
                <a:spcPts val="700"/>
              </a:spcAft>
              <a:defRPr>
                <a:latin typeface="Calibri" panose="020F0502020204030204" pitchFamily="34" charset="0"/>
                <a:ea typeface="Calibri" panose="020F0502020204030204" pitchFamily="34" charset="0"/>
                <a:cs typeface="Calibri" panose="020F0502020204030204" pitchFamily="34" charset="0"/>
              </a:defRPr>
            </a:lvl4pPr>
            <a:lvl5pPr>
              <a:lnSpc>
                <a:spcPct val="110000"/>
              </a:lnSpc>
              <a:spcAft>
                <a:spcPts val="700"/>
              </a:spcAft>
              <a:defRPr>
                <a:latin typeface="Calibri" panose="020F0502020204030204" pitchFamily="34" charset="0"/>
                <a:ea typeface="Calibri" panose="020F0502020204030204" pitchFamily="34" charset="0"/>
                <a:cs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3517109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1" name="Picture 10" descr="Shape&#10;&#10;Description automatically generated with medium confidence">
            <a:extLst>
              <a:ext uri="{FF2B5EF4-FFF2-40B4-BE49-F238E27FC236}">
                <a16:creationId xmlns:a16="http://schemas.microsoft.com/office/drawing/2014/main" id="{7FB2717B-DE57-4CB7-847C-F4C51610BC73}"/>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10125" t="20379" r="10125" b="21345"/>
          <a:stretch/>
        </p:blipFill>
        <p:spPr>
          <a:xfrm flipH="1">
            <a:off x="-2" y="6165076"/>
            <a:ext cx="11407139" cy="692924"/>
          </a:xfrm>
          <a:prstGeom prst="rect">
            <a:avLst/>
          </a:prstGeom>
        </p:spPr>
      </p:pic>
      <p:pic>
        <p:nvPicPr>
          <p:cNvPr id="7" name="Picture 6" descr="A screenshot of a computer&#10;&#10;Description automatically generated with low confidence">
            <a:extLst>
              <a:ext uri="{FF2B5EF4-FFF2-40B4-BE49-F238E27FC236}">
                <a16:creationId xmlns:a16="http://schemas.microsoft.com/office/drawing/2014/main" id="{5EE023F0-4C42-3DE4-1F21-7309E40C482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11836" y="6060558"/>
            <a:ext cx="4132869" cy="713528"/>
          </a:xfrm>
          <a:prstGeom prst="rect">
            <a:avLst/>
          </a:prstGeom>
        </p:spPr>
      </p:pic>
      <p:sp>
        <p:nvSpPr>
          <p:cNvPr id="8" name="Title 1">
            <a:extLst>
              <a:ext uri="{FF2B5EF4-FFF2-40B4-BE49-F238E27FC236}">
                <a16:creationId xmlns:a16="http://schemas.microsoft.com/office/drawing/2014/main" id="{720F3042-90E8-83B3-B95B-C3AE6FB686B0}"/>
              </a:ext>
            </a:extLst>
          </p:cNvPr>
          <p:cNvSpPr>
            <a:spLocks noGrp="1"/>
          </p:cNvSpPr>
          <p:nvPr>
            <p:ph type="title"/>
          </p:nvPr>
        </p:nvSpPr>
        <p:spPr>
          <a:xfrm>
            <a:off x="422910" y="202019"/>
            <a:ext cx="11407140" cy="1041991"/>
          </a:xfrm>
          <a:prstGeom prst="rect">
            <a:avLst/>
          </a:prstGeom>
        </p:spPr>
        <p:txBody>
          <a:bodyPr>
            <a:normAutofit/>
          </a:bodyPr>
          <a:lstStyle>
            <a:lvl1pPr>
              <a:defRPr sz="3200" b="0">
                <a:latin typeface="Panton SemiBold" panose="00000700000000000000" pitchFamily="50" charset="0"/>
              </a:defRPr>
            </a:lvl1pPr>
          </a:lstStyle>
          <a:p>
            <a:r>
              <a:rPr lang="en-US" dirty="0"/>
              <a:t>Click to edit Master title style</a:t>
            </a:r>
            <a:endParaRPr lang="en-AU" dirty="0"/>
          </a:p>
        </p:txBody>
      </p:sp>
      <p:sp>
        <p:nvSpPr>
          <p:cNvPr id="9" name="Content Placeholder 2">
            <a:extLst>
              <a:ext uri="{FF2B5EF4-FFF2-40B4-BE49-F238E27FC236}">
                <a16:creationId xmlns:a16="http://schemas.microsoft.com/office/drawing/2014/main" id="{E8349214-0F26-E41A-03D8-9D48F84C7280}"/>
              </a:ext>
            </a:extLst>
          </p:cNvPr>
          <p:cNvSpPr>
            <a:spLocks noGrp="1"/>
          </p:cNvSpPr>
          <p:nvPr>
            <p:ph idx="1"/>
          </p:nvPr>
        </p:nvSpPr>
        <p:spPr>
          <a:xfrm>
            <a:off x="990936" y="1442503"/>
            <a:ext cx="10329043" cy="4435494"/>
          </a:xfrm>
          <a:prstGeom prst="rect">
            <a:avLst/>
          </a:prstGeom>
        </p:spPr>
        <p:txBody>
          <a:bodyPr/>
          <a:lstStyle>
            <a:lvl1pPr marL="342900" indent="-342900">
              <a:lnSpc>
                <a:spcPct val="110000"/>
              </a:lnSpc>
              <a:spcAft>
                <a:spcPts val="700"/>
              </a:spcAft>
              <a:buFont typeface="Arial" panose="020B0604020202020204" pitchFamily="34" charset="0"/>
              <a:buChar char="•"/>
              <a:defRPr>
                <a:latin typeface="Calibri" panose="020F0502020204030204" pitchFamily="34" charset="0"/>
                <a:ea typeface="Calibri" panose="020F0502020204030204" pitchFamily="34" charset="0"/>
                <a:cs typeface="Calibri" panose="020F0502020204030204" pitchFamily="34" charset="0"/>
              </a:defRPr>
            </a:lvl1pPr>
            <a:lvl2pPr>
              <a:lnSpc>
                <a:spcPct val="110000"/>
              </a:lnSpc>
              <a:spcAft>
                <a:spcPts val="700"/>
              </a:spcAft>
              <a:defRPr>
                <a:latin typeface="Calibri" panose="020F0502020204030204" pitchFamily="34" charset="0"/>
                <a:ea typeface="Calibri" panose="020F0502020204030204" pitchFamily="34" charset="0"/>
                <a:cs typeface="Calibri" panose="020F0502020204030204" pitchFamily="34" charset="0"/>
              </a:defRPr>
            </a:lvl2pPr>
            <a:lvl3pPr>
              <a:lnSpc>
                <a:spcPct val="110000"/>
              </a:lnSpc>
              <a:spcAft>
                <a:spcPts val="700"/>
              </a:spcAft>
              <a:defRPr>
                <a:latin typeface="Calibri" panose="020F0502020204030204" pitchFamily="34" charset="0"/>
                <a:ea typeface="Calibri" panose="020F0502020204030204" pitchFamily="34" charset="0"/>
                <a:cs typeface="Calibri" panose="020F0502020204030204" pitchFamily="34" charset="0"/>
              </a:defRPr>
            </a:lvl3pPr>
            <a:lvl4pPr>
              <a:lnSpc>
                <a:spcPct val="110000"/>
              </a:lnSpc>
              <a:spcAft>
                <a:spcPts val="700"/>
              </a:spcAft>
              <a:defRPr>
                <a:latin typeface="Calibri" panose="020F0502020204030204" pitchFamily="34" charset="0"/>
                <a:ea typeface="Calibri" panose="020F0502020204030204" pitchFamily="34" charset="0"/>
                <a:cs typeface="Calibri" panose="020F0502020204030204" pitchFamily="34" charset="0"/>
              </a:defRPr>
            </a:lvl4pPr>
            <a:lvl5pPr>
              <a:lnSpc>
                <a:spcPct val="110000"/>
              </a:lnSpc>
              <a:spcAft>
                <a:spcPts val="700"/>
              </a:spcAft>
              <a:defRPr>
                <a:latin typeface="Calibri" panose="020F0502020204030204" pitchFamily="34" charset="0"/>
                <a:ea typeface="Calibri" panose="020F0502020204030204" pitchFamily="34" charset="0"/>
                <a:cs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32803048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22910" y="226898"/>
            <a:ext cx="11407140" cy="985210"/>
          </a:xfrm>
          <a:prstGeom prst="rect">
            <a:avLst/>
          </a:prstGeom>
        </p:spPr>
        <p:txBody>
          <a:bodyPr vert="horz" lIns="91440" tIns="45720" rIns="91440" bIns="45720" rtlCol="0" anchor="ctr">
            <a:normAutofit/>
          </a:bodyPr>
          <a:lstStyle/>
          <a:p>
            <a:r>
              <a:rPr lang="en-US"/>
              <a:t>Click to edit Master title style</a:t>
            </a:r>
            <a:endParaRPr lang="en-AU" dirty="0"/>
          </a:p>
        </p:txBody>
      </p:sp>
      <p:sp>
        <p:nvSpPr>
          <p:cNvPr id="3" name="Text Placeholder 2"/>
          <p:cNvSpPr>
            <a:spLocks noGrp="1"/>
          </p:cNvSpPr>
          <p:nvPr>
            <p:ph type="body" idx="1"/>
          </p:nvPr>
        </p:nvSpPr>
        <p:spPr>
          <a:xfrm>
            <a:off x="422910" y="1531088"/>
            <a:ext cx="11407140" cy="446567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p:cNvSpPr>
            <a:spLocks noGrp="1"/>
          </p:cNvSpPr>
          <p:nvPr>
            <p:ph type="dt" sz="half" idx="2"/>
          </p:nvPr>
        </p:nvSpPr>
        <p:spPr>
          <a:xfrm>
            <a:off x="5033808" y="6218127"/>
            <a:ext cx="122301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2FFAC-3F5B-41BF-A5D6-7902E222D07D}" type="datetimeFigureOut">
              <a:rPr lang="en-AU" smtClean="0"/>
              <a:t>8/02/2023</a:t>
            </a:fld>
            <a:endParaRPr lang="en-AU" dirty="0"/>
          </a:p>
        </p:txBody>
      </p:sp>
      <p:sp>
        <p:nvSpPr>
          <p:cNvPr id="5" name="Footer Placeholder 4"/>
          <p:cNvSpPr>
            <a:spLocks noGrp="1"/>
          </p:cNvSpPr>
          <p:nvPr>
            <p:ph type="ftr" sz="quarter" idx="3"/>
          </p:nvPr>
        </p:nvSpPr>
        <p:spPr>
          <a:xfrm>
            <a:off x="1419801" y="6218127"/>
            <a:ext cx="342864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422910" y="6218127"/>
            <a:ext cx="8115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E2F44A-D36E-4FC3-81E3-47E655AA513B}" type="slidenum">
              <a:rPr lang="en-AU" smtClean="0"/>
              <a:pPr/>
              <a:t>‹#›</a:t>
            </a:fld>
            <a:endParaRPr lang="en-AU" dirty="0"/>
          </a:p>
        </p:txBody>
      </p:sp>
    </p:spTree>
    <p:extLst>
      <p:ext uri="{BB962C8B-B14F-4D97-AF65-F5344CB8AC3E}">
        <p14:creationId xmlns:p14="http://schemas.microsoft.com/office/powerpoint/2010/main" val="40184316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4" r:id="rId3"/>
  </p:sldLayoutIdLst>
  <p:txStyles>
    <p:titleStyle>
      <a:lvl1pPr algn="l" defTabSz="914400" rtl="0" eaLnBrk="1" latinLnBrk="0" hangingPunct="1">
        <a:lnSpc>
          <a:spcPct val="90000"/>
        </a:lnSpc>
        <a:spcBef>
          <a:spcPct val="0"/>
        </a:spcBef>
        <a:buNone/>
        <a:defRPr sz="28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caepr.cass.anu.edu.au/research/publications/aboriginal-community-governance-frontlines-and-faultlines-black-summer"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www.abc.net.au/radio/programs/after-the-disaster/after-the-disaster-episode-12/13628910" TargetMode="External"/><Relationship Id="rId5" Type="http://schemas.openxmlformats.org/officeDocument/2006/relationships/hyperlink" Target="https://www.phoenixaustralia.org/disaster-hub/resources/recovery-capitals/indigenous-peoples-and-recovery-capitals/" TargetMode="External"/><Relationship Id="rId4" Type="http://schemas.openxmlformats.org/officeDocument/2006/relationships/hyperlink" Target="https://recoverycapitals.org.a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www.youtube.com/watch?v=jcjUDLg10Q4" TargetMode="External"/><Relationship Id="rId4" Type="http://schemas.openxmlformats.org/officeDocument/2006/relationships/image" Target="../media/image8.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2068387-72C4-4480-8668-483E65AC79CA}"/>
              </a:ext>
            </a:extLst>
          </p:cNvPr>
          <p:cNvSpPr>
            <a:spLocks noGrp="1"/>
          </p:cNvSpPr>
          <p:nvPr>
            <p:ph type="ctrTitle"/>
          </p:nvPr>
        </p:nvSpPr>
        <p:spPr>
          <a:xfrm>
            <a:off x="722713" y="2044845"/>
            <a:ext cx="9650480" cy="1989773"/>
          </a:xfrm>
        </p:spPr>
        <p:txBody>
          <a:bodyPr/>
          <a:lstStyle/>
          <a:p>
            <a:r>
              <a:rPr lang="en-AU" dirty="0"/>
              <a:t>Working with Indigenous communities in disaster recovery</a:t>
            </a:r>
          </a:p>
        </p:txBody>
      </p:sp>
    </p:spTree>
    <p:extLst>
      <p:ext uri="{BB962C8B-B14F-4D97-AF65-F5344CB8AC3E}">
        <p14:creationId xmlns:p14="http://schemas.microsoft.com/office/powerpoint/2010/main" val="2566766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DB76C78-8CF3-457F-A231-255C2ADD9573}"/>
              </a:ext>
            </a:extLst>
          </p:cNvPr>
          <p:cNvSpPr/>
          <p:nvPr/>
        </p:nvSpPr>
        <p:spPr>
          <a:xfrm>
            <a:off x="0" y="0"/>
            <a:ext cx="12192000" cy="6858000"/>
          </a:xfrm>
          <a:prstGeom prst="rect">
            <a:avLst/>
          </a:prstGeom>
          <a:solidFill>
            <a:srgbClr val="702C8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prstClr val="white"/>
              </a:solidFill>
              <a:effectLst/>
              <a:uLnTx/>
              <a:uFillTx/>
              <a:latin typeface="Century Gothic" panose="020F0302020204030204"/>
              <a:ea typeface="+mn-ea"/>
              <a:cs typeface="+mn-cs"/>
            </a:endParaRPr>
          </a:p>
        </p:txBody>
      </p:sp>
      <p:sp>
        <p:nvSpPr>
          <p:cNvPr id="3" name="Content Placeholder 2"/>
          <p:cNvSpPr>
            <a:spLocks noGrp="1"/>
          </p:cNvSpPr>
          <p:nvPr>
            <p:ph idx="4294967295"/>
          </p:nvPr>
        </p:nvSpPr>
        <p:spPr>
          <a:xfrm>
            <a:off x="1186919" y="1406973"/>
            <a:ext cx="9818161" cy="4493758"/>
          </a:xfrm>
        </p:spPr>
        <p:txBody>
          <a:bodyPr vert="horz" lIns="91440" tIns="45720" rIns="91440" bIns="45720" rtlCol="0" anchor="t">
            <a:normAutofit/>
          </a:bodyPr>
          <a:lstStyle/>
          <a:p>
            <a:pPr marL="0" indent="0" algn="ctr">
              <a:lnSpc>
                <a:spcPct val="110000"/>
              </a:lnSpc>
              <a:buNone/>
            </a:pPr>
            <a:r>
              <a:rPr lang="en-AU" sz="3200" dirty="0">
                <a:solidFill>
                  <a:schemeClr val="bg1"/>
                </a:solidFill>
                <a:latin typeface="Panton SemiBold" panose="00000700000000000000" pitchFamily="50" charset="0"/>
              </a:rPr>
              <a:t>Aboriginal people are disproportionately affected by the impacts of the fires due to existing structural and financial inequalities, a backdrop of historical and intergenerational trauma, and the significant impacts that bushfires and bushfire protection has on Country and cultural heritage.</a:t>
            </a:r>
            <a:br>
              <a:rPr lang="en-AU" sz="3200" dirty="0">
                <a:solidFill>
                  <a:schemeClr val="bg1"/>
                </a:solidFill>
                <a:latin typeface="Panton Bold" panose="00000800000000000000" pitchFamily="50" charset="0"/>
              </a:rPr>
            </a:br>
            <a:endParaRPr lang="en-AU" sz="3200" dirty="0">
              <a:solidFill>
                <a:schemeClr val="bg1"/>
              </a:solidFill>
              <a:latin typeface="Panton Bold" panose="00000800000000000000" pitchFamily="50" charset="0"/>
            </a:endParaRPr>
          </a:p>
          <a:p>
            <a:pPr marL="0" indent="0" algn="ctr">
              <a:lnSpc>
                <a:spcPct val="110000"/>
              </a:lnSpc>
              <a:buNone/>
            </a:pPr>
            <a:r>
              <a:rPr lang="en-AU" sz="2000" dirty="0">
                <a:solidFill>
                  <a:schemeClr val="bg1"/>
                </a:solidFill>
                <a:latin typeface="Calibri" panose="020F0502020204030204" pitchFamily="34" charset="0"/>
                <a:ea typeface="Calibri" panose="020F0502020204030204" pitchFamily="34" charset="0"/>
                <a:cs typeface="Calibri" panose="020F0502020204030204" pitchFamily="34" charset="0"/>
              </a:rPr>
              <a:t>Victorian Government (2020), 2019-20 </a:t>
            </a:r>
          </a:p>
          <a:p>
            <a:pPr marL="0" indent="0" algn="ctr">
              <a:lnSpc>
                <a:spcPct val="110000"/>
              </a:lnSpc>
              <a:buNone/>
            </a:pPr>
            <a:r>
              <a:rPr lang="en-AU" sz="2000" dirty="0">
                <a:solidFill>
                  <a:schemeClr val="bg1"/>
                </a:solidFill>
                <a:latin typeface="Calibri" panose="020F0502020204030204" pitchFamily="34" charset="0"/>
                <a:ea typeface="Calibri" panose="020F0502020204030204" pitchFamily="34" charset="0"/>
                <a:cs typeface="Calibri" panose="020F0502020204030204" pitchFamily="34" charset="0"/>
              </a:rPr>
              <a:t>Victorian Government Aboriginal Affairs Report (p.12)</a:t>
            </a:r>
          </a:p>
        </p:txBody>
      </p:sp>
    </p:spTree>
    <p:extLst>
      <p:ext uri="{BB962C8B-B14F-4D97-AF65-F5344CB8AC3E}">
        <p14:creationId xmlns:p14="http://schemas.microsoft.com/office/powerpoint/2010/main" val="2602677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DB76C78-8CF3-457F-A231-255C2ADD9573}"/>
              </a:ext>
            </a:extLst>
          </p:cNvPr>
          <p:cNvSpPr/>
          <p:nvPr/>
        </p:nvSpPr>
        <p:spPr>
          <a:xfrm>
            <a:off x="0" y="0"/>
            <a:ext cx="12192000" cy="6858000"/>
          </a:xfrm>
          <a:prstGeom prst="rect">
            <a:avLst/>
          </a:prstGeom>
          <a:solidFill>
            <a:srgbClr val="9B18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prstClr val="white"/>
              </a:solidFill>
              <a:effectLst/>
              <a:uLnTx/>
              <a:uFillTx/>
              <a:latin typeface="Century Gothic" panose="020F0302020204030204"/>
              <a:ea typeface="+mn-ea"/>
              <a:cs typeface="+mn-cs"/>
            </a:endParaRPr>
          </a:p>
        </p:txBody>
      </p:sp>
      <p:sp>
        <p:nvSpPr>
          <p:cNvPr id="3" name="Content Placeholder 2"/>
          <p:cNvSpPr>
            <a:spLocks noGrp="1"/>
          </p:cNvSpPr>
          <p:nvPr>
            <p:ph idx="4294967295"/>
          </p:nvPr>
        </p:nvSpPr>
        <p:spPr>
          <a:xfrm>
            <a:off x="1371600" y="843920"/>
            <a:ext cx="9743606" cy="4597510"/>
          </a:xfrm>
        </p:spPr>
        <p:txBody>
          <a:bodyPr>
            <a:noAutofit/>
          </a:bodyPr>
          <a:lstStyle/>
          <a:p>
            <a:pPr marL="0" indent="0" algn="ctr">
              <a:lnSpc>
                <a:spcPct val="110000"/>
              </a:lnSpc>
              <a:buNone/>
            </a:pPr>
            <a:r>
              <a:rPr lang="en-AU" sz="2800" dirty="0">
                <a:solidFill>
                  <a:schemeClr val="bg1"/>
                </a:solidFill>
                <a:latin typeface="Panton SemiBold" panose="00000700000000000000" pitchFamily="50" charset="0"/>
              </a:rPr>
              <a:t>The Inquiry acknowledges that Aboriginal communities across the State were greatly affected by the bushfires…The Inquiry was disappointed to learn that in some communities Aboriginal people felt unwelcome at evacuation centres, and in some cases support services were reluctant to provide immediate relief.  These experiences compounded the trauma they had already experienced as a result of the bushfires, and in some cases led to people putting themselves at risk as they feared how they would be treated. </a:t>
            </a:r>
          </a:p>
          <a:p>
            <a:pPr marL="0" indent="0" algn="ctr">
              <a:lnSpc>
                <a:spcPct val="110000"/>
              </a:lnSpc>
              <a:buNone/>
            </a:pPr>
            <a:endParaRPr lang="en-AU" sz="2500" dirty="0">
              <a:solidFill>
                <a:schemeClr val="bg1"/>
              </a:solidFill>
              <a:latin typeface="Panton Bold" panose="00000800000000000000" pitchFamily="50" charset="0"/>
            </a:endParaRPr>
          </a:p>
          <a:p>
            <a:pPr marL="0" indent="0" algn="ctr">
              <a:lnSpc>
                <a:spcPct val="110000"/>
              </a:lnSpc>
              <a:buNone/>
            </a:pPr>
            <a:r>
              <a:rPr lang="en-AU" sz="2000" dirty="0">
                <a:solidFill>
                  <a:schemeClr val="bg1"/>
                </a:solidFill>
                <a:latin typeface="Calibri" panose="020F0502020204030204" pitchFamily="34" charset="0"/>
                <a:ea typeface="Calibri" panose="020F0502020204030204" pitchFamily="34" charset="0"/>
                <a:cs typeface="Calibri" panose="020F0502020204030204" pitchFamily="34" charset="0"/>
              </a:rPr>
              <a:t>Owens &amp; O’Kane (2020), Final Report of the NSW Bushfire Inquiry(p.466)</a:t>
            </a:r>
          </a:p>
        </p:txBody>
      </p:sp>
    </p:spTree>
    <p:extLst>
      <p:ext uri="{BB962C8B-B14F-4D97-AF65-F5344CB8AC3E}">
        <p14:creationId xmlns:p14="http://schemas.microsoft.com/office/powerpoint/2010/main" val="2846876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A878691-2C6F-09FE-DD6D-3AE70D051760}"/>
              </a:ext>
            </a:extLst>
          </p:cNvPr>
          <p:cNvSpPr/>
          <p:nvPr/>
        </p:nvSpPr>
        <p:spPr>
          <a:xfrm>
            <a:off x="0" y="0"/>
            <a:ext cx="12192000" cy="6858000"/>
          </a:xfrm>
          <a:prstGeom prst="rect">
            <a:avLst/>
          </a:prstGeom>
          <a:solidFill>
            <a:srgbClr val="EBD3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prstClr val="white"/>
              </a:solidFill>
              <a:effectLst/>
              <a:uLnTx/>
              <a:uFillTx/>
              <a:latin typeface="Century Gothic" panose="020F0302020204030204"/>
              <a:ea typeface="+mn-ea"/>
              <a:cs typeface="+mn-cs"/>
            </a:endParaRPr>
          </a:p>
        </p:txBody>
      </p:sp>
      <p:sp>
        <p:nvSpPr>
          <p:cNvPr id="6" name="Content Placeholder 2">
            <a:extLst>
              <a:ext uri="{FF2B5EF4-FFF2-40B4-BE49-F238E27FC236}">
                <a16:creationId xmlns:a16="http://schemas.microsoft.com/office/drawing/2014/main" id="{1AF67B5B-60F9-F100-6B8E-AD2A45A5E078}"/>
              </a:ext>
            </a:extLst>
          </p:cNvPr>
          <p:cNvSpPr txBox="1">
            <a:spLocks/>
          </p:cNvSpPr>
          <p:nvPr/>
        </p:nvSpPr>
        <p:spPr>
          <a:xfrm>
            <a:off x="1186919" y="1671403"/>
            <a:ext cx="9818161" cy="422932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10000"/>
              </a:lnSpc>
              <a:buFont typeface="Arial" panose="020B0604020202020204" pitchFamily="34" charset="0"/>
              <a:buNone/>
            </a:pPr>
            <a:r>
              <a:rPr lang="en-US" sz="3200" dirty="0">
                <a:solidFill>
                  <a:srgbClr val="9B1889"/>
                </a:solidFill>
                <a:latin typeface="Panton SemiBold" panose="00000700000000000000" pitchFamily="50" charset="0"/>
              </a:rPr>
              <a:t>Recovery approaches should be respectful of the history, culture, strengths and circumstances of affected Indigenous communities, including deep connectedness </a:t>
            </a:r>
            <a:br>
              <a:rPr lang="en-AU" sz="3200" dirty="0">
                <a:solidFill>
                  <a:srgbClr val="9B1889"/>
                </a:solidFill>
                <a:latin typeface="Panton Bold" panose="00000800000000000000" pitchFamily="50" charset="0"/>
              </a:rPr>
            </a:br>
            <a:endParaRPr lang="en-AU" sz="3200" dirty="0">
              <a:solidFill>
                <a:srgbClr val="9B1889"/>
              </a:solidFill>
              <a:latin typeface="Panton Bold" panose="00000800000000000000" pitchFamily="50" charset="0"/>
            </a:endParaRPr>
          </a:p>
          <a:p>
            <a:pPr marL="0" indent="0" algn="ctr">
              <a:lnSpc>
                <a:spcPct val="110000"/>
              </a:lnSpc>
              <a:buFont typeface="Arial" panose="020B0604020202020204" pitchFamily="34" charset="0"/>
              <a:buNone/>
            </a:pPr>
            <a:r>
              <a:rPr lang="en-US" sz="2000" dirty="0">
                <a:solidFill>
                  <a:srgbClr val="9B1889"/>
                </a:solidFill>
                <a:latin typeface="Calibri" panose="020F0502020204030204" pitchFamily="34" charset="0"/>
                <a:ea typeface="Calibri" panose="020F0502020204030204" pitchFamily="34" charset="0"/>
                <a:cs typeface="Calibri" panose="020F0502020204030204" pitchFamily="34" charset="0"/>
              </a:rPr>
              <a:t>RECAP Guide: Indigenous Peoples and Recovery Capitals</a:t>
            </a:r>
          </a:p>
        </p:txBody>
      </p:sp>
    </p:spTree>
    <p:extLst>
      <p:ext uri="{BB962C8B-B14F-4D97-AF65-F5344CB8AC3E}">
        <p14:creationId xmlns:p14="http://schemas.microsoft.com/office/powerpoint/2010/main" val="1219643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Creating culturally safe places in evacuation and recovery centres</a:t>
            </a:r>
            <a:br>
              <a:rPr lang="en-AU" dirty="0"/>
            </a:br>
            <a:endParaRPr lang="en-AU" dirty="0"/>
          </a:p>
        </p:txBody>
      </p:sp>
      <p:sp>
        <p:nvSpPr>
          <p:cNvPr id="3" name="Content Placeholder 2"/>
          <p:cNvSpPr>
            <a:spLocks noGrp="1"/>
          </p:cNvSpPr>
          <p:nvPr>
            <p:ph idx="1"/>
          </p:nvPr>
        </p:nvSpPr>
        <p:spPr>
          <a:xfrm>
            <a:off x="990936" y="1244010"/>
            <a:ext cx="10329043" cy="4633987"/>
          </a:xfrm>
        </p:spPr>
        <p:txBody>
          <a:bodyPr>
            <a:normAutofit fontScale="85000" lnSpcReduction="10000"/>
          </a:bodyPr>
          <a:lstStyle/>
          <a:p>
            <a:pPr marL="0" indent="0">
              <a:buNone/>
            </a:pPr>
            <a:r>
              <a:rPr lang="en-AU" dirty="0"/>
              <a:t>Trauma can be worsened by disaster response and recovery services, including through racist encounters and culturally unsafe processes. Mainstream services and grants often fail to account for the particular experiences of Indigenous peoples. (RECAP)</a:t>
            </a:r>
          </a:p>
          <a:p>
            <a:pPr marL="0" indent="0">
              <a:buNone/>
            </a:pPr>
            <a:r>
              <a:rPr lang="en-AU" dirty="0">
                <a:latin typeface="Panton Bold" panose="00000800000000000000" pitchFamily="50" charset="0"/>
              </a:rPr>
              <a:t>Creating Safe Places</a:t>
            </a:r>
          </a:p>
          <a:p>
            <a:r>
              <a:rPr lang="en-AU" dirty="0"/>
              <a:t>Publicly acknowledge the local Traditional Owners of the land that the centre is located on </a:t>
            </a:r>
          </a:p>
          <a:p>
            <a:pPr lvl="0"/>
            <a:r>
              <a:rPr lang="en-AU" dirty="0"/>
              <a:t>Create a separate and safe space for Elders</a:t>
            </a:r>
          </a:p>
          <a:p>
            <a:pPr lvl="0"/>
            <a:r>
              <a:rPr lang="en-AU" dirty="0"/>
              <a:t>Have adequate facilities for families with children and babies</a:t>
            </a:r>
          </a:p>
          <a:p>
            <a:pPr lvl="0"/>
            <a:r>
              <a:rPr lang="en-AU" dirty="0"/>
              <a:t>Invite the local Indigenous organisations to be present in evacuation and recovery centres</a:t>
            </a:r>
          </a:p>
          <a:p>
            <a:r>
              <a:rPr lang="en-AU" dirty="0"/>
              <a:t>Provide evacuation and recovery centre staff and volunteers with cultural awareness training.</a:t>
            </a:r>
          </a:p>
        </p:txBody>
      </p:sp>
    </p:spTree>
    <p:extLst>
      <p:ext uri="{BB962C8B-B14F-4D97-AF65-F5344CB8AC3E}">
        <p14:creationId xmlns:p14="http://schemas.microsoft.com/office/powerpoint/2010/main" val="292970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Intrinsic strengths of Indigenous communities</a:t>
            </a:r>
          </a:p>
        </p:txBody>
      </p:sp>
      <p:sp>
        <p:nvSpPr>
          <p:cNvPr id="3" name="Content Placeholder 2"/>
          <p:cNvSpPr>
            <a:spLocks noGrp="1"/>
          </p:cNvSpPr>
          <p:nvPr>
            <p:ph idx="1"/>
          </p:nvPr>
        </p:nvSpPr>
        <p:spPr>
          <a:xfrm>
            <a:off x="990936" y="1442503"/>
            <a:ext cx="10431569" cy="4435494"/>
          </a:xfrm>
        </p:spPr>
        <p:txBody>
          <a:bodyPr>
            <a:normAutofit fontScale="92500" lnSpcReduction="20000"/>
          </a:bodyPr>
          <a:lstStyle/>
          <a:p>
            <a:pPr marL="0" indent="0">
              <a:lnSpc>
                <a:spcPct val="130000"/>
              </a:lnSpc>
              <a:buNone/>
            </a:pPr>
            <a:r>
              <a:rPr lang="en-AU" dirty="0">
                <a:latin typeface="Panton Bold" panose="00000800000000000000" pitchFamily="50" charset="0"/>
              </a:rPr>
              <a:t>Indigenous communities are often referred to as ‘vulnerable’, however these ‘vulnerabilities’ are not inherent characteristics of Indigenous peoples, but stem from systems of inequity</a:t>
            </a:r>
          </a:p>
          <a:p>
            <a:pPr marL="0" indent="0">
              <a:lnSpc>
                <a:spcPct val="130000"/>
              </a:lnSpc>
              <a:spcAft>
                <a:spcPts val="500"/>
              </a:spcAft>
              <a:buNone/>
            </a:pPr>
            <a:r>
              <a:rPr lang="en-AU" dirty="0"/>
              <a:t>There are many strengths that exist within Indigenous communities. These include having:</a:t>
            </a:r>
          </a:p>
          <a:p>
            <a:pPr lvl="0">
              <a:lnSpc>
                <a:spcPct val="130000"/>
              </a:lnSpc>
              <a:spcAft>
                <a:spcPts val="500"/>
              </a:spcAft>
            </a:pPr>
            <a:r>
              <a:rPr lang="en-AU" dirty="0"/>
              <a:t>extensive familial and cultural networks that can be mobilised in times of crisis</a:t>
            </a:r>
          </a:p>
          <a:p>
            <a:pPr lvl="0">
              <a:lnSpc>
                <a:spcPct val="130000"/>
              </a:lnSpc>
              <a:spcAft>
                <a:spcPts val="500"/>
              </a:spcAft>
            </a:pPr>
            <a:r>
              <a:rPr lang="en-AU" dirty="0"/>
              <a:t>advocates that are quick to bring attention to community needs</a:t>
            </a:r>
          </a:p>
          <a:p>
            <a:pPr lvl="0">
              <a:lnSpc>
                <a:spcPct val="130000"/>
              </a:lnSpc>
              <a:spcAft>
                <a:spcPts val="500"/>
              </a:spcAft>
            </a:pPr>
            <a:r>
              <a:rPr lang="en-AU" dirty="0"/>
              <a:t>healing frameworks that are called upon to support communities in times of hardship</a:t>
            </a:r>
          </a:p>
          <a:p>
            <a:pPr>
              <a:lnSpc>
                <a:spcPct val="130000"/>
              </a:lnSpc>
              <a:spcAft>
                <a:spcPts val="500"/>
              </a:spcAft>
            </a:pPr>
            <a:r>
              <a:rPr lang="en-AU" dirty="0"/>
              <a:t>community-controlled organisations that have well-established and trusting relationships with communities. </a:t>
            </a:r>
          </a:p>
        </p:txBody>
      </p:sp>
    </p:spTree>
    <p:extLst>
      <p:ext uri="{BB962C8B-B14F-4D97-AF65-F5344CB8AC3E}">
        <p14:creationId xmlns:p14="http://schemas.microsoft.com/office/powerpoint/2010/main" val="3984350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Indigenous community organisations are an asset in recovery</a:t>
            </a:r>
          </a:p>
        </p:txBody>
      </p:sp>
      <p:sp>
        <p:nvSpPr>
          <p:cNvPr id="3" name="Content Placeholder 2"/>
          <p:cNvSpPr>
            <a:spLocks noGrp="1"/>
          </p:cNvSpPr>
          <p:nvPr>
            <p:ph idx="1"/>
          </p:nvPr>
        </p:nvSpPr>
        <p:spPr/>
        <p:txBody>
          <a:bodyPr/>
          <a:lstStyle/>
          <a:p>
            <a:r>
              <a:rPr lang="en-AU" dirty="0"/>
              <a:t>Indigenous community-controlled organisations are governed by their communities</a:t>
            </a:r>
          </a:p>
          <a:p>
            <a:r>
              <a:rPr lang="en-AU" dirty="0"/>
              <a:t>They know their community and can provide critical information about local populations </a:t>
            </a:r>
          </a:p>
          <a:p>
            <a:r>
              <a:rPr lang="en-AU" dirty="0"/>
              <a:t>There is a level of trust, or at least familiarity, between Indigenous peoples and the organisation</a:t>
            </a:r>
          </a:p>
          <a:p>
            <a:r>
              <a:rPr lang="en-AU" dirty="0"/>
              <a:t>Indigenous community members are more likely to access these organisations before accessing non-Indigenous organisations or government agencies.</a:t>
            </a:r>
          </a:p>
          <a:p>
            <a:endParaRPr lang="en-AU" dirty="0"/>
          </a:p>
        </p:txBody>
      </p:sp>
    </p:spTree>
    <p:extLst>
      <p:ext uri="{BB962C8B-B14F-4D97-AF65-F5344CB8AC3E}">
        <p14:creationId xmlns:p14="http://schemas.microsoft.com/office/powerpoint/2010/main" val="3428971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Planning for recovery with Indigenous Communities</a:t>
            </a:r>
          </a:p>
        </p:txBody>
      </p:sp>
      <p:sp>
        <p:nvSpPr>
          <p:cNvPr id="3" name="Content Placeholder 2"/>
          <p:cNvSpPr>
            <a:spLocks noGrp="1"/>
          </p:cNvSpPr>
          <p:nvPr>
            <p:ph idx="1"/>
          </p:nvPr>
        </p:nvSpPr>
        <p:spPr>
          <a:xfrm>
            <a:off x="990936" y="1315088"/>
            <a:ext cx="10329043" cy="4755930"/>
          </a:xfrm>
        </p:spPr>
        <p:txBody>
          <a:bodyPr>
            <a:normAutofit fontScale="92500" lnSpcReduction="20000"/>
          </a:bodyPr>
          <a:lstStyle/>
          <a:p>
            <a:r>
              <a:rPr lang="en-AU" dirty="0"/>
              <a:t>Establish authentic relationships of partnership with Indigenous peoples as valued and </a:t>
            </a:r>
            <a:r>
              <a:rPr lang="en-AU" dirty="0">
                <a:latin typeface="Calibri bold" panose="020F0702030404030204" pitchFamily="34" charset="0"/>
                <a:ea typeface="Calibri bold" panose="020F0702030404030204" pitchFamily="34" charset="0"/>
                <a:cs typeface="Calibri bold" panose="020F0702030404030204" pitchFamily="34" charset="0"/>
              </a:rPr>
              <a:t>equal recovery decision-makers</a:t>
            </a:r>
            <a:r>
              <a:rPr lang="en-AU" dirty="0"/>
              <a:t>, before disaster hits.</a:t>
            </a:r>
          </a:p>
          <a:p>
            <a:r>
              <a:rPr lang="en-AU" dirty="0"/>
              <a:t>How have Indigenous peoples been impacted by this disaster? Consider residents, distinct communities and </a:t>
            </a:r>
            <a:r>
              <a:rPr lang="en-AU" dirty="0">
                <a:latin typeface="Calibri bold" panose="020F0702030404030204" pitchFamily="34" charset="0"/>
                <a:ea typeface="Calibri bold" panose="020F0702030404030204" pitchFamily="34" charset="0"/>
                <a:cs typeface="Calibri bold" panose="020F0702030404030204" pitchFamily="34" charset="0"/>
              </a:rPr>
              <a:t>legal rights and interest in the land </a:t>
            </a:r>
            <a:r>
              <a:rPr lang="en-AU" dirty="0"/>
              <a:t>as First Peoples. Consider also the </a:t>
            </a:r>
            <a:r>
              <a:rPr lang="en-AU" dirty="0">
                <a:latin typeface="Calibri bold" panose="020F0702030404030204" pitchFamily="34" charset="0"/>
                <a:ea typeface="Calibri bold" panose="020F0702030404030204" pitchFamily="34" charset="0"/>
                <a:cs typeface="Calibri bold" panose="020F0702030404030204" pitchFamily="34" charset="0"/>
              </a:rPr>
              <a:t>deep connections </a:t>
            </a:r>
            <a:r>
              <a:rPr lang="en-AU" dirty="0"/>
              <a:t>between land, culture, history, colonisation and identity.</a:t>
            </a:r>
            <a:endParaRPr lang="en-US" dirty="0"/>
          </a:p>
          <a:p>
            <a:r>
              <a:rPr lang="en-AU" dirty="0"/>
              <a:t>Develop and maintain </a:t>
            </a:r>
            <a:r>
              <a:rPr lang="en-AU" dirty="0">
                <a:latin typeface="Calibri bold" panose="020F0702030404030204" pitchFamily="34" charset="0"/>
                <a:ea typeface="Calibri bold" panose="020F0702030404030204" pitchFamily="34" charset="0"/>
                <a:cs typeface="Calibri bold" panose="020F0702030404030204" pitchFamily="34" charset="0"/>
              </a:rPr>
              <a:t>strong working relationships with local Indigenous organisations</a:t>
            </a:r>
            <a:r>
              <a:rPr lang="en-AU" dirty="0"/>
              <a:t>. Be guided by these organisations and Elders to centre Indigenous peoples’ voices in developing recovery strategies which minimise the risks of exacerbating existing trauma and vulnerability. </a:t>
            </a:r>
          </a:p>
          <a:p>
            <a:r>
              <a:rPr lang="en-AU" dirty="0"/>
              <a:t>Strategies should recognise and </a:t>
            </a:r>
            <a:r>
              <a:rPr lang="en-AU" dirty="0">
                <a:latin typeface="Calibri bold" panose="020F0702030404030204" pitchFamily="34" charset="0"/>
                <a:ea typeface="Calibri bold" panose="020F0702030404030204" pitchFamily="34" charset="0"/>
                <a:cs typeface="Calibri bold" panose="020F0702030404030204" pitchFamily="34" charset="0"/>
              </a:rPr>
              <a:t>build on the strength and resilience</a:t>
            </a:r>
            <a:r>
              <a:rPr lang="en-AU" dirty="0"/>
              <a:t> of Indigenous communities. </a:t>
            </a:r>
            <a:endParaRPr lang="en-US" dirty="0"/>
          </a:p>
          <a:p>
            <a:endParaRPr lang="en-AU" dirty="0"/>
          </a:p>
        </p:txBody>
      </p:sp>
      <p:sp>
        <p:nvSpPr>
          <p:cNvPr id="4" name="TextBox 3"/>
          <p:cNvSpPr txBox="1"/>
          <p:nvPr/>
        </p:nvSpPr>
        <p:spPr>
          <a:xfrm>
            <a:off x="2359593" y="5542912"/>
            <a:ext cx="9268690" cy="485646"/>
          </a:xfrm>
          <a:prstGeom prst="rect">
            <a:avLst/>
          </a:prstGeom>
          <a:noFill/>
        </p:spPr>
        <p:txBody>
          <a:bodyPr wrap="square" rtlCol="0">
            <a:spAutoFit/>
          </a:bodyPr>
          <a:lstStyle/>
          <a:p>
            <a:pPr lvl="0" algn="r">
              <a:lnSpc>
                <a:spcPct val="160000"/>
              </a:lnSpc>
            </a:pPr>
            <a:r>
              <a:rPr lang="en-AU" dirty="0">
                <a:latin typeface="Calibri bold italic" panose="020F07020304040A0204" pitchFamily="34" charset="0"/>
                <a:ea typeface="Calibri bold italic" panose="020F07020304040A0204" pitchFamily="34" charset="0"/>
                <a:cs typeface="Calibri bold italic" panose="020F07020304040A0204" pitchFamily="34" charset="0"/>
              </a:rPr>
              <a:t>RECAP Guide: Indigenous Peoples and Recovery Capitals</a:t>
            </a:r>
          </a:p>
        </p:txBody>
      </p:sp>
    </p:spTree>
    <p:extLst>
      <p:ext uri="{BB962C8B-B14F-4D97-AF65-F5344CB8AC3E}">
        <p14:creationId xmlns:p14="http://schemas.microsoft.com/office/powerpoint/2010/main" val="1264852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D9DDE3E-576D-4458-90E0-DD79588F9070}"/>
              </a:ext>
            </a:extLst>
          </p:cNvPr>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prstClr val="white"/>
              </a:solidFill>
              <a:effectLst/>
              <a:uLnTx/>
              <a:uFillTx/>
              <a:latin typeface="Century Gothic" panose="020F0302020204030204"/>
              <a:ea typeface="+mn-ea"/>
              <a:cs typeface="+mn-cs"/>
            </a:endParaRPr>
          </a:p>
        </p:txBody>
      </p:sp>
      <p:sp>
        <p:nvSpPr>
          <p:cNvPr id="2" name="Title 1"/>
          <p:cNvSpPr>
            <a:spLocks noGrp="1"/>
          </p:cNvSpPr>
          <p:nvPr>
            <p:ph type="title"/>
          </p:nvPr>
        </p:nvSpPr>
        <p:spPr>
          <a:xfrm>
            <a:off x="692727" y="443345"/>
            <a:ext cx="10609118" cy="5971309"/>
          </a:xfrm>
        </p:spPr>
        <p:txBody>
          <a:bodyPr>
            <a:normAutofit/>
          </a:bodyPr>
          <a:lstStyle/>
          <a:p>
            <a:pPr>
              <a:lnSpc>
                <a:spcPct val="107000"/>
              </a:lnSpc>
              <a:spcAft>
                <a:spcPts val="800"/>
              </a:spcAft>
            </a:pPr>
            <a:r>
              <a:rPr lang="en-US" sz="3600" dirty="0">
                <a:solidFill>
                  <a:schemeClr val="bg1"/>
                </a:solidFill>
              </a:rPr>
              <a:t>Group Discussion on: </a:t>
            </a:r>
            <a:br>
              <a:rPr lang="en-US" sz="3600" dirty="0">
                <a:solidFill>
                  <a:schemeClr val="bg1"/>
                </a:solidFill>
              </a:rPr>
            </a:br>
            <a:br>
              <a:rPr lang="en-US" dirty="0">
                <a:solidFill>
                  <a:schemeClr val="bg1"/>
                </a:solidFill>
              </a:rPr>
            </a:br>
            <a:r>
              <a:rPr lang="en-US" sz="2400" dirty="0">
                <a:solidFill>
                  <a:schemeClr val="bg1"/>
                </a:solidFill>
              </a:rPr>
              <a:t>How can you strengthen partnerships with local Indigenous leaders and Indigenous community-controlled organisations?</a:t>
            </a:r>
            <a:br>
              <a:rPr lang="en-US" sz="2400" dirty="0">
                <a:solidFill>
                  <a:schemeClr val="bg1"/>
                </a:solidFill>
              </a:rPr>
            </a:br>
            <a:br>
              <a:rPr lang="en-US" sz="2400" dirty="0">
                <a:solidFill>
                  <a:schemeClr val="bg1"/>
                </a:solidFill>
              </a:rPr>
            </a:br>
            <a:br>
              <a:rPr lang="en-AU" sz="2000" i="1" dirty="0">
                <a:solidFill>
                  <a:schemeClr val="bg1"/>
                </a:solidFill>
              </a:rPr>
            </a:br>
            <a:r>
              <a:rPr lang="en-AU" sz="2400" dirty="0">
                <a:solidFill>
                  <a:schemeClr val="bg1"/>
                </a:solidFill>
              </a:rPr>
              <a:t>What can you do in your role, in your organisation, to work more closely with Indigenous communities in planning for recovery?</a:t>
            </a:r>
            <a:br>
              <a:rPr lang="en-AU" sz="2400" dirty="0">
                <a:solidFill>
                  <a:schemeClr val="bg1"/>
                </a:solidFill>
              </a:rPr>
            </a:br>
            <a:br>
              <a:rPr lang="en-AU" dirty="0"/>
            </a:br>
            <a:endParaRPr lang="en-AU"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60853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910" y="202019"/>
            <a:ext cx="11407140" cy="1041991"/>
          </a:xfrm>
        </p:spPr>
        <p:txBody>
          <a:bodyPr>
            <a:normAutofit/>
          </a:bodyPr>
          <a:lstStyle/>
          <a:p>
            <a:r>
              <a:rPr lang="en-AU" sz="3600" dirty="0"/>
              <a:t>Take away messages</a:t>
            </a:r>
            <a:endParaRPr lang="en-AU" sz="3600" dirty="0">
              <a:solidFill>
                <a:srgbClr val="FF0000"/>
              </a:solidFill>
            </a:endParaRPr>
          </a:p>
        </p:txBody>
      </p:sp>
      <p:sp>
        <p:nvSpPr>
          <p:cNvPr id="6" name="TextBox 5">
            <a:extLst>
              <a:ext uri="{FF2B5EF4-FFF2-40B4-BE49-F238E27FC236}">
                <a16:creationId xmlns:a16="http://schemas.microsoft.com/office/drawing/2014/main" id="{5735D91E-2686-4756-9095-D614CC44DDBE}"/>
              </a:ext>
            </a:extLst>
          </p:cNvPr>
          <p:cNvSpPr txBox="1"/>
          <p:nvPr/>
        </p:nvSpPr>
        <p:spPr>
          <a:xfrm>
            <a:off x="422910" y="1400537"/>
            <a:ext cx="3609444" cy="4550558"/>
          </a:xfrm>
          <a:prstGeom prst="rect">
            <a:avLst/>
          </a:prstGeom>
          <a:solidFill>
            <a:srgbClr val="9B1889"/>
          </a:solidFill>
        </p:spPr>
        <p:txBody>
          <a:bodyPr wrap="square" lIns="216000" tIns="108000" rIns="216000" bIns="108000" rtlCol="0" anchor="ctr" anchorCtr="0">
            <a:noAutofit/>
          </a:bodyPr>
          <a:lstStyle/>
          <a:p>
            <a:r>
              <a:rPr lang="en-AU" sz="2400" dirty="0">
                <a:solidFill>
                  <a:schemeClr val="bg1"/>
                </a:solidFill>
                <a:latin typeface="Panton Bold" panose="00000800000000000000" pitchFamily="50" charset="0"/>
              </a:rPr>
              <a:t>Indigenous communities have  intrinsic strengths that are often overlooked in recovery</a:t>
            </a:r>
            <a:endParaRPr lang="en-US" dirty="0">
              <a:latin typeface="Panton Bold" panose="00000800000000000000" pitchFamily="50" charset="0"/>
            </a:endParaRPr>
          </a:p>
        </p:txBody>
      </p:sp>
      <p:sp>
        <p:nvSpPr>
          <p:cNvPr id="7" name="TextBox 6">
            <a:extLst>
              <a:ext uri="{FF2B5EF4-FFF2-40B4-BE49-F238E27FC236}">
                <a16:creationId xmlns:a16="http://schemas.microsoft.com/office/drawing/2014/main" id="{5DAFBAC3-8B49-427F-9774-11ED1E1ABA8D}"/>
              </a:ext>
            </a:extLst>
          </p:cNvPr>
          <p:cNvSpPr txBox="1"/>
          <p:nvPr/>
        </p:nvSpPr>
        <p:spPr>
          <a:xfrm>
            <a:off x="4321758" y="1400538"/>
            <a:ext cx="3609444" cy="2113992"/>
          </a:xfrm>
          <a:prstGeom prst="rect">
            <a:avLst/>
          </a:prstGeom>
          <a:solidFill>
            <a:srgbClr val="7030A0"/>
          </a:solidFill>
          <a:ln>
            <a:noFill/>
          </a:ln>
        </p:spPr>
        <p:txBody>
          <a:bodyPr wrap="square" lIns="216000" tIns="108000" rIns="216000" bIns="108000" rtlCol="0" anchor="ctr" anchorCtr="0">
            <a:noAutofit/>
          </a:bodyPr>
          <a:lstStyle/>
          <a:p>
            <a:r>
              <a:rPr lang="en-AU" dirty="0">
                <a:solidFill>
                  <a:schemeClr val="bg1"/>
                </a:solidFill>
                <a:latin typeface="Panton Bold" panose="00000800000000000000" pitchFamily="50" charset="0"/>
              </a:rPr>
              <a:t>Indigenous peoples are disproportionately affected by the impacts of disasters due to existing structural and financial inequalities</a:t>
            </a:r>
            <a:endParaRPr lang="en-US" b="1" u="sng" dirty="0">
              <a:solidFill>
                <a:schemeClr val="bg1"/>
              </a:solidFill>
              <a:latin typeface="Panton Bold" panose="00000800000000000000" pitchFamily="50" charset="0"/>
            </a:endParaRPr>
          </a:p>
        </p:txBody>
      </p:sp>
      <p:sp>
        <p:nvSpPr>
          <p:cNvPr id="8" name="TextBox 7">
            <a:extLst>
              <a:ext uri="{FF2B5EF4-FFF2-40B4-BE49-F238E27FC236}">
                <a16:creationId xmlns:a16="http://schemas.microsoft.com/office/drawing/2014/main" id="{47E66C93-2819-454E-BE23-F3676ADC1E4F}"/>
              </a:ext>
            </a:extLst>
          </p:cNvPr>
          <p:cNvSpPr txBox="1"/>
          <p:nvPr/>
        </p:nvSpPr>
        <p:spPr>
          <a:xfrm>
            <a:off x="8220606" y="1400537"/>
            <a:ext cx="3609444" cy="2113992"/>
          </a:xfrm>
          <a:prstGeom prst="rect">
            <a:avLst/>
          </a:prstGeom>
          <a:solidFill>
            <a:srgbClr val="9B1889"/>
          </a:solidFill>
        </p:spPr>
        <p:txBody>
          <a:bodyPr wrap="square" lIns="216000" tIns="108000" rIns="216000" bIns="108000" rtlCol="0" anchor="ctr" anchorCtr="0">
            <a:noAutofit/>
          </a:bodyPr>
          <a:lstStyle/>
          <a:p>
            <a:pPr lvl="0">
              <a:lnSpc>
                <a:spcPct val="100000"/>
              </a:lnSpc>
            </a:pPr>
            <a:r>
              <a:rPr lang="en-AU" dirty="0">
                <a:solidFill>
                  <a:schemeClr val="bg1"/>
                </a:solidFill>
                <a:latin typeface="Panton Bold" panose="00000800000000000000" pitchFamily="50" charset="0"/>
              </a:rPr>
              <a:t>When disasters damage Country the harm felt by Indigenous peoples can be profound</a:t>
            </a:r>
            <a:r>
              <a:rPr lang="en-AU" b="1" dirty="0">
                <a:solidFill>
                  <a:schemeClr val="bg1"/>
                </a:solidFill>
                <a:latin typeface="Panton Bold" panose="00000800000000000000" pitchFamily="50" charset="0"/>
              </a:rPr>
              <a:t> </a:t>
            </a:r>
            <a:endParaRPr lang="en-AU" b="1" u="sng" dirty="0">
              <a:solidFill>
                <a:schemeClr val="bg1"/>
              </a:solidFill>
              <a:latin typeface="Panton Bold" panose="00000800000000000000" pitchFamily="50" charset="0"/>
            </a:endParaRPr>
          </a:p>
        </p:txBody>
      </p:sp>
      <p:sp>
        <p:nvSpPr>
          <p:cNvPr id="9" name="TextBox 8">
            <a:extLst>
              <a:ext uri="{FF2B5EF4-FFF2-40B4-BE49-F238E27FC236}">
                <a16:creationId xmlns:a16="http://schemas.microsoft.com/office/drawing/2014/main" id="{BA68A696-486D-4CB7-A12E-B30A21B00C2F}"/>
              </a:ext>
            </a:extLst>
          </p:cNvPr>
          <p:cNvSpPr txBox="1"/>
          <p:nvPr/>
        </p:nvSpPr>
        <p:spPr>
          <a:xfrm>
            <a:off x="4321758" y="3752242"/>
            <a:ext cx="3609444" cy="2198853"/>
          </a:xfrm>
          <a:prstGeom prst="rect">
            <a:avLst/>
          </a:prstGeom>
          <a:solidFill>
            <a:srgbClr val="EBD3E8"/>
          </a:solidFill>
        </p:spPr>
        <p:txBody>
          <a:bodyPr wrap="square" lIns="216000" tIns="108000" rIns="216000" bIns="108000" rtlCol="0" anchor="ctr" anchorCtr="0">
            <a:noAutofit/>
          </a:bodyPr>
          <a:lstStyle/>
          <a:p>
            <a:pPr lvl="0">
              <a:lnSpc>
                <a:spcPct val="100000"/>
              </a:lnSpc>
            </a:pPr>
            <a:r>
              <a:rPr lang="en-AU" b="1" dirty="0">
                <a:solidFill>
                  <a:srgbClr val="9B1889"/>
                </a:solidFill>
                <a:latin typeface="Panton Bold" panose="00000800000000000000" pitchFamily="50" charset="0"/>
              </a:rPr>
              <a:t>Culturally informed approaches are </a:t>
            </a:r>
            <a:r>
              <a:rPr lang="en-AU" dirty="0">
                <a:solidFill>
                  <a:srgbClr val="9B1889"/>
                </a:solidFill>
                <a:latin typeface="Panton Bold" panose="00000800000000000000" pitchFamily="50" charset="0"/>
              </a:rPr>
              <a:t>essential</a:t>
            </a:r>
            <a:r>
              <a:rPr lang="en-AU" b="1" dirty="0">
                <a:solidFill>
                  <a:srgbClr val="9B1889"/>
                </a:solidFill>
                <a:latin typeface="Panton Bold" panose="00000800000000000000" pitchFamily="50" charset="0"/>
              </a:rPr>
              <a:t> for recovery and healing</a:t>
            </a:r>
          </a:p>
        </p:txBody>
      </p:sp>
      <p:sp>
        <p:nvSpPr>
          <p:cNvPr id="10" name="TextBox 9">
            <a:extLst>
              <a:ext uri="{FF2B5EF4-FFF2-40B4-BE49-F238E27FC236}">
                <a16:creationId xmlns:a16="http://schemas.microsoft.com/office/drawing/2014/main" id="{08C17453-896A-4CBF-AD7F-BA5F1F62D2A0}"/>
              </a:ext>
            </a:extLst>
          </p:cNvPr>
          <p:cNvSpPr txBox="1"/>
          <p:nvPr/>
        </p:nvSpPr>
        <p:spPr>
          <a:xfrm>
            <a:off x="8220606" y="3752241"/>
            <a:ext cx="3609444" cy="2198854"/>
          </a:xfrm>
          <a:prstGeom prst="rect">
            <a:avLst/>
          </a:prstGeom>
          <a:solidFill>
            <a:srgbClr val="7030A0"/>
          </a:solidFill>
        </p:spPr>
        <p:txBody>
          <a:bodyPr wrap="square" lIns="216000" tIns="108000" rIns="216000" bIns="108000" rtlCol="0" anchor="ctr" anchorCtr="0">
            <a:noAutofit/>
          </a:bodyPr>
          <a:lstStyle/>
          <a:p>
            <a:r>
              <a:rPr lang="en-AU" b="1" dirty="0">
                <a:solidFill>
                  <a:schemeClr val="bg1"/>
                </a:solidFill>
                <a:latin typeface="Panton Bold" panose="00000800000000000000" pitchFamily="50" charset="0"/>
              </a:rPr>
              <a:t>Indigenous community-controlled organisations have an important role to play in planning for  recovery</a:t>
            </a:r>
          </a:p>
        </p:txBody>
      </p:sp>
    </p:spTree>
    <p:extLst>
      <p:ext uri="{BB962C8B-B14F-4D97-AF65-F5344CB8AC3E}">
        <p14:creationId xmlns:p14="http://schemas.microsoft.com/office/powerpoint/2010/main" val="2748691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Suggested next steps</a:t>
            </a:r>
          </a:p>
        </p:txBody>
      </p:sp>
      <p:sp>
        <p:nvSpPr>
          <p:cNvPr id="3" name="Content Placeholder 2"/>
          <p:cNvSpPr>
            <a:spLocks noGrp="1"/>
          </p:cNvSpPr>
          <p:nvPr>
            <p:ph idx="1"/>
          </p:nvPr>
        </p:nvSpPr>
        <p:spPr>
          <a:xfrm>
            <a:off x="990936" y="1210157"/>
            <a:ext cx="10329043" cy="4755931"/>
          </a:xfrm>
        </p:spPr>
        <p:txBody>
          <a:bodyPr>
            <a:normAutofit fontScale="85000" lnSpcReduction="20000"/>
          </a:bodyPr>
          <a:lstStyle/>
          <a:p>
            <a:r>
              <a:rPr lang="en-AU" dirty="0"/>
              <a:t>Review your emergency and recovery plans. How do your planning processes include local Indigenous Communities? How do your plans reflect:</a:t>
            </a:r>
          </a:p>
          <a:p>
            <a:pPr lvl="1"/>
            <a:r>
              <a:rPr lang="en-AU" dirty="0"/>
              <a:t>the strengths and assets of Indigenous peoples</a:t>
            </a:r>
          </a:p>
          <a:p>
            <a:pPr lvl="1"/>
            <a:r>
              <a:rPr lang="en-AU" dirty="0"/>
              <a:t>the unique needs of Indigenous peoples in evacuation and recovery </a:t>
            </a:r>
          </a:p>
          <a:p>
            <a:pPr lvl="1"/>
            <a:r>
              <a:rPr lang="en-AU" dirty="0"/>
              <a:t>the Indigenous community-controlled organisations who can provide information and support</a:t>
            </a:r>
          </a:p>
          <a:p>
            <a:pPr lvl="1"/>
            <a:r>
              <a:rPr lang="en-AU" dirty="0"/>
              <a:t>the formal recognised rights over Country and cultural heritage of local Indigenous peoples </a:t>
            </a:r>
          </a:p>
          <a:p>
            <a:pPr lvl="0"/>
            <a:r>
              <a:rPr lang="en-AU" dirty="0"/>
              <a:t>Meet with local Indigenous Elders and community-controlled organisations to plan together how local Indigenous communities can best be supported through an emergency and in recovery.</a:t>
            </a:r>
          </a:p>
          <a:p>
            <a:r>
              <a:rPr lang="en-AU" dirty="0"/>
              <a:t>Establish formal mechanisms of engagement such as a Community Organisations Recovery Reference Group that includes Indigenous community-controlled organisations.</a:t>
            </a:r>
          </a:p>
          <a:p>
            <a:r>
              <a:rPr lang="en-AU" dirty="0"/>
              <a:t>Encourage recovery practitioners from government and non-government agencies to undertake Indigenous cultural awareness training. </a:t>
            </a:r>
          </a:p>
        </p:txBody>
      </p:sp>
    </p:spTree>
    <p:extLst>
      <p:ext uri="{BB962C8B-B14F-4D97-AF65-F5344CB8AC3E}">
        <p14:creationId xmlns:p14="http://schemas.microsoft.com/office/powerpoint/2010/main" val="3538388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DB76C78-8CF3-457F-A231-255C2ADD9573}"/>
              </a:ext>
            </a:extLst>
          </p:cNvPr>
          <p:cNvSpPr/>
          <p:nvPr/>
        </p:nvSpPr>
        <p:spPr>
          <a:xfrm>
            <a:off x="0" y="0"/>
            <a:ext cx="12192000" cy="6858000"/>
          </a:xfrm>
          <a:prstGeom prst="rect">
            <a:avLst/>
          </a:prstGeom>
          <a:solidFill>
            <a:srgbClr val="9B18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prstClr val="white"/>
              </a:solidFill>
              <a:effectLst/>
              <a:uLnTx/>
              <a:uFillTx/>
              <a:latin typeface="Century Gothic" panose="020F0302020204030204"/>
              <a:ea typeface="+mn-ea"/>
              <a:cs typeface="+mn-cs"/>
            </a:endParaRPr>
          </a:p>
        </p:txBody>
      </p:sp>
      <p:sp>
        <p:nvSpPr>
          <p:cNvPr id="3" name="Content Placeholder 2"/>
          <p:cNvSpPr>
            <a:spLocks noGrp="1"/>
          </p:cNvSpPr>
          <p:nvPr>
            <p:ph idx="4294967295"/>
          </p:nvPr>
        </p:nvSpPr>
        <p:spPr>
          <a:xfrm>
            <a:off x="929938" y="1303765"/>
            <a:ext cx="10470081" cy="3949661"/>
          </a:xfrm>
        </p:spPr>
        <p:txBody>
          <a:bodyPr vert="horz" lIns="91440" tIns="45720" rIns="91440" bIns="45720" rtlCol="0" anchor="t">
            <a:normAutofit lnSpcReduction="10000"/>
          </a:bodyPr>
          <a:lstStyle/>
          <a:p>
            <a:pPr marL="0" indent="0" algn="ctr">
              <a:lnSpc>
                <a:spcPct val="150000"/>
              </a:lnSpc>
              <a:buNone/>
            </a:pPr>
            <a:r>
              <a:rPr lang="en-AU" sz="2800" dirty="0">
                <a:solidFill>
                  <a:schemeClr val="bg1"/>
                </a:solidFill>
                <a:latin typeface="Panton SemiBold" panose="00000700000000000000" pitchFamily="50" charset="0"/>
                <a:ea typeface="Calibri" panose="020F0502020204030204" pitchFamily="34" charset="0"/>
                <a:cs typeface="Calibri"/>
              </a:rPr>
              <a:t>We acknowledge the First Peoples of Australia and their ongoing strength in practising the world’s oldest living culture. </a:t>
            </a:r>
          </a:p>
          <a:p>
            <a:pPr marL="0" indent="0" algn="ctr">
              <a:lnSpc>
                <a:spcPct val="150000"/>
              </a:lnSpc>
              <a:buNone/>
            </a:pPr>
            <a:r>
              <a:rPr lang="en-AU" sz="2800" dirty="0">
                <a:solidFill>
                  <a:schemeClr val="bg1"/>
                </a:solidFill>
                <a:latin typeface="Panton SemiBold" panose="00000700000000000000" pitchFamily="50" charset="0"/>
                <a:ea typeface="Calibri" panose="020F0502020204030204" pitchFamily="34" charset="0"/>
                <a:cs typeface="Calibri"/>
              </a:rPr>
              <a:t>We acknowledge the Traditional Owners who have occupied and cared for the lands and waterways on which we depend for thousands of years. We acknowledge the </a:t>
            </a:r>
            <a:r>
              <a:rPr lang="en-AU" sz="2800" dirty="0">
                <a:solidFill>
                  <a:schemeClr val="accent6"/>
                </a:solidFill>
                <a:latin typeface="Panton SemiBold" panose="00000700000000000000" pitchFamily="50" charset="0"/>
                <a:ea typeface="Calibri" panose="020F0502020204030204" pitchFamily="34" charset="0"/>
                <a:cs typeface="Calibri"/>
              </a:rPr>
              <a:t>(insert local Indigenous peoples and land)</a:t>
            </a:r>
            <a:r>
              <a:rPr lang="en-AU" sz="2800" dirty="0">
                <a:solidFill>
                  <a:schemeClr val="bg1"/>
                </a:solidFill>
                <a:latin typeface="Panton SemiBold" panose="00000700000000000000" pitchFamily="50" charset="0"/>
                <a:ea typeface="Calibri" panose="020F0502020204030204" pitchFamily="34" charset="0"/>
                <a:cs typeface="Calibri"/>
              </a:rPr>
              <a:t> and pay our respects to their Elders past and present.</a:t>
            </a:r>
          </a:p>
          <a:p>
            <a:pPr marL="0" indent="0" algn="ctr">
              <a:buNone/>
            </a:pPr>
            <a:endParaRPr lang="en-AU" sz="3200" dirty="0">
              <a:solidFill>
                <a:schemeClr val="bg1"/>
              </a:solidFill>
              <a:latin typeface="Panton SemiBold" panose="00000700000000000000" pitchFamily="50" charset="0"/>
            </a:endParaRPr>
          </a:p>
        </p:txBody>
      </p:sp>
    </p:spTree>
    <p:extLst>
      <p:ext uri="{BB962C8B-B14F-4D97-AF65-F5344CB8AC3E}">
        <p14:creationId xmlns:p14="http://schemas.microsoft.com/office/powerpoint/2010/main" val="9034496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Recovery Exercising Toolkit</a:t>
            </a:r>
          </a:p>
        </p:txBody>
      </p:sp>
      <p:sp>
        <p:nvSpPr>
          <p:cNvPr id="3" name="Content Placeholder 2"/>
          <p:cNvSpPr>
            <a:spLocks noGrp="1"/>
          </p:cNvSpPr>
          <p:nvPr>
            <p:ph idx="1"/>
          </p:nvPr>
        </p:nvSpPr>
        <p:spPr>
          <a:xfrm>
            <a:off x="990937" y="1442503"/>
            <a:ext cx="5784618" cy="4435494"/>
          </a:xfrm>
        </p:spPr>
        <p:txBody>
          <a:bodyPr/>
          <a:lstStyle/>
          <a:p>
            <a:pPr marL="0" indent="0">
              <a:buNone/>
            </a:pPr>
            <a:r>
              <a:rPr lang="en-AU" dirty="0"/>
              <a:t>The Working with Indigenous Communities in Recovery Module Overview, Slide Deck and other resources are available in the Recovery Exercising Toolkit which can be found on the AIDR Knowledge Hub in the Recovery Collection. </a:t>
            </a:r>
          </a:p>
        </p:txBody>
      </p:sp>
      <p:pic>
        <p:nvPicPr>
          <p:cNvPr id="6" name="Picture 5">
            <a:extLst>
              <a:ext uri="{FF2B5EF4-FFF2-40B4-BE49-F238E27FC236}">
                <a16:creationId xmlns:a16="http://schemas.microsoft.com/office/drawing/2014/main" id="{704111CC-B38B-139C-11FE-2A1F3A959D00}"/>
              </a:ext>
            </a:extLst>
          </p:cNvPr>
          <p:cNvPicPr>
            <a:picLocks noChangeAspect="1"/>
          </p:cNvPicPr>
          <p:nvPr/>
        </p:nvPicPr>
        <p:blipFill>
          <a:blip r:embed="rId3" cstate="print">
            <a:extLst>
              <a:ext uri="{28A0092B-C50C-407E-A947-70E740481C1C}">
                <a14:useLocalDpi xmlns:a14="http://schemas.microsoft.com/office/drawing/2010/main" val="0"/>
              </a:ext>
            </a:extLst>
          </a:blip>
          <a:srcRect l="106" r="106"/>
          <a:stretch/>
        </p:blipFill>
        <p:spPr>
          <a:xfrm rot="408600">
            <a:off x="7524068" y="869804"/>
            <a:ext cx="3305908" cy="4678487"/>
          </a:xfrm>
          <a:prstGeom prst="rect">
            <a:avLst/>
          </a:prstGeom>
          <a:ln>
            <a:solidFill>
              <a:schemeClr val="bg1">
                <a:lumMod val="75000"/>
              </a:schemeClr>
            </a:solidFill>
          </a:ln>
        </p:spPr>
      </p:pic>
    </p:spTree>
    <p:extLst>
      <p:ext uri="{BB962C8B-B14F-4D97-AF65-F5344CB8AC3E}">
        <p14:creationId xmlns:p14="http://schemas.microsoft.com/office/powerpoint/2010/main" val="1229314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910" y="202019"/>
            <a:ext cx="11407140" cy="1041991"/>
          </a:xfrm>
        </p:spPr>
        <p:txBody>
          <a:bodyPr/>
          <a:lstStyle/>
          <a:p>
            <a:r>
              <a:rPr lang="en-AU" dirty="0"/>
              <a:t>Where to find out more</a:t>
            </a:r>
          </a:p>
        </p:txBody>
      </p:sp>
      <p:sp>
        <p:nvSpPr>
          <p:cNvPr id="3" name="Content Placeholder 2"/>
          <p:cNvSpPr>
            <a:spLocks noGrp="1"/>
          </p:cNvSpPr>
          <p:nvPr>
            <p:ph idx="4294967295"/>
          </p:nvPr>
        </p:nvSpPr>
        <p:spPr>
          <a:xfrm>
            <a:off x="623454" y="1531089"/>
            <a:ext cx="11206595" cy="4176984"/>
          </a:xfrm>
        </p:spPr>
        <p:txBody>
          <a:bodyPr>
            <a:normAutofit/>
          </a:bodyPr>
          <a:lstStyle/>
          <a:p>
            <a:pPr marL="0" indent="0">
              <a:buNone/>
            </a:pPr>
            <a:endParaRPr lang="en-AU" dirty="0"/>
          </a:p>
          <a:p>
            <a:endParaRPr lang="en-AU" dirty="0"/>
          </a:p>
        </p:txBody>
      </p:sp>
      <p:sp>
        <p:nvSpPr>
          <p:cNvPr id="4" name="Rectangle 3"/>
          <p:cNvSpPr/>
          <p:nvPr/>
        </p:nvSpPr>
        <p:spPr>
          <a:xfrm>
            <a:off x="623455" y="1244009"/>
            <a:ext cx="11206596" cy="4481804"/>
          </a:xfrm>
          <a:prstGeom prst="rect">
            <a:avLst/>
          </a:prstGeom>
        </p:spPr>
        <p:txBody>
          <a:bodyPr wrap="square" lIns="91440" tIns="45720" rIns="91440" bIns="45720" anchor="t">
            <a:spAutoFit/>
          </a:bodyPr>
          <a:lstStyle/>
          <a:p>
            <a:pPr>
              <a:lnSpc>
                <a:spcPct val="107000"/>
              </a:lnSpc>
              <a:spcAft>
                <a:spcPts val="800"/>
              </a:spcAft>
            </a:pPr>
            <a:r>
              <a:rPr lang="en-AU" sz="1600" b="1" dirty="0">
                <a:latin typeface="Panton Bold" panose="00000800000000000000" pitchFamily="50" charset="0"/>
                <a:ea typeface="Calibri" panose="020F0502020204030204" pitchFamily="34" charset="0"/>
                <a:cs typeface="Calibri" panose="020F0502020204030204" pitchFamily="34" charset="0"/>
              </a:rPr>
              <a:t>Williamson, B (2022). </a:t>
            </a:r>
            <a:r>
              <a:rPr lang="en-AU" sz="1600" b="1" dirty="0">
                <a:latin typeface="Panton Bold Italic" panose="00000800000000000000" pitchFamily="50" charset="0"/>
                <a:ea typeface="Calibri" panose="020F0502020204030204" pitchFamily="34" charset="0"/>
                <a:cs typeface="Calibri" panose="020F0502020204030204" pitchFamily="34" charset="0"/>
              </a:rPr>
              <a:t>Aboriginal community governance on the frontlines and faultlines in the Black Summer Bushfires</a:t>
            </a:r>
            <a:r>
              <a:rPr lang="en-AU" sz="1600" dirty="0">
                <a:latin typeface="Panton Bold Italic" panose="00000800000000000000" pitchFamily="50" charset="0"/>
                <a:ea typeface="Calibri" panose="020F0502020204030204" pitchFamily="34" charset="0"/>
                <a:cs typeface="Calibri" panose="020F0502020204030204" pitchFamily="34" charset="0"/>
              </a:rPr>
              <a:t> </a:t>
            </a:r>
            <a:br>
              <a:rPr lang="en-AU" sz="1600" dirty="0">
                <a:latin typeface="Panton Bold Italic" panose="00000800000000000000" pitchFamily="50" charset="0"/>
                <a:ea typeface="Calibri" panose="020F0502020204030204" pitchFamily="34" charset="0"/>
                <a:cs typeface="Calibri" panose="020F0502020204030204" pitchFamily="34" charset="0"/>
              </a:rPr>
            </a:br>
            <a:r>
              <a:rPr lang="en-AU" sz="1600" i="1" dirty="0">
                <a:latin typeface="Calibri" panose="020F0502020204030204" pitchFamily="34" charset="0"/>
                <a:ea typeface="Calibri" panose="020F0502020204030204" pitchFamily="34" charset="0"/>
                <a:cs typeface="Calibri" panose="020F0502020204030204" pitchFamily="34" charset="0"/>
              </a:rPr>
              <a:t>(</a:t>
            </a:r>
            <a:r>
              <a:rPr lang="en-AU" sz="1600" dirty="0">
                <a:latin typeface="Calibri" panose="020F0502020204030204" pitchFamily="34" charset="0"/>
                <a:ea typeface="Calibri" panose="020F0502020204030204" pitchFamily="34" charset="0"/>
                <a:cs typeface="Calibri" panose="020F0502020204030204" pitchFamily="34" charset="0"/>
              </a:rPr>
              <a:t>CAEPR Discussion Paper No. 300/2022). Centre for Aboriginal Economic Policy Research, ANU </a:t>
            </a:r>
            <a:br>
              <a:rPr lang="en-AU" sz="1600" dirty="0">
                <a:latin typeface="Calibri" panose="020F0502020204030204" pitchFamily="34" charset="0"/>
                <a:ea typeface="Calibri" panose="020F0502020204030204" pitchFamily="34" charset="0"/>
                <a:cs typeface="Calibri" panose="020F0502020204030204" pitchFamily="34" charset="0"/>
              </a:rPr>
            </a:br>
            <a:r>
              <a:rPr lang="en-AU" sz="1600" u="sng"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3"/>
              </a:rPr>
              <a:t>Aboriginal Community Governance on the Frontlines and Faultlines in the Black Summer Bushfires | Centre for Aboriginal Economic Policy Research (anu.edu.au)</a:t>
            </a:r>
            <a:endParaRPr lang="en-AU" sz="16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AU" sz="16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AU" sz="1600" b="1" dirty="0">
                <a:latin typeface="Panton Bold" panose="00000800000000000000" pitchFamily="50" charset="0"/>
                <a:ea typeface="Calibri" panose="020F0502020204030204" pitchFamily="34" charset="0"/>
                <a:cs typeface="Calibri" panose="020F0502020204030204" pitchFamily="34" charset="0"/>
              </a:rPr>
              <a:t>Recovery Capitals (ReCap)</a:t>
            </a:r>
            <a:r>
              <a:rPr lang="en-AU" sz="1600" dirty="0">
                <a:latin typeface="Panton Bold" panose="00000800000000000000" pitchFamily="50" charset="0"/>
                <a:ea typeface="Calibri" panose="020F0502020204030204" pitchFamily="34" charset="0"/>
                <a:cs typeface="Calibri" panose="020F0502020204030204" pitchFamily="34" charset="0"/>
              </a:rPr>
              <a:t>, </a:t>
            </a:r>
            <a:r>
              <a:rPr lang="en-AU" sz="1600" dirty="0">
                <a:latin typeface="Calibri" panose="020F0502020204030204" pitchFamily="34" charset="0"/>
                <a:ea typeface="Calibri" panose="020F0502020204030204" pitchFamily="34" charset="0"/>
                <a:cs typeface="Calibri" panose="020F0502020204030204" pitchFamily="34" charset="0"/>
              </a:rPr>
              <a:t>supports wellbeing after disasters with evidence-based resources for people and organisations engaged in recovery.  </a:t>
            </a:r>
          </a:p>
          <a:p>
            <a:pPr>
              <a:lnSpc>
                <a:spcPct val="107000"/>
              </a:lnSpc>
              <a:spcAft>
                <a:spcPts val="800"/>
              </a:spcAft>
            </a:pPr>
            <a:r>
              <a:rPr lang="en-AU" sz="1600" dirty="0">
                <a:latin typeface="Calibri" panose="020F0502020204030204" pitchFamily="34" charset="0"/>
                <a:ea typeface="Calibri" panose="020F0502020204030204" pitchFamily="34" charset="0"/>
                <a:cs typeface="Calibri" panose="020F0502020204030204" pitchFamily="34" charset="0"/>
              </a:rPr>
              <a:t>Quinn P, Williamson B, Gibbs L. Recovery Capitals and Indigenous Peoples Resource. Melbourne, Australia: Bushfire and Natural Hazards Cooperative Research Centre. April 2021.</a:t>
            </a:r>
            <a:r>
              <a:rPr lang="en-AU" sz="1600" dirty="0">
                <a:solidFill>
                  <a:srgbClr val="58595B"/>
                </a:solidFill>
                <a:latin typeface="Calibri" panose="020F0502020204030204" pitchFamily="34" charset="0"/>
                <a:ea typeface="Calibri" panose="020F0502020204030204" pitchFamily="34" charset="0"/>
                <a:cs typeface="Calibri" panose="020F0502020204030204" pitchFamily="34" charset="0"/>
              </a:rPr>
              <a:t> </a:t>
            </a:r>
            <a:r>
              <a:rPr lang="en-AU" sz="1600" u="sng"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4"/>
              </a:rPr>
              <a:t>Recovery Capitals</a:t>
            </a:r>
            <a:endParaRPr lang="en-AU" sz="16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en-AU" sz="1600" dirty="0">
                <a:latin typeface="Calibri" panose="020F0502020204030204" pitchFamily="34" charset="0"/>
                <a:ea typeface="Calibri" panose="020F0502020204030204" pitchFamily="34" charset="0"/>
                <a:cs typeface="Calibri" panose="020F0502020204030204" pitchFamily="34" charset="0"/>
              </a:rPr>
              <a:t>Indigenous Peoples and Recovery Capitals Resource</a:t>
            </a:r>
          </a:p>
          <a:p>
            <a:pPr>
              <a:lnSpc>
                <a:spcPct val="107000"/>
              </a:lnSpc>
              <a:spcAft>
                <a:spcPts val="800"/>
              </a:spcAft>
            </a:pPr>
            <a:r>
              <a:rPr lang="en-AU" sz="1600" u="sng"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5"/>
              </a:rPr>
              <a:t>Indigenous Peoples and Recovery Capitals - Phoenix Australia Disaster Mental Health Hub</a:t>
            </a:r>
            <a:endParaRPr lang="en-AU" sz="16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AU" sz="16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AU" sz="1600" b="1" dirty="0">
                <a:latin typeface="Panton Bold" panose="00000800000000000000" pitchFamily="50" charset="0"/>
                <a:ea typeface="Calibri" panose="020F0502020204030204" pitchFamily="34" charset="0"/>
                <a:cs typeface="Calibri" panose="020F0502020204030204" pitchFamily="34" charset="0"/>
              </a:rPr>
              <a:t>ABC Podcasts – After the Disaster, Episode 12 – Communities with trauma</a:t>
            </a:r>
            <a:endParaRPr lang="en-AU" sz="1600" dirty="0">
              <a:latin typeface="Panton Bold" panose="00000800000000000000" pitchFamily="50" charset="0"/>
              <a:ea typeface="Calibri" panose="020F0502020204030204" pitchFamily="34" charset="0"/>
              <a:cs typeface="Calibri" panose="020F0502020204030204" pitchFamily="34" charset="0"/>
            </a:endParaRPr>
          </a:p>
          <a:p>
            <a:r>
              <a:rPr lang="en-AU" sz="1600" u="sng"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6"/>
              </a:rPr>
              <a:t>Ep 12 | Communities with Trauma - ABC</a:t>
            </a:r>
            <a:endParaRPr lang="en-AU" sz="1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39770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22910" y="1770931"/>
            <a:ext cx="11407140" cy="2531245"/>
          </a:xfrm>
        </p:spPr>
        <p:txBody>
          <a:bodyPr>
            <a:normAutofit/>
          </a:bodyPr>
          <a:lstStyle/>
          <a:p>
            <a:pPr marL="0" indent="0" algn="ctr">
              <a:buNone/>
            </a:pPr>
            <a:endParaRPr lang="en-AU" sz="3800" dirty="0">
              <a:latin typeface="Panton Bold" panose="00000800000000000000" pitchFamily="50" charset="0"/>
            </a:endParaRPr>
          </a:p>
          <a:p>
            <a:pPr marL="0" indent="0" algn="ctr">
              <a:buNone/>
            </a:pPr>
            <a:r>
              <a:rPr lang="en-AU" sz="3800" dirty="0">
                <a:latin typeface="Panton Bold" panose="00000800000000000000" pitchFamily="50" charset="0"/>
              </a:rPr>
              <a:t>Indigenous Communities in</a:t>
            </a:r>
          </a:p>
          <a:p>
            <a:pPr marL="0" indent="0" algn="ctr">
              <a:buNone/>
            </a:pPr>
            <a:r>
              <a:rPr lang="en-AU" sz="3800" dirty="0">
                <a:latin typeface="Panton Bold" panose="00000800000000000000" pitchFamily="50" charset="0"/>
              </a:rPr>
              <a:t> [Insert your region/local area]</a:t>
            </a:r>
          </a:p>
        </p:txBody>
      </p:sp>
    </p:spTree>
    <p:extLst>
      <p:ext uri="{BB962C8B-B14F-4D97-AF65-F5344CB8AC3E}">
        <p14:creationId xmlns:p14="http://schemas.microsoft.com/office/powerpoint/2010/main" val="2205746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Objectives</a:t>
            </a:r>
          </a:p>
        </p:txBody>
      </p:sp>
      <p:sp>
        <p:nvSpPr>
          <p:cNvPr id="12" name="Rectangle 11">
            <a:extLst>
              <a:ext uri="{FF2B5EF4-FFF2-40B4-BE49-F238E27FC236}">
                <a16:creationId xmlns:a16="http://schemas.microsoft.com/office/drawing/2014/main" id="{14F7CC6C-9A21-ED59-5D3A-65FACE600FDF}"/>
              </a:ext>
            </a:extLst>
          </p:cNvPr>
          <p:cNvSpPr/>
          <p:nvPr/>
        </p:nvSpPr>
        <p:spPr>
          <a:xfrm>
            <a:off x="728608" y="1259000"/>
            <a:ext cx="10329982" cy="430887"/>
          </a:xfrm>
          <a:prstGeom prst="rect">
            <a:avLst/>
          </a:prstGeom>
        </p:spPr>
        <p:txBody>
          <a:bodyPr wrap="square">
            <a:spAutoFit/>
          </a:bodyPr>
          <a:lstStyle/>
          <a:p>
            <a:r>
              <a:rPr lang="en-AU" sz="2200" b="1" dirty="0">
                <a:latin typeface="Panton Bold" panose="00000800000000000000" pitchFamily="50" charset="0"/>
              </a:rPr>
              <a:t>Increased understanding of: </a:t>
            </a:r>
          </a:p>
        </p:txBody>
      </p:sp>
      <p:sp>
        <p:nvSpPr>
          <p:cNvPr id="13" name="Rounded Rectangle 6">
            <a:extLst>
              <a:ext uri="{FF2B5EF4-FFF2-40B4-BE49-F238E27FC236}">
                <a16:creationId xmlns:a16="http://schemas.microsoft.com/office/drawing/2014/main" id="{5FC19001-E561-FE42-43DD-E1394F486BB0}"/>
              </a:ext>
            </a:extLst>
          </p:cNvPr>
          <p:cNvSpPr/>
          <p:nvPr/>
        </p:nvSpPr>
        <p:spPr>
          <a:xfrm>
            <a:off x="639438" y="2024120"/>
            <a:ext cx="10902038" cy="692000"/>
          </a:xfrm>
          <a:prstGeom prst="roundRect">
            <a:avLst>
              <a:gd name="adj" fmla="val 0"/>
            </a:avLst>
          </a:prstGeom>
          <a:solidFill>
            <a:srgbClr val="EBD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r>
              <a:rPr lang="en-US" sz="2000" b="1" dirty="0">
                <a:solidFill>
                  <a:srgbClr val="9B1889"/>
                </a:solidFill>
                <a:latin typeface="Panton SemiBold" panose="00000700000000000000" pitchFamily="50" charset="0"/>
                <a:ea typeface="Calibri" panose="020F0502020204030204" pitchFamily="34" charset="0"/>
                <a:cs typeface="Calibri"/>
              </a:rPr>
              <a:t> Intrinsic strengths and unique impacts of disasters on Indigenous communities</a:t>
            </a:r>
          </a:p>
        </p:txBody>
      </p:sp>
      <p:sp>
        <p:nvSpPr>
          <p:cNvPr id="14" name="Rounded Rectangle 7">
            <a:extLst>
              <a:ext uri="{FF2B5EF4-FFF2-40B4-BE49-F238E27FC236}">
                <a16:creationId xmlns:a16="http://schemas.microsoft.com/office/drawing/2014/main" id="{3E323BFC-48E1-2D4D-87FF-3CF4B9E0EC38}"/>
              </a:ext>
            </a:extLst>
          </p:cNvPr>
          <p:cNvSpPr/>
          <p:nvPr/>
        </p:nvSpPr>
        <p:spPr>
          <a:xfrm>
            <a:off x="639438" y="2849874"/>
            <a:ext cx="5371404" cy="1193613"/>
          </a:xfrm>
          <a:prstGeom prst="roundRect">
            <a:avLst>
              <a:gd name="adj" fmla="val 0"/>
            </a:avLst>
          </a:prstGeom>
          <a:solidFill>
            <a:srgbClr val="EBD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Aft>
                <a:spcPts val="0"/>
              </a:spcAft>
            </a:pPr>
            <a:r>
              <a:rPr lang="en-US" sz="2000" b="1" dirty="0">
                <a:solidFill>
                  <a:srgbClr val="9B1889"/>
                </a:solidFill>
                <a:latin typeface="Panton SemiBold" panose="00000700000000000000" pitchFamily="50" charset="0"/>
                <a:ea typeface="Calibri" panose="020F0502020204030204" pitchFamily="34" charset="0"/>
                <a:cs typeface="Calibri"/>
              </a:rPr>
              <a:t>Importance of connection to Country</a:t>
            </a:r>
          </a:p>
        </p:txBody>
      </p:sp>
      <p:sp>
        <p:nvSpPr>
          <p:cNvPr id="15" name="Rounded Rectangle 8">
            <a:extLst>
              <a:ext uri="{FF2B5EF4-FFF2-40B4-BE49-F238E27FC236}">
                <a16:creationId xmlns:a16="http://schemas.microsoft.com/office/drawing/2014/main" id="{F9E24997-55E8-2D22-D28B-EAD883A426CF}"/>
              </a:ext>
            </a:extLst>
          </p:cNvPr>
          <p:cNvSpPr/>
          <p:nvPr/>
        </p:nvSpPr>
        <p:spPr>
          <a:xfrm>
            <a:off x="6138227" y="2849874"/>
            <a:ext cx="5403249" cy="1193613"/>
          </a:xfrm>
          <a:prstGeom prst="roundRect">
            <a:avLst>
              <a:gd name="adj" fmla="val 0"/>
            </a:avLst>
          </a:prstGeom>
          <a:solidFill>
            <a:srgbClr val="EBD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r>
              <a:rPr lang="en-US" sz="2000" b="1" dirty="0">
                <a:solidFill>
                  <a:srgbClr val="9B1889"/>
                </a:solidFill>
                <a:latin typeface="Panton SemiBold" panose="00000700000000000000" pitchFamily="50" charset="0"/>
                <a:ea typeface="Calibri" panose="020F0502020204030204" pitchFamily="34" charset="0"/>
                <a:cs typeface="Calibri"/>
              </a:rPr>
              <a:t>Role of Indigenous community controlled organisations in planning for and recovering from disasters</a:t>
            </a:r>
          </a:p>
        </p:txBody>
      </p:sp>
      <p:sp>
        <p:nvSpPr>
          <p:cNvPr id="17" name="Rounded Rectangle 10">
            <a:extLst>
              <a:ext uri="{FF2B5EF4-FFF2-40B4-BE49-F238E27FC236}">
                <a16:creationId xmlns:a16="http://schemas.microsoft.com/office/drawing/2014/main" id="{DF4ACF8B-5187-C878-BA92-81E9A5344842}"/>
              </a:ext>
            </a:extLst>
          </p:cNvPr>
          <p:cNvSpPr/>
          <p:nvPr/>
        </p:nvSpPr>
        <p:spPr>
          <a:xfrm>
            <a:off x="639437" y="4177241"/>
            <a:ext cx="10902038" cy="692000"/>
          </a:xfrm>
          <a:prstGeom prst="roundRect">
            <a:avLst>
              <a:gd name="adj" fmla="val 0"/>
            </a:avLst>
          </a:prstGeom>
          <a:solidFill>
            <a:srgbClr val="9B18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r>
              <a:rPr lang="en-US" sz="2000" dirty="0">
                <a:solidFill>
                  <a:schemeClr val="bg1"/>
                </a:solidFill>
                <a:latin typeface="Panton Bold" panose="00000800000000000000" pitchFamily="50" charset="0"/>
                <a:ea typeface="Calibri" panose="020F0502020204030204" pitchFamily="34" charset="0"/>
                <a:cs typeface="Calibri"/>
              </a:rPr>
              <a:t>Need for engagement with Indigenous communities by emergency management agencies </a:t>
            </a:r>
          </a:p>
        </p:txBody>
      </p:sp>
    </p:spTree>
    <p:extLst>
      <p:ext uri="{BB962C8B-B14F-4D97-AF65-F5344CB8AC3E}">
        <p14:creationId xmlns:p14="http://schemas.microsoft.com/office/powerpoint/2010/main" val="4105808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D9DDE3E-576D-4458-90E0-DD79588F9070}"/>
              </a:ext>
            </a:extLst>
          </p:cNvPr>
          <p:cNvSpPr/>
          <p:nvPr/>
        </p:nvSpPr>
        <p:spPr>
          <a:xfrm>
            <a:off x="0" y="0"/>
            <a:ext cx="12192000" cy="6858000"/>
          </a:xfrm>
          <a:prstGeom prst="rect">
            <a:avLst/>
          </a:prstGeom>
          <a:solidFill>
            <a:srgbClr val="9B18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prstClr val="white"/>
              </a:solidFill>
              <a:effectLst/>
              <a:uLnTx/>
              <a:uFillTx/>
              <a:latin typeface="Century Gothic" panose="020F0302020204030204"/>
              <a:ea typeface="+mn-ea"/>
              <a:cs typeface="+mn-cs"/>
            </a:endParaRPr>
          </a:p>
        </p:txBody>
      </p:sp>
      <p:sp>
        <p:nvSpPr>
          <p:cNvPr id="2" name="Title 1"/>
          <p:cNvSpPr>
            <a:spLocks noGrp="1"/>
          </p:cNvSpPr>
          <p:nvPr>
            <p:ph type="title"/>
          </p:nvPr>
        </p:nvSpPr>
        <p:spPr>
          <a:xfrm>
            <a:off x="332509" y="2076699"/>
            <a:ext cx="11526982" cy="3807798"/>
          </a:xfrm>
        </p:spPr>
        <p:txBody>
          <a:bodyPr>
            <a:normAutofit/>
          </a:bodyPr>
          <a:lstStyle/>
          <a:p>
            <a:pPr algn="ctr"/>
            <a:r>
              <a:rPr lang="en-AU" sz="4400" dirty="0">
                <a:solidFill>
                  <a:schemeClr val="bg1"/>
                </a:solidFill>
              </a:rPr>
              <a:t>An Indigenous Perspective of Disaster Recovery</a:t>
            </a:r>
            <a:br>
              <a:rPr lang="en-AU" sz="4400" dirty="0">
                <a:solidFill>
                  <a:schemeClr val="bg1"/>
                </a:solidFill>
              </a:rPr>
            </a:br>
            <a:br>
              <a:rPr lang="en-AU" sz="4400" dirty="0">
                <a:solidFill>
                  <a:schemeClr val="bg1"/>
                </a:solidFill>
              </a:rPr>
            </a:br>
            <a:r>
              <a:rPr lang="en-AU" sz="3600" dirty="0">
                <a:solidFill>
                  <a:schemeClr val="bg1"/>
                </a:solidFill>
              </a:rPr>
              <a:t>Bhiamie Williamson</a:t>
            </a:r>
            <a:endParaRPr lang="en-AU" sz="2400" b="0" dirty="0">
              <a:solidFill>
                <a:schemeClr val="bg1"/>
              </a:solidFill>
            </a:endParaRPr>
          </a:p>
        </p:txBody>
      </p:sp>
      <p:pic>
        <p:nvPicPr>
          <p:cNvPr id="3" name="Graphic 2" descr="Video camera with solid fill">
            <a:extLst>
              <a:ext uri="{FF2B5EF4-FFF2-40B4-BE49-F238E27FC236}">
                <a16:creationId xmlns:a16="http://schemas.microsoft.com/office/drawing/2014/main" id="{435EDB91-034C-065F-5804-F249B044AE9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53091" y="314295"/>
            <a:ext cx="2052637" cy="2052637"/>
          </a:xfrm>
          <a:prstGeom prst="rect">
            <a:avLst/>
          </a:prstGeom>
        </p:spPr>
      </p:pic>
      <p:sp>
        <p:nvSpPr>
          <p:cNvPr id="5" name="Rectangle 4">
            <a:extLst>
              <a:ext uri="{FF2B5EF4-FFF2-40B4-BE49-F238E27FC236}">
                <a16:creationId xmlns:a16="http://schemas.microsoft.com/office/drawing/2014/main" id="{8485C728-6B23-BE9F-61A6-158CB0588E81}"/>
              </a:ext>
            </a:extLst>
          </p:cNvPr>
          <p:cNvSpPr/>
          <p:nvPr/>
        </p:nvSpPr>
        <p:spPr>
          <a:xfrm>
            <a:off x="493486" y="314295"/>
            <a:ext cx="11234057" cy="62294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hlinkClick r:id="rId5"/>
            <a:extLst>
              <a:ext uri="{FF2B5EF4-FFF2-40B4-BE49-F238E27FC236}">
                <a16:creationId xmlns:a16="http://schemas.microsoft.com/office/drawing/2014/main" id="{B82D3E8F-CBF7-D2C7-CD11-E7D00E0299AC}"/>
              </a:ext>
            </a:extLst>
          </p:cNvPr>
          <p:cNvSpPr/>
          <p:nvPr/>
        </p:nvSpPr>
        <p:spPr>
          <a:xfrm>
            <a:off x="187366" y="101600"/>
            <a:ext cx="11714348" cy="665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471934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Connection to Country</a:t>
            </a:r>
          </a:p>
        </p:txBody>
      </p:sp>
      <p:sp>
        <p:nvSpPr>
          <p:cNvPr id="3" name="Content Placeholder 2"/>
          <p:cNvSpPr>
            <a:spLocks noGrp="1"/>
          </p:cNvSpPr>
          <p:nvPr>
            <p:ph idx="1"/>
          </p:nvPr>
        </p:nvSpPr>
        <p:spPr/>
        <p:txBody>
          <a:bodyPr>
            <a:normAutofit/>
          </a:bodyPr>
          <a:lstStyle/>
          <a:p>
            <a:pPr marL="0" indent="0">
              <a:buNone/>
            </a:pPr>
            <a:r>
              <a:rPr lang="en-AU" dirty="0"/>
              <a:t>For Indigenous peoples, Country is more than a landscape. Indigenous peoples tell and retell stories of how Country was made, and continue to rely upon its resources — food, water, plants and animals — to sustain traditional ways of life.</a:t>
            </a:r>
          </a:p>
          <a:p>
            <a:pPr marL="0" indent="0">
              <a:buNone/>
            </a:pPr>
            <a:endParaRPr lang="en-AU" dirty="0"/>
          </a:p>
          <a:p>
            <a:pPr marL="0" indent="0">
              <a:buNone/>
            </a:pPr>
            <a:r>
              <a:rPr lang="en-AU" dirty="0">
                <a:latin typeface="Panton Bold Italic" panose="00000800000000000000" pitchFamily="50" charset="0"/>
              </a:rPr>
              <a:t>“Healing Country, healing culture really matters. Until you heal Country and heal culture you can’t heal people.” </a:t>
            </a:r>
          </a:p>
          <a:p>
            <a:pPr marL="0" indent="0" algn="r">
              <a:lnSpc>
                <a:spcPct val="100000"/>
              </a:lnSpc>
              <a:spcBef>
                <a:spcPts val="0"/>
              </a:spcBef>
              <a:spcAft>
                <a:spcPts val="0"/>
              </a:spcAft>
              <a:buNone/>
            </a:pPr>
            <a:r>
              <a:rPr lang="en-AU" dirty="0"/>
              <a:t>Sharon Riley, MINGAAN Wiradjuri Aboriginal Corporation</a:t>
            </a:r>
          </a:p>
          <a:p>
            <a:pPr marL="0" indent="0" algn="r">
              <a:lnSpc>
                <a:spcPct val="100000"/>
              </a:lnSpc>
              <a:spcBef>
                <a:spcPts val="0"/>
              </a:spcBef>
              <a:spcAft>
                <a:spcPts val="0"/>
              </a:spcAft>
              <a:buNone/>
            </a:pPr>
            <a:r>
              <a:rPr lang="en-AU" dirty="0"/>
              <a:t>(Lithgow Mercury 12 November 2021)</a:t>
            </a:r>
          </a:p>
          <a:p>
            <a:endParaRPr lang="en-AU" dirty="0"/>
          </a:p>
        </p:txBody>
      </p:sp>
    </p:spTree>
    <p:extLst>
      <p:ext uri="{BB962C8B-B14F-4D97-AF65-F5344CB8AC3E}">
        <p14:creationId xmlns:p14="http://schemas.microsoft.com/office/powerpoint/2010/main" val="3070010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Disasters have unique impacts on Indigenous Peoples</a:t>
            </a:r>
          </a:p>
        </p:txBody>
      </p:sp>
      <p:sp>
        <p:nvSpPr>
          <p:cNvPr id="3" name="Content Placeholder 2"/>
          <p:cNvSpPr>
            <a:spLocks noGrp="1"/>
          </p:cNvSpPr>
          <p:nvPr>
            <p:ph idx="1"/>
          </p:nvPr>
        </p:nvSpPr>
        <p:spPr>
          <a:xfrm>
            <a:off x="990936" y="2016177"/>
            <a:ext cx="10329043" cy="3861820"/>
          </a:xfrm>
        </p:spPr>
        <p:txBody>
          <a:bodyPr/>
          <a:lstStyle/>
          <a:p>
            <a:pPr marL="0" indent="0">
              <a:buNone/>
            </a:pPr>
            <a:r>
              <a:rPr lang="en-AU" dirty="0">
                <a:latin typeface="Panton Bold Italic" panose="00000800000000000000" pitchFamily="50" charset="0"/>
              </a:rPr>
              <a:t>“When disasters damage Country, the harm felt by Indigenous peoples can be particularly profound due to the deep connections between land, culture, history, colonisation and identity. Trauma can also arise from needing to relocate, and losing or being separated from loved ones and community”. </a:t>
            </a:r>
          </a:p>
          <a:p>
            <a:pPr marL="0" indent="0" algn="r">
              <a:buNone/>
            </a:pPr>
            <a:r>
              <a:rPr lang="en-AU" sz="2000" dirty="0"/>
              <a:t>Recovery Capitals and Indigenous Peoples Resource</a:t>
            </a:r>
          </a:p>
        </p:txBody>
      </p:sp>
    </p:spTree>
    <p:extLst>
      <p:ext uri="{BB962C8B-B14F-4D97-AF65-F5344CB8AC3E}">
        <p14:creationId xmlns:p14="http://schemas.microsoft.com/office/powerpoint/2010/main" val="1703646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Health and social inequalities - Risk factors</a:t>
            </a:r>
          </a:p>
        </p:txBody>
      </p:sp>
      <p:sp>
        <p:nvSpPr>
          <p:cNvPr id="3" name="Content Placeholder 2"/>
          <p:cNvSpPr>
            <a:spLocks noGrp="1"/>
          </p:cNvSpPr>
          <p:nvPr>
            <p:ph idx="1"/>
          </p:nvPr>
        </p:nvSpPr>
        <p:spPr>
          <a:xfrm>
            <a:off x="990937" y="1442503"/>
            <a:ext cx="9350268" cy="4435494"/>
          </a:xfrm>
        </p:spPr>
        <p:txBody>
          <a:bodyPr>
            <a:normAutofit/>
          </a:bodyPr>
          <a:lstStyle/>
          <a:p>
            <a:pPr marL="0" indent="0">
              <a:buNone/>
            </a:pPr>
            <a:r>
              <a:rPr lang="en-AU" dirty="0">
                <a:latin typeface="Calibri bold" panose="020F0702030404030204" pitchFamily="34" charset="0"/>
                <a:ea typeface="Calibri bold" panose="020F0702030404030204" pitchFamily="34" charset="0"/>
                <a:cs typeface="Calibri bold" panose="020F0702030404030204" pitchFamily="34" charset="0"/>
              </a:rPr>
              <a:t>Indigenous communities have distinct risk factors that are compounded in a disaster:</a:t>
            </a:r>
            <a:endParaRPr lang="en-AU" dirty="0"/>
          </a:p>
          <a:p>
            <a:pPr lvl="0"/>
            <a:r>
              <a:rPr lang="en-AU" dirty="0"/>
              <a:t>Overcrowded and multigenerational households</a:t>
            </a:r>
          </a:p>
          <a:p>
            <a:pPr lvl="0"/>
            <a:r>
              <a:rPr lang="en-AU" dirty="0"/>
              <a:t>Poor health of residents</a:t>
            </a:r>
          </a:p>
          <a:p>
            <a:pPr lvl="0"/>
            <a:r>
              <a:rPr lang="en-AU" dirty="0"/>
              <a:t>Lack of appropriate infrastructure</a:t>
            </a:r>
          </a:p>
          <a:p>
            <a:pPr lvl="0"/>
            <a:r>
              <a:rPr lang="en-AU" dirty="0"/>
              <a:t>Lack of access to transport</a:t>
            </a:r>
          </a:p>
          <a:p>
            <a:pPr lvl="0"/>
            <a:r>
              <a:rPr lang="en-AU" dirty="0"/>
              <a:t>Poor access to roads to evacuate.</a:t>
            </a:r>
          </a:p>
          <a:p>
            <a:endParaRPr lang="en-AU" dirty="0"/>
          </a:p>
        </p:txBody>
      </p:sp>
    </p:spTree>
    <p:extLst>
      <p:ext uri="{BB962C8B-B14F-4D97-AF65-F5344CB8AC3E}">
        <p14:creationId xmlns:p14="http://schemas.microsoft.com/office/powerpoint/2010/main" val="55522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hart, bar chart, funnel chart&#10;&#10;Description automatically generated"/>
          <p:cNvPicPr>
            <a:picLocks noGrp="1"/>
          </p:cNvPicPr>
          <p:nvPr>
            <p:ph idx="4294967295"/>
          </p:nvPr>
        </p:nvPicPr>
        <p:blipFill>
          <a:blip r:embed="rId3">
            <a:extLst>
              <a:ext uri="{28A0092B-C50C-407E-A947-70E740481C1C}">
                <a14:useLocalDpi xmlns:a14="http://schemas.microsoft.com/office/drawing/2010/main" val="0"/>
              </a:ext>
            </a:extLst>
          </a:blip>
          <a:stretch>
            <a:fillRect/>
          </a:stretch>
        </p:blipFill>
        <p:spPr>
          <a:xfrm>
            <a:off x="2796915" y="419723"/>
            <a:ext cx="6598170" cy="5471409"/>
          </a:xfrm>
          <a:prstGeom prst="rect">
            <a:avLst/>
          </a:prstGeom>
        </p:spPr>
      </p:pic>
    </p:spTree>
    <p:extLst>
      <p:ext uri="{BB962C8B-B14F-4D97-AF65-F5344CB8AC3E}">
        <p14:creationId xmlns:p14="http://schemas.microsoft.com/office/powerpoint/2010/main" val="2085677689"/>
      </p:ext>
    </p:extLst>
  </p:cSld>
  <p:clrMapOvr>
    <a:masterClrMapping/>
  </p:clrMapOvr>
</p:sld>
</file>

<file path=ppt/theme/theme1.xml><?xml version="1.0" encoding="utf-8"?>
<a:theme xmlns:a="http://schemas.openxmlformats.org/drawingml/2006/main" name="1_Office Theme">
  <a:themeElements>
    <a:clrScheme name="Custom 2">
      <a:dk1>
        <a:srgbClr val="212121"/>
      </a:dk1>
      <a:lt1>
        <a:sysClr val="window" lastClr="FFFFFF"/>
      </a:lt1>
      <a:dk2>
        <a:srgbClr val="4E4E4E"/>
      </a:dk2>
      <a:lt2>
        <a:srgbClr val="EDEDED"/>
      </a:lt2>
      <a:accent1>
        <a:srgbClr val="9B1889"/>
      </a:accent1>
      <a:accent2>
        <a:srgbClr val="212121"/>
      </a:accent2>
      <a:accent3>
        <a:srgbClr val="105BB8"/>
      </a:accent3>
      <a:accent4>
        <a:srgbClr val="386182"/>
      </a:accent4>
      <a:accent5>
        <a:srgbClr val="CEB0A1"/>
      </a:accent5>
      <a:accent6>
        <a:srgbClr val="CD4F2D"/>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2FA37F0-7697-4D2F-8ED6-0B66261A3A99}" vid="{EAC2732A-37A2-4DB2-8BD7-654DA97780C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EDF3C1C4967945B88D6308C10B83A7" ma:contentTypeVersion="13" ma:contentTypeDescription="Create a new document." ma:contentTypeScope="" ma:versionID="505b36cdc7c88d30979a85bf4b603aa2">
  <xsd:schema xmlns:xsd="http://www.w3.org/2001/XMLSchema" xmlns:xs="http://www.w3.org/2001/XMLSchema" xmlns:p="http://schemas.microsoft.com/office/2006/metadata/properties" xmlns:ns2="78a52810-3e6c-44d6-a463-d26917084db2" xmlns:ns3="273944b2-c49e-4d9c-b47a-e2513151abcc" targetNamespace="http://schemas.microsoft.com/office/2006/metadata/properties" ma:root="true" ma:fieldsID="f93683841a8777a06fa398ce7879d1c5" ns2:_="" ns3:_="">
    <xsd:import namespace="78a52810-3e6c-44d6-a463-d26917084db2"/>
    <xsd:import namespace="273944b2-c49e-4d9c-b47a-e2513151abc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a52810-3e6c-44d6-a463-d26917084d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4005520-e530-4a8b-9ad9-7be756f67496"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73944b2-c49e-4d9c-b47a-e2513151abcc"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153a516-2b30-4e5c-8039-c7a0ea5362a5}" ma:internalName="TaxCatchAll" ma:showField="CatchAllData" ma:web="273944b2-c49e-4d9c-b47a-e2513151abcc">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73944b2-c49e-4d9c-b47a-e2513151abcc">
      <Value>1</Value>
    </TaxCatchAll>
    <lcf76f155ced4ddcb4097134ff3c332f xmlns="78a52810-3e6c-44d6-a463-d26917084db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F2357F9-057C-43A6-9AC5-BDE7980082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a52810-3e6c-44d6-a463-d26917084db2"/>
    <ds:schemaRef ds:uri="273944b2-c49e-4d9c-b47a-e2513151ab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8B02AB8-4FC2-462F-AD16-70EF4A1C4310}">
  <ds:schemaRefs>
    <ds:schemaRef ds:uri="http://schemas.microsoft.com/sharepoint/v3/contenttype/forms"/>
  </ds:schemaRefs>
</ds:datastoreItem>
</file>

<file path=customXml/itemProps3.xml><?xml version="1.0" encoding="utf-8"?>
<ds:datastoreItem xmlns:ds="http://schemas.openxmlformats.org/officeDocument/2006/customXml" ds:itemID="{C1E64483-A360-4356-BD6E-D7891916CE06}">
  <ds:schemaRefs>
    <ds:schemaRef ds:uri="http://schemas.microsoft.com/office/2006/documentManagement/types"/>
    <ds:schemaRef ds:uri="78a52810-3e6c-44d6-a463-d26917084db2"/>
    <ds:schemaRef ds:uri="http://purl.org/dc/terms/"/>
    <ds:schemaRef ds:uri="http://schemas.microsoft.com/office/infopath/2007/PartnerControls"/>
    <ds:schemaRef ds:uri="http://purl.org/dc/dcmitype/"/>
    <ds:schemaRef ds:uri="http://purl.org/dc/elements/1.1/"/>
    <ds:schemaRef ds:uri="http://schemas.openxmlformats.org/package/2006/metadata/core-properties"/>
    <ds:schemaRef ds:uri="273944b2-c49e-4d9c-b47a-e2513151abcc"/>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14151</TotalTime>
  <Words>2914</Words>
  <Application>Microsoft Office PowerPoint</Application>
  <PresentationFormat>Widescreen</PresentationFormat>
  <Paragraphs>202</Paragraphs>
  <Slides>21</Slides>
  <Notes>21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21</vt:i4>
      </vt:variant>
    </vt:vector>
  </HeadingPairs>
  <TitlesOfParts>
    <vt:vector size="33" baseType="lpstr">
      <vt:lpstr>Arial</vt:lpstr>
      <vt:lpstr>Calibri</vt:lpstr>
      <vt:lpstr>Calibri bold</vt:lpstr>
      <vt:lpstr>Calibri bold italic</vt:lpstr>
      <vt:lpstr>Century Gothic</vt:lpstr>
      <vt:lpstr>Panton</vt:lpstr>
      <vt:lpstr>Panton Bold</vt:lpstr>
      <vt:lpstr>Panton Bold Italic</vt:lpstr>
      <vt:lpstr>Panton SemiBold</vt:lpstr>
      <vt:lpstr>Symbol</vt:lpstr>
      <vt:lpstr>Wingdings</vt:lpstr>
      <vt:lpstr>1_Office Theme</vt:lpstr>
      <vt:lpstr>Working with Indigenous communities in disaster recovery</vt:lpstr>
      <vt:lpstr>PowerPoint Presentation</vt:lpstr>
      <vt:lpstr>PowerPoint Presentation</vt:lpstr>
      <vt:lpstr>Objectives</vt:lpstr>
      <vt:lpstr>An Indigenous Perspective of Disaster Recovery  Bhiamie Williamson</vt:lpstr>
      <vt:lpstr>Connection to Country</vt:lpstr>
      <vt:lpstr>Disasters have unique impacts on Indigenous Peoples</vt:lpstr>
      <vt:lpstr>Health and social inequalities - Risk factors</vt:lpstr>
      <vt:lpstr>PowerPoint Presentation</vt:lpstr>
      <vt:lpstr>PowerPoint Presentation</vt:lpstr>
      <vt:lpstr>PowerPoint Presentation</vt:lpstr>
      <vt:lpstr>PowerPoint Presentation</vt:lpstr>
      <vt:lpstr>Creating culturally safe places in evacuation and recovery centres </vt:lpstr>
      <vt:lpstr>Intrinsic strengths of Indigenous communities</vt:lpstr>
      <vt:lpstr>Indigenous community organisations are an asset in recovery</vt:lpstr>
      <vt:lpstr>Planning for recovery with Indigenous Communities</vt:lpstr>
      <vt:lpstr>Group Discussion on:   How can you strengthen partnerships with local Indigenous leaders and Indigenous community-controlled organisations?   What can you do in your role, in your organisation, to work more closely with Indigenous communities in planning for recovery?  </vt:lpstr>
      <vt:lpstr>Take away messages</vt:lpstr>
      <vt:lpstr>Suggested next steps</vt:lpstr>
      <vt:lpstr>Recovery Exercising Toolkit</vt:lpstr>
      <vt:lpstr>Where to find out more</vt:lpstr>
    </vt:vector>
  </TitlesOfParts>
  <Company>Department of the Prime Minister and Cabinet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Indigenous People in Recovery</dc:title>
  <dc:creator>Graham, Wendy</dc:creator>
  <cp:lastModifiedBy>Hannah Coffey</cp:lastModifiedBy>
  <cp:revision>205</cp:revision>
  <dcterms:created xsi:type="dcterms:W3CDTF">2022-02-13T19:51:44Z</dcterms:created>
  <dcterms:modified xsi:type="dcterms:W3CDTF">2023-02-08T04:29:49Z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0x010100D0EDF3C1C4967945B88D6308C10B83A7</vt:lpwstr>
  </property>
  <property fmtid="{D5CDD505-2E9C-101B-9397-08002B2CF9AE}" pid="3" name="HPRMSecurityLevel">
    <vt:lpwstr>1;#OFFICIAL|11463c70-78df-4e3b-b0ff-f66cd3cb26ec</vt:lpwstr>
  </property>
  <property fmtid="{D5CDD505-2E9C-101B-9397-08002B2CF9AE}" pid="4" name="HPRMSecurityCaveat">
    <vt:lpwstr/>
  </property>
</Properties>
</file>