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26"/>
  </p:notesMasterIdLst>
  <p:sldIdLst>
    <p:sldId id="257" r:id="rId6"/>
    <p:sldId id="274" r:id="rId7"/>
    <p:sldId id="285" r:id="rId8"/>
    <p:sldId id="295" r:id="rId9"/>
    <p:sldId id="269" r:id="rId10"/>
    <p:sldId id="270" r:id="rId11"/>
    <p:sldId id="294" r:id="rId12"/>
    <p:sldId id="289" r:id="rId13"/>
    <p:sldId id="287" r:id="rId14"/>
    <p:sldId id="277" r:id="rId15"/>
    <p:sldId id="278" r:id="rId16"/>
    <p:sldId id="279" r:id="rId17"/>
    <p:sldId id="275" r:id="rId18"/>
    <p:sldId id="276" r:id="rId19"/>
    <p:sldId id="264" r:id="rId20"/>
    <p:sldId id="268" r:id="rId21"/>
    <p:sldId id="284" r:id="rId22"/>
    <p:sldId id="292" r:id="rId23"/>
    <p:sldId id="293" r:id="rId24"/>
    <p:sldId id="29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2504E5A-75EF-8304-D97E-83F2CD0C4057}" name="Guest User" initials="GU" userId="S::urn:spo:anon#390e018d0f65473c141f1b92eb769cd0a199637ec69e15583dd5c698dc4261c5::" providerId="AD"/>
  <p188:author id="{4C1E92D2-8F99-8E32-896C-2D28C6FD63DA}" name="Isabel Cornes" initials="IC" userId="af1ded88c5412333"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2C8B"/>
    <a:srgbClr val="EBD3E8"/>
    <a:srgbClr val="9B1889"/>
    <a:srgbClr val="D7A8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6D2277-C3DB-49F1-B642-3E1F47B1F6B6}" v="62" dt="2023-02-07T02:19:59.5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1076" autoAdjust="0"/>
  </p:normalViewPr>
  <p:slideViewPr>
    <p:cSldViewPr snapToGrid="0">
      <p:cViewPr varScale="1">
        <p:scale>
          <a:sx n="41" d="100"/>
          <a:sy n="41" d="100"/>
        </p:scale>
        <p:origin x="1628" y="24"/>
      </p:cViewPr>
      <p:guideLst>
        <p:guide orient="horz" pos="2160"/>
        <p:guide pos="3840"/>
      </p:guideLst>
    </p:cSldViewPr>
  </p:slideViewPr>
  <p:notesTextViewPr>
    <p:cViewPr>
      <p:scale>
        <a:sx n="1" d="1"/>
        <a:sy n="1" d="1"/>
      </p:scale>
      <p:origin x="0" y="0"/>
    </p:cViewPr>
  </p:notesTextViewPr>
  <p:sorterViewPr>
    <p:cViewPr>
      <p:scale>
        <a:sx n="120" d="100"/>
        <a:sy n="120" d="100"/>
      </p:scale>
      <p:origin x="0" y="-4541"/>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9.9131776354284662E-2"/>
          <c:y val="0.14349769500965656"/>
          <c:w val="0.83629822642890483"/>
          <c:h val="0.75320244434258787"/>
        </c:manualLayout>
      </c:layout>
      <c:barChart>
        <c:barDir val="col"/>
        <c:grouping val="clustered"/>
        <c:varyColors val="0"/>
        <c:ser>
          <c:idx val="0"/>
          <c:order val="0"/>
          <c:tx>
            <c:strRef>
              <c:f>Sheet1!$B$1</c:f>
              <c:strCache>
                <c:ptCount val="1"/>
                <c:pt idx="0">
                  <c:v>Total damaged</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General</c:formatCode>
                <c:ptCount val="1"/>
                <c:pt idx="0">
                  <c:v>3300</c:v>
                </c:pt>
              </c:numCache>
            </c:numRef>
          </c:val>
          <c:extLst>
            <c:ext xmlns:c16="http://schemas.microsoft.com/office/drawing/2014/chart" uri="{C3380CC4-5D6E-409C-BE32-E72D297353CC}">
              <c16:uniqueId val="{00000000-415F-4918-8FB7-C54E85EB966C}"/>
            </c:ext>
          </c:extLst>
        </c:ser>
        <c:ser>
          <c:idx val="1"/>
          <c:order val="1"/>
          <c:tx>
            <c:strRef>
              <c:f>Sheet1!$C$1</c:f>
              <c:strCache>
                <c:ptCount val="1"/>
                <c:pt idx="0">
                  <c:v>Still damaged</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General</c:formatCode>
                <c:ptCount val="1"/>
                <c:pt idx="0">
                  <c:v>1800</c:v>
                </c:pt>
              </c:numCache>
            </c:numRef>
          </c:val>
          <c:extLst>
            <c:ext xmlns:c16="http://schemas.microsoft.com/office/drawing/2014/chart" uri="{C3380CC4-5D6E-409C-BE32-E72D297353CC}">
              <c16:uniqueId val="{00000001-415F-4918-8FB7-C54E85EB966C}"/>
            </c:ext>
          </c:extLst>
        </c:ser>
        <c:ser>
          <c:idx val="2"/>
          <c:order val="2"/>
          <c:tx>
            <c:strRef>
              <c:f>Sheet1!$D$1</c:f>
              <c:strCache>
                <c:ptCount val="1"/>
                <c:pt idx="0">
                  <c:v>Uninhabitable</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General</c:formatCode>
                <c:ptCount val="1"/>
                <c:pt idx="0">
                  <c:v>740</c:v>
                </c:pt>
              </c:numCache>
            </c:numRef>
          </c:val>
          <c:extLst>
            <c:ext xmlns:c16="http://schemas.microsoft.com/office/drawing/2014/chart" uri="{C3380CC4-5D6E-409C-BE32-E72D297353CC}">
              <c16:uniqueId val="{00000002-415F-4918-8FB7-C54E85EB966C}"/>
            </c:ext>
          </c:extLst>
        </c:ser>
        <c:dLbls>
          <c:dLblPos val="outEnd"/>
          <c:showLegendKey val="0"/>
          <c:showVal val="1"/>
          <c:showCatName val="0"/>
          <c:showSerName val="0"/>
          <c:showPercent val="0"/>
          <c:showBubbleSize val="0"/>
        </c:dLbls>
        <c:gapWidth val="219"/>
        <c:overlap val="-27"/>
        <c:axId val="851159224"/>
        <c:axId val="851160208"/>
      </c:barChart>
      <c:catAx>
        <c:axId val="8511592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851160208"/>
        <c:crosses val="autoZero"/>
        <c:auto val="1"/>
        <c:lblAlgn val="ctr"/>
        <c:lblOffset val="100"/>
        <c:noMultiLvlLbl val="0"/>
      </c:catAx>
      <c:valAx>
        <c:axId val="851160208"/>
        <c:scaling>
          <c:orientation val="minMax"/>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851159224"/>
        <c:crosses val="autoZero"/>
        <c:crossBetween val="between"/>
      </c:valAx>
      <c:spPr>
        <a:noFill/>
        <a:ln>
          <a:noFill/>
        </a:ln>
        <a:effectLst/>
      </c:spPr>
    </c:plotArea>
    <c:legend>
      <c:legendPos val="b"/>
      <c:layout>
        <c:manualLayout>
          <c:xMode val="edge"/>
          <c:yMode val="edge"/>
          <c:x val="0.18652620690713131"/>
          <c:y val="0.91845727901003416"/>
          <c:w val="0.64809973899380036"/>
          <c:h val="6.280975766133949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libri" panose="020F0502020204030204" pitchFamily="34" charset="0"/>
          <a:ea typeface="Calibri" panose="020F0502020204030204" pitchFamily="34" charset="0"/>
          <a:cs typeface="Calibri" panose="020F050202020403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AC0605-B7F8-4232-9916-24F6D4D2F30D}" type="datetimeFigureOut">
              <a:rPr lang="en-AU" smtClean="0"/>
              <a:t>8/02/2023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D3E8F2-DD85-4404-AF55-D6E1F481DCCD}" type="slidenum">
              <a:rPr lang="en-AU" smtClean="0"/>
              <a:t>‹#›</a:t>
            </a:fld>
            <a:endParaRPr lang="en-AU"/>
          </a:p>
        </p:txBody>
      </p:sp>
    </p:spTree>
    <p:extLst>
      <p:ext uri="{BB962C8B-B14F-4D97-AF65-F5344CB8AC3E}">
        <p14:creationId xmlns:p14="http://schemas.microsoft.com/office/powerpoint/2010/main" val="3400642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abc.net.au/news/2019-08-01/townsville-floods-hundreds-displaced-six-months-later/11370062"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wwf.org.au/ArticleDocuments/353/WWF_Impacts-of-the-unprecedented-2019-2020-bushfires-on-Australian-animals.pdf.aspx"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u="none" baseline="0" dirty="0"/>
              <a:t>NOTE TO FACILITATORS</a:t>
            </a:r>
          </a:p>
          <a:p>
            <a:pPr marL="0" indent="0">
              <a:buNone/>
            </a:pPr>
            <a:endParaRPr lang="en-US" b="1" u="none" dirty="0"/>
          </a:p>
          <a:p>
            <a:pPr marL="0" indent="0">
              <a:buNone/>
            </a:pPr>
            <a:r>
              <a:rPr lang="en-US" b="1" u="none" dirty="0"/>
              <a:t>The following slides provide you with a self paced walk through of the session, supported with speakers notes.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u="none" kern="1200" dirty="0">
                <a:solidFill>
                  <a:schemeClr val="tx1"/>
                </a:solidFill>
                <a:latin typeface="+mn-lt"/>
                <a:ea typeface="+mn-ea"/>
                <a:cs typeface="+mn-cs"/>
              </a:rPr>
              <a:t>Notes are in standard format. </a:t>
            </a:r>
            <a:r>
              <a:rPr lang="en-AU" sz="1200" b="1" i="1" u="none" kern="1200" dirty="0">
                <a:solidFill>
                  <a:schemeClr val="tx1"/>
                </a:solidFill>
                <a:latin typeface="+mn-lt"/>
                <a:ea typeface="+mn-ea"/>
                <a:cs typeface="+mn-cs"/>
              </a:rPr>
              <a:t>Facilitator actions are in bold </a:t>
            </a:r>
            <a:r>
              <a:rPr lang="en-AU" sz="1200" b="1" i="1" u="none" kern="1200" baseline="0" dirty="0">
                <a:solidFill>
                  <a:schemeClr val="tx1"/>
                </a:solidFill>
                <a:latin typeface="+mn-lt"/>
                <a:ea typeface="+mn-ea"/>
                <a:cs typeface="+mn-cs"/>
              </a:rPr>
              <a:t>italics.</a:t>
            </a:r>
            <a:endParaRPr lang="en-AU" sz="1200" b="1" i="1" u="none" kern="1200" dirty="0">
              <a:solidFill>
                <a:schemeClr val="tx1"/>
              </a:solidFill>
              <a:latin typeface="+mn-lt"/>
              <a:ea typeface="+mn-ea"/>
              <a:cs typeface="+mn-cs"/>
            </a:endParaRPr>
          </a:p>
          <a:p>
            <a:endParaRPr lang="en-US" b="1" u="none" dirty="0"/>
          </a:p>
          <a:p>
            <a:pPr marL="0" indent="0">
              <a:buFont typeface="Arial" panose="020B0604020202020204" pitchFamily="34" charset="0"/>
              <a:buNone/>
            </a:pPr>
            <a:r>
              <a:rPr lang="en-AU" sz="1200" b="1" u="none" kern="1200" dirty="0">
                <a:solidFill>
                  <a:schemeClr val="tx1"/>
                </a:solidFill>
                <a:latin typeface="+mn-lt"/>
                <a:ea typeface="+mn-ea"/>
                <a:cs typeface="+mn-cs"/>
              </a:rPr>
              <a:t>You don’t have to use all slides. Link in your local knowledge and examples to make content relevant to participants</a:t>
            </a:r>
          </a:p>
          <a:p>
            <a:endParaRPr lang="en-US" b="1" u="none" dirty="0"/>
          </a:p>
          <a:p>
            <a:r>
              <a:rPr lang="en-US" b="1" u="none" dirty="0"/>
              <a:t>The presentation takes approximately 15</a:t>
            </a:r>
            <a:r>
              <a:rPr lang="en-US" b="1" u="none" baseline="0" dirty="0"/>
              <a:t> minutes to go through</a:t>
            </a:r>
          </a:p>
          <a:p>
            <a:endParaRPr lang="en-US" b="1" u="none" baseline="0" dirty="0"/>
          </a:p>
          <a:p>
            <a:r>
              <a:rPr lang="en-US" b="1" u="none" baseline="0" dirty="0"/>
              <a:t>The main focus of this session is the group discussion activity – allow 25 minutes for discussion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4AA19D-C382-435D-BEB5-DB4276143531}"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0958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The transition from coordinated recovery involves the planned withdrawal of recovery services, linking back to mainstream service and the restoration of community functioning.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Formal regional/local recovery committees established under state or territory emergency and recovery governance arrangements can close once there is no longer a need for a central coordinated approach to recovery across sectors and agencies. This doesn’t mean that recovery is over, it simply means the recovery is entering a new phase and ongoing strategies and actions are absorbed into council planning, local services and the day to day functioning of the community and it’s activities.</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Not everyone in the community may feel ready to transition out of recovery at the same time and it is common to see different levels of dissatisfaction and distress about where recovery is up to. While there may be individual variations, transition needs to be informed and reflect what is happening in the community more broadly. </a:t>
            </a:r>
          </a:p>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4AA19D-C382-435D-BEB5-DB4276143531}"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04679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4AA19D-C382-435D-BEB5-DB4276143531}"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11686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4AA19D-C382-435D-BEB5-DB4276143531}"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35582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baseline="0" dirty="0">
                <a:solidFill>
                  <a:schemeClr val="tx1"/>
                </a:solidFill>
                <a:effectLst/>
                <a:latin typeface="+mn-lt"/>
                <a:ea typeface="+mn-ea"/>
                <a:cs typeface="+mn-cs"/>
              </a:rPr>
              <a:t>Two years and beyond</a:t>
            </a:r>
          </a:p>
          <a:p>
            <a:pPr lvl="0"/>
            <a:endParaRPr lang="en-AU" sz="1200" kern="1200" baseline="0" dirty="0">
              <a:solidFill>
                <a:schemeClr val="tx1"/>
              </a:solidFill>
              <a:effectLst/>
              <a:latin typeface="+mn-lt"/>
              <a:ea typeface="+mn-ea"/>
              <a:cs typeface="+mn-cs"/>
            </a:endParaRPr>
          </a:p>
          <a:p>
            <a:pPr lvl="0"/>
            <a:r>
              <a:rPr lang="en-AU" sz="1200" kern="1200" baseline="0" dirty="0">
                <a:solidFill>
                  <a:schemeClr val="tx1"/>
                </a:solidFill>
                <a:effectLst/>
                <a:latin typeface="+mn-lt"/>
                <a:ea typeface="+mn-ea"/>
                <a:cs typeface="+mn-cs"/>
              </a:rPr>
              <a:t>The timing for the community to move through these phases will depend on the severity and complexity of disaster impacts experienced by the community. In significant disasters longer- term recovery can continue for many years, but over time the community will </a:t>
            </a:r>
            <a:r>
              <a:rPr lang="en-AU" sz="1200" kern="1200" dirty="0">
                <a:solidFill>
                  <a:schemeClr val="tx1"/>
                </a:solidFill>
                <a:effectLst/>
                <a:latin typeface="+mn-lt"/>
                <a:ea typeface="+mn-ea"/>
                <a:cs typeface="+mn-cs"/>
              </a:rPr>
              <a:t>transition from recovery to mainstream services and ongoing community development, renewal and regeneration and a focus on disaster</a:t>
            </a:r>
            <a:r>
              <a:rPr lang="en-AU" sz="1200" kern="1200" baseline="0" dirty="0">
                <a:solidFill>
                  <a:schemeClr val="tx1"/>
                </a:solidFill>
                <a:effectLst/>
                <a:latin typeface="+mn-lt"/>
                <a:ea typeface="+mn-ea"/>
                <a:cs typeface="+mn-cs"/>
              </a:rPr>
              <a:t> mitigation, preparedness and resilience building.</a:t>
            </a:r>
            <a:endParaRPr lang="en-AU" sz="1200" kern="1200" dirty="0">
              <a:solidFill>
                <a:schemeClr val="tx1"/>
              </a:solidFill>
              <a:effectLst/>
              <a:latin typeface="+mn-lt"/>
              <a:ea typeface="+mn-ea"/>
              <a:cs typeface="+mn-cs"/>
            </a:endParaRPr>
          </a:p>
          <a:p>
            <a:endParaRPr lang="en-AU" sz="1200" kern="1200" baseline="0" dirty="0">
              <a:solidFill>
                <a:schemeClr val="tx1"/>
              </a:solidFill>
              <a:effectLst/>
              <a:latin typeface="+mn-lt"/>
              <a:ea typeface="+mn-ea"/>
              <a:cs typeface="+mn-cs"/>
            </a:endParaRPr>
          </a:p>
          <a:p>
            <a:r>
              <a:rPr lang="en-AU" sz="1200" kern="1200" baseline="0" dirty="0">
                <a:solidFill>
                  <a:schemeClr val="tx1"/>
                </a:solidFill>
                <a:effectLst/>
                <a:latin typeface="+mn-lt"/>
                <a:ea typeface="+mn-ea"/>
                <a:cs typeface="+mn-cs"/>
              </a:rPr>
              <a:t>This slide helps participants to see how this phase fits in the broader recovery journey.</a:t>
            </a:r>
          </a:p>
          <a:p>
            <a:endParaRPr lang="en-AU" dirty="0"/>
          </a:p>
          <a:p>
            <a:pPr lvl="0"/>
            <a:endParaRPr lang="en-AU" sz="1200" kern="1200" dirty="0">
              <a:solidFill>
                <a:schemeClr val="tx1"/>
              </a:solidFill>
              <a:effectLst/>
              <a:latin typeface="+mn-lt"/>
              <a:ea typeface="+mn-ea"/>
              <a:cs typeface="+mn-cs"/>
            </a:endParaRPr>
          </a:p>
          <a:p>
            <a:pPr lvl="0"/>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81D3E8F2-DD85-4404-AF55-D6E1F481DCCD}" type="slidenum">
              <a:rPr lang="en-AU" smtClean="0"/>
              <a:t>13</a:t>
            </a:fld>
            <a:endParaRPr lang="en-AU"/>
          </a:p>
        </p:txBody>
      </p:sp>
    </p:spTree>
    <p:extLst>
      <p:ext uri="{BB962C8B-B14F-4D97-AF65-F5344CB8AC3E}">
        <p14:creationId xmlns:p14="http://schemas.microsoft.com/office/powerpoint/2010/main" val="40338388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ACTION: Group Question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12 months, 2</a:t>
            </a:r>
            <a:r>
              <a:rPr lang="en-US" b="1" i="1" baseline="0" dirty="0"/>
              <a:t> years </a:t>
            </a:r>
            <a:r>
              <a:rPr lang="en-US" b="1" i="1" dirty="0"/>
              <a:t>and onwards </a:t>
            </a:r>
            <a:r>
              <a:rPr lang="en-US" b="1" i="1" baseline="0" dirty="0"/>
              <a:t>-</a:t>
            </a:r>
            <a:r>
              <a:rPr lang="en-US" b="1" i="1" dirty="0"/>
              <a:t> What point do you think we are at now on the recovery journey? </a:t>
            </a:r>
            <a:endParaRPr lang="en-US" b="1" i="1" dirty="0">
              <a:cs typeface="Calibri"/>
            </a:endParaRPr>
          </a:p>
          <a:p>
            <a:endParaRPr lang="en-US" dirty="0"/>
          </a:p>
          <a:p>
            <a:pPr>
              <a:defRPr/>
            </a:pPr>
            <a:r>
              <a:rPr lang="en-US" b="0" dirty="0"/>
              <a:t>People are likely to still be in the ‘red zone’ experiencing</a:t>
            </a:r>
            <a:r>
              <a:rPr lang="en-US" b="0" baseline="0" dirty="0"/>
              <a:t> disillusionment delays and obstacles- particularly in relation to rebuilding. Eventually over time (which is always different, depending on the nature and complexity of impacts) people will reconstruct their homes/properties, find secure rental accommodation (in the same or different location).  </a:t>
            </a:r>
          </a:p>
          <a:p>
            <a:pPr>
              <a:defRPr/>
            </a:pPr>
            <a:endParaRPr lang="en-US" b="0" baseline="0" dirty="0"/>
          </a:p>
          <a:p>
            <a:pPr>
              <a:defRPr/>
            </a:pPr>
            <a:r>
              <a:rPr lang="en-US" b="0" baseline="0" dirty="0"/>
              <a:t>Remember that reconstruction is not just about bricks and mortar, but about people building and leading a life that they value living, </a:t>
            </a:r>
            <a:r>
              <a:rPr lang="en-AU" b="0" dirty="0"/>
              <a:t>even if it is different to the life they were leading before the disaster event.</a:t>
            </a:r>
            <a:endParaRPr lang="en-US" b="0" baseline="0" dirty="0"/>
          </a:p>
          <a:p>
            <a:pPr>
              <a:defRPr/>
            </a:pPr>
            <a:r>
              <a:rPr lang="en-US" b="0" baseline="0" dirty="0"/>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4AA19D-C382-435D-BEB5-DB4276143531}"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51558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90000"/>
              </a:lnSpc>
              <a:spcBef>
                <a:spcPts val="1800"/>
              </a:spcBef>
              <a:buFont typeface="Arial"/>
              <a:buNone/>
            </a:pPr>
            <a:r>
              <a:rPr lang="en-AU" b="0" dirty="0"/>
              <a:t>Events can live on within the community memory – there may be an increase in physical health ailments as a result of the event</a:t>
            </a:r>
            <a:r>
              <a:rPr lang="en-AU" b="0" dirty="0">
                <a:cs typeface="Calibri"/>
              </a:rPr>
              <a:t>.</a:t>
            </a:r>
            <a:endParaRPr lang="en-US" b="0" dirty="0"/>
          </a:p>
        </p:txBody>
      </p:sp>
      <p:sp>
        <p:nvSpPr>
          <p:cNvPr id="4" name="Slide Number Placeholder 3"/>
          <p:cNvSpPr>
            <a:spLocks noGrp="1"/>
          </p:cNvSpPr>
          <p:nvPr>
            <p:ph type="sldNum" sz="quarter" idx="10"/>
          </p:nvPr>
        </p:nvSpPr>
        <p:spPr/>
        <p:txBody>
          <a:bodyPr/>
          <a:lstStyle/>
          <a:p>
            <a:fld id="{81D3E8F2-DD85-4404-AF55-D6E1F481DCCD}" type="slidenum">
              <a:rPr lang="en-AU" smtClean="0"/>
              <a:t>15</a:t>
            </a:fld>
            <a:endParaRPr lang="en-AU"/>
          </a:p>
        </p:txBody>
      </p:sp>
    </p:spTree>
    <p:extLst>
      <p:ext uri="{BB962C8B-B14F-4D97-AF65-F5344CB8AC3E}">
        <p14:creationId xmlns:p14="http://schemas.microsoft.com/office/powerpoint/2010/main" val="916288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i="0" kern="1200" dirty="0">
                <a:solidFill>
                  <a:schemeClr val="tx1"/>
                </a:solidFill>
                <a:effectLst/>
                <a:latin typeface="+mn-lt"/>
                <a:ea typeface="+mn-ea"/>
                <a:cs typeface="+mn-cs"/>
              </a:rPr>
              <a:t>10 Years</a:t>
            </a:r>
            <a:r>
              <a:rPr lang="en-US" sz="1200" b="1" i="0" kern="1200" baseline="0" dirty="0">
                <a:solidFill>
                  <a:schemeClr val="tx1"/>
                </a:solidFill>
                <a:effectLst/>
                <a:latin typeface="+mn-lt"/>
                <a:ea typeface="+mn-ea"/>
                <a:cs typeface="+mn-cs"/>
              </a:rPr>
              <a:t> Beyond Bushfires Report 2021</a:t>
            </a:r>
          </a:p>
          <a:p>
            <a:pPr fontAlgn="base"/>
            <a:r>
              <a:rPr lang="en-US" sz="1200" b="0" i="0" kern="1200" baseline="0" dirty="0">
                <a:solidFill>
                  <a:schemeClr val="tx1"/>
                </a:solidFill>
                <a:effectLst/>
                <a:latin typeface="+mn-lt"/>
                <a:ea typeface="+mn-ea"/>
                <a:cs typeface="+mn-cs"/>
              </a:rPr>
              <a:t>University of Melbourne</a:t>
            </a:r>
            <a:endParaRPr lang="en-US" sz="1200" b="0" i="0" kern="1200" dirty="0">
              <a:solidFill>
                <a:schemeClr val="tx1"/>
              </a:solidFill>
              <a:effectLst/>
              <a:latin typeface="+mn-lt"/>
              <a:ea typeface="+mn-ea"/>
              <a:cs typeface="+mn-cs"/>
            </a:endParaRPr>
          </a:p>
          <a:p>
            <a:pPr fontAlgn="base"/>
            <a:r>
              <a:rPr lang="en-AU" sz="1200" b="0" i="0" u="none" strike="noStrike" kern="1200" baseline="0" dirty="0">
                <a:solidFill>
                  <a:schemeClr val="tx1"/>
                </a:solidFill>
                <a:latin typeface="+mn-lt"/>
                <a:ea typeface="+mn-ea"/>
                <a:cs typeface="+mn-cs"/>
              </a:rPr>
              <a:t>Gibbs L, Molyneaux R, Harms L, Gallagher H C, Block K, Richardson J, Brandenburg V, O’Donnell M, Kellett C, Quinn P, Kosta L, Brady K, Ireton G, MacDougall C, Bryant R. 10 Years Beyond Bushfires Report 2020. University of Melbourne, Melbourne, Australia</a:t>
            </a:r>
            <a:endParaRPr lang="en-US" sz="1200" b="0" i="0" kern="1200" dirty="0">
              <a:solidFill>
                <a:schemeClr val="tx1"/>
              </a:solidFill>
              <a:effectLst/>
              <a:latin typeface="+mn-lt"/>
              <a:ea typeface="+mn-ea"/>
              <a:cs typeface="+mn-cs"/>
            </a:endParaRPr>
          </a:p>
          <a:p>
            <a:pPr fontAlgn="base"/>
            <a:endParaRPr lang="en-US" sz="1200" b="1" i="0" kern="1200" dirty="0">
              <a:solidFill>
                <a:schemeClr val="tx1"/>
              </a:solidFill>
              <a:effectLst/>
              <a:latin typeface="+mn-lt"/>
              <a:ea typeface="+mn-ea"/>
              <a:cs typeface="+mn-cs"/>
            </a:endParaRPr>
          </a:p>
          <a:p>
            <a:pPr fontAlgn="base"/>
            <a:r>
              <a:rPr lang="en-US" sz="1200" b="0" i="0" u="none" strike="noStrike" kern="1200" baseline="0" dirty="0">
                <a:solidFill>
                  <a:schemeClr val="tx1"/>
                </a:solidFill>
                <a:latin typeface="+mn-lt"/>
                <a:ea typeface="+mn-ea"/>
                <a:cs typeface="+mn-cs"/>
              </a:rPr>
              <a:t>The Beyond Bushfires: Community, Resilience, and Recovery study was conducted to examine the impacts of the 2009 Victorian bushfires, including Black Saturday, on the mental health and wellbeing of community members, with a focus on how individual outcomes were influenced by social connections and community-level recovery. </a:t>
            </a:r>
          </a:p>
          <a:p>
            <a:pPr fontAlgn="base"/>
            <a:endParaRPr lang="en-US" sz="1200" b="0" i="0" u="none" strike="noStrike" kern="1200" baseline="0" dirty="0">
              <a:solidFill>
                <a:schemeClr val="tx1"/>
              </a:solidFill>
              <a:latin typeface="+mn-lt"/>
              <a:ea typeface="+mn-ea"/>
              <a:cs typeface="+mn-cs"/>
            </a:endParaRPr>
          </a:p>
          <a:p>
            <a:pPr fontAlgn="base"/>
            <a:r>
              <a:rPr lang="en-US" sz="1200" b="0" i="0" u="none" strike="noStrike" kern="1200" baseline="0" dirty="0">
                <a:solidFill>
                  <a:schemeClr val="tx1"/>
                </a:solidFill>
                <a:latin typeface="+mn-lt"/>
                <a:ea typeface="+mn-ea"/>
                <a:cs typeface="+mn-cs"/>
              </a:rPr>
              <a:t>The research was extended into the 10 years Beyond Bushfires study and a range of related disaster research studies. Well over 1,000 participants generously shared their experiences for this study through either community meetings, repeated surveys (3-4, 5 and 10 years after the fires) or in-depth interviews (3-4 years after the fires). </a:t>
            </a:r>
          </a:p>
          <a:p>
            <a:pPr fontAlgn="base"/>
            <a:endParaRPr lang="en-US" sz="1200" b="0" i="0" u="none" strike="noStrike" kern="1200" baseline="0" dirty="0">
              <a:solidFill>
                <a:schemeClr val="tx1"/>
              </a:solidFill>
              <a:latin typeface="+mn-lt"/>
              <a:ea typeface="+mn-ea"/>
              <a:cs typeface="+mn-cs"/>
            </a:endParaRPr>
          </a:p>
          <a:p>
            <a:pPr fontAlgn="base"/>
            <a:r>
              <a:rPr lang="en-US" sz="1200" b="0" i="0" u="none" strike="noStrike" kern="1200" baseline="0" dirty="0">
                <a:solidFill>
                  <a:schemeClr val="tx1"/>
                </a:solidFill>
                <a:latin typeface="+mn-lt"/>
                <a:ea typeface="+mn-ea"/>
                <a:cs typeface="+mn-cs"/>
              </a:rPr>
              <a:t>The study aimed to build an understanding of longer-term recovery and the ongoing impacts of a major disaster experience, to identify where support is needed for those affected and to guide preparedness and recovery from future events. </a:t>
            </a:r>
            <a:endParaRPr lang="en-US" sz="1200" b="0" i="0" kern="1200" dirty="0">
              <a:solidFill>
                <a:schemeClr val="tx1"/>
              </a:solidFill>
              <a:effectLst/>
              <a:latin typeface="+mn-lt"/>
              <a:ea typeface="+mn-ea"/>
              <a:cs typeface="+mn-cs"/>
            </a:endParaRPr>
          </a:p>
          <a:p>
            <a:pPr fontAlgn="base"/>
            <a:endParaRPr lang="en-US" sz="1200" b="0" i="0" kern="1200" dirty="0">
              <a:solidFill>
                <a:schemeClr val="tx1"/>
              </a:solidFill>
              <a:effectLst/>
              <a:latin typeface="+mn-lt"/>
              <a:ea typeface="+mn-ea"/>
              <a:cs typeface="+mn-cs"/>
            </a:endParaRPr>
          </a:p>
          <a:p>
            <a:pPr fontAlgn="base"/>
            <a:r>
              <a:rPr lang="en-US" sz="1200" b="1" i="0" kern="1200" dirty="0">
                <a:solidFill>
                  <a:schemeClr val="tx1"/>
                </a:solidFill>
                <a:effectLst/>
                <a:latin typeface="+mn-lt"/>
                <a:ea typeface="+mn-ea"/>
                <a:cs typeface="+mn-cs"/>
              </a:rPr>
              <a:t>If we now know that these are the impacts out of significant</a:t>
            </a:r>
            <a:r>
              <a:rPr lang="en-US" sz="1200" b="1" i="0" kern="1200" baseline="0" dirty="0">
                <a:solidFill>
                  <a:schemeClr val="tx1"/>
                </a:solidFill>
                <a:effectLst/>
                <a:latin typeface="+mn-lt"/>
                <a:ea typeface="+mn-ea"/>
                <a:cs typeface="+mn-cs"/>
              </a:rPr>
              <a:t> disasters, how do we plan recovery strategies from the outset that can respond to these risk factors?</a:t>
            </a:r>
            <a:endParaRPr lang="en-US" sz="1200" b="1" i="0" kern="1200" dirty="0">
              <a:solidFill>
                <a:schemeClr val="tx1"/>
              </a:solidFill>
              <a:effectLst/>
              <a:latin typeface="+mn-lt"/>
              <a:ea typeface="+mn-ea"/>
              <a:cs typeface="+mn-cs"/>
            </a:endParaRPr>
          </a:p>
          <a:p>
            <a:pPr fontAlgn="base"/>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1D3E8F2-DD85-4404-AF55-D6E1F481DCCD}" type="slidenum">
              <a:rPr lang="en-AU" smtClean="0"/>
              <a:t>16</a:t>
            </a:fld>
            <a:endParaRPr lang="en-AU"/>
          </a:p>
        </p:txBody>
      </p:sp>
    </p:spTree>
    <p:extLst>
      <p:ext uri="{BB962C8B-B14F-4D97-AF65-F5344CB8AC3E}">
        <p14:creationId xmlns:p14="http://schemas.microsoft.com/office/powerpoint/2010/main" val="25102800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While every disaster and subsequent recovery is different, our learnings and experiences over time have taught us that there are many challenges and needs that commonly occur, that would benefit greatly from pre-planning. We do not have to wait for a disaster to occur and for the community to experience the issue/need before commencing recovery planning. </a:t>
            </a:r>
            <a:endParaRPr lang="en-US" dirty="0"/>
          </a:p>
          <a:p>
            <a:endParaRPr lang="en-AU" dirty="0">
              <a:ea typeface="Calibri"/>
              <a:cs typeface="Calibri"/>
            </a:endParaRPr>
          </a:p>
          <a:p>
            <a:r>
              <a:rPr lang="en-AU" dirty="0"/>
              <a:t>Drawing on the research, identified lessons from reviews and evidence-based practice as they apply to recovery considerations across the short, medium and longer term phases of recovery help us to anticipate challenges before they arise and have recovery strategies ready to activate when needed. </a:t>
            </a:r>
          </a:p>
          <a:p>
            <a:endParaRPr lang="en-AU" dirty="0"/>
          </a:p>
          <a:p>
            <a:r>
              <a:rPr lang="en-AU" dirty="0"/>
              <a:t>Planning for known recovery challenges and having strategies and plans in place before a disaster event occurs is an important step in ‘being prepared for recovery’. </a:t>
            </a:r>
            <a:endParaRPr lang="en-AU" dirty="0">
              <a:ea typeface="Calibri"/>
              <a:cs typeface="Calibri"/>
            </a:endParaRPr>
          </a:p>
          <a:p>
            <a:endParaRPr lang="en-AU" dirty="0">
              <a:ea typeface="Calibri"/>
              <a:cs typeface="Calibri"/>
            </a:endParaRPr>
          </a:p>
          <a:p>
            <a:endParaRPr lang="en-AU" dirty="0">
              <a:ea typeface="Calibri"/>
              <a:cs typeface="Calibri"/>
            </a:endParaRPr>
          </a:p>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4AA19D-C382-435D-BEB5-DB4276143531}"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68797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kern="1200" dirty="0">
                <a:solidFill>
                  <a:schemeClr val="tx1"/>
                </a:solidFill>
                <a:effectLst/>
                <a:latin typeface="+mn-lt"/>
                <a:ea typeface="+mn-ea"/>
                <a:cs typeface="+mn-cs"/>
              </a:rPr>
              <a:t>Core Recovery</a:t>
            </a:r>
            <a:r>
              <a:rPr lang="en-AU" sz="1200" b="0" kern="1200" baseline="0" dirty="0">
                <a:solidFill>
                  <a:schemeClr val="tx1"/>
                </a:solidFill>
                <a:effectLst/>
                <a:latin typeface="+mn-lt"/>
                <a:ea typeface="+mn-ea"/>
                <a:cs typeface="+mn-cs"/>
              </a:rPr>
              <a:t> Strategies are a reference document for table group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kern="1200" baseline="0" dirty="0">
                <a:solidFill>
                  <a:schemeClr val="tx1"/>
                </a:solidFill>
                <a:effectLst/>
                <a:latin typeface="+mn-lt"/>
                <a:ea typeface="+mn-ea"/>
                <a:cs typeface="+mn-cs"/>
              </a:rPr>
              <a:t>They do not provide a comprehensive list of strategies and are not tailored for your specific scenario.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kern="1200" baseline="0" dirty="0">
                <a:solidFill>
                  <a:schemeClr val="tx1"/>
                </a:solidFill>
                <a:effectLst/>
                <a:latin typeface="+mn-lt"/>
                <a:ea typeface="+mn-ea"/>
                <a:cs typeface="+mn-cs"/>
              </a:rPr>
              <a:t>They are intended as a </a:t>
            </a:r>
            <a:r>
              <a:rPr lang="en-AU" sz="1200" b="0" u="sng" kern="1200" baseline="0" dirty="0">
                <a:solidFill>
                  <a:schemeClr val="tx1"/>
                </a:solidFill>
                <a:effectLst/>
                <a:latin typeface="+mn-lt"/>
                <a:ea typeface="+mn-ea"/>
                <a:cs typeface="+mn-cs"/>
              </a:rPr>
              <a:t>starting point </a:t>
            </a:r>
            <a:r>
              <a:rPr lang="en-AU" sz="1200" b="0" kern="1200" baseline="0" dirty="0">
                <a:solidFill>
                  <a:schemeClr val="tx1"/>
                </a:solidFill>
                <a:effectLst/>
                <a:latin typeface="+mn-lt"/>
                <a:ea typeface="+mn-ea"/>
                <a:cs typeface="+mn-cs"/>
              </a:rPr>
              <a:t>to inform in recovery group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i="1" kern="1200" baseline="0" dirty="0">
                <a:solidFill>
                  <a:schemeClr val="tx1"/>
                </a:solidFill>
                <a:effectLst/>
                <a:latin typeface="+mn-lt"/>
                <a:ea typeface="+mn-ea"/>
                <a:cs typeface="+mn-cs"/>
              </a:rPr>
              <a:t>ACTION: Do not present these slides in detail. Familiarise the group with these slides and remind them of their purpose to support group discussion.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1" i="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kern="1200" baseline="0" dirty="0">
                <a:solidFill>
                  <a:schemeClr val="tx1"/>
                </a:solidFill>
                <a:effectLst/>
                <a:latin typeface="+mn-lt"/>
                <a:ea typeface="+mn-ea"/>
                <a:cs typeface="+mn-cs"/>
              </a:rPr>
              <a:t>It is useful to note how the strategies change over time, there are a number of strategies implemented in first three months that will need to continue for months and years after the disaster.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kern="1200" baseline="0" dirty="0">
                <a:solidFill>
                  <a:schemeClr val="tx1"/>
                </a:solidFill>
                <a:effectLst/>
                <a:latin typeface="+mn-lt"/>
                <a:ea typeface="+mn-ea"/>
                <a:cs typeface="+mn-cs"/>
              </a:rPr>
              <a:t>Other strategies are introduced over time as new recovery needs are identified.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i="1" kern="1200" baseline="0" dirty="0">
                <a:solidFill>
                  <a:schemeClr val="tx1"/>
                </a:solidFill>
                <a:effectLst/>
                <a:latin typeface="+mn-lt"/>
                <a:ea typeface="+mn-ea"/>
                <a:cs typeface="+mn-cs"/>
              </a:rPr>
              <a:t>ACTION: Print copies and place on table groups as reference documents.</a:t>
            </a:r>
            <a:r>
              <a:rPr lang="en-AU" sz="1200" b="1" i="1"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4AA19D-C382-435D-BEB5-DB4276143531}"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11808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4AA19D-C382-435D-BEB5-DB4276143531}"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169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a:solidFill>
                  <a:schemeClr val="tx1"/>
                </a:solidFill>
                <a:effectLst/>
                <a:latin typeface="+mn-lt"/>
                <a:ea typeface="+mn-ea"/>
                <a:cs typeface="+mn-cs"/>
              </a:rPr>
              <a:t>The</a:t>
            </a:r>
            <a:r>
              <a:rPr lang="en-AU" sz="1200" b="1" kern="1200" baseline="0" dirty="0">
                <a:solidFill>
                  <a:schemeClr val="tx1"/>
                </a:solidFill>
                <a:effectLst/>
                <a:latin typeface="+mn-lt"/>
                <a:ea typeface="+mn-ea"/>
                <a:cs typeface="+mn-cs"/>
              </a:rPr>
              <a:t> Recovery Journey</a:t>
            </a:r>
          </a:p>
          <a:p>
            <a:r>
              <a:rPr lang="en-AU" sz="1200" kern="1200" dirty="0">
                <a:solidFill>
                  <a:schemeClr val="tx1"/>
                </a:solidFill>
                <a:effectLst/>
                <a:latin typeface="+mn-lt"/>
                <a:ea typeface="+mn-ea"/>
                <a:cs typeface="+mn-cs"/>
              </a:rPr>
              <a:t>The recovery journey follows the disaster event scenario and explores the community consequences and emerging issues that communities will face over time.</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At </a:t>
            </a:r>
            <a:r>
              <a:rPr lang="en-AU" sz="1200" kern="1200" baseline="0" dirty="0">
                <a:solidFill>
                  <a:schemeClr val="tx1"/>
                </a:solidFill>
                <a:effectLst/>
                <a:latin typeface="+mn-lt"/>
                <a:ea typeface="+mn-ea"/>
                <a:cs typeface="+mn-cs"/>
              </a:rPr>
              <a:t>12 months post the disaster event, communities are likely to still be in the medium to longer term recovery phase. The timing will depend on the severity and complexity of disaster impacts, with community members still grappling with many of the consequences of the disaster and changes to their lives. </a:t>
            </a:r>
          </a:p>
          <a:p>
            <a:endParaRPr lang="en-AU" sz="1200" kern="1200" baseline="0" dirty="0">
              <a:solidFill>
                <a:schemeClr val="tx1"/>
              </a:solidFill>
              <a:effectLst/>
              <a:latin typeface="+mn-lt"/>
              <a:ea typeface="+mn-ea"/>
              <a:cs typeface="+mn-cs"/>
            </a:endParaRPr>
          </a:p>
          <a:p>
            <a:r>
              <a:rPr lang="en-AU" sz="1200" kern="1200" baseline="0" dirty="0">
                <a:solidFill>
                  <a:schemeClr val="tx1"/>
                </a:solidFill>
                <a:effectLst/>
                <a:latin typeface="+mn-lt"/>
                <a:ea typeface="+mn-ea"/>
                <a:cs typeface="+mn-cs"/>
              </a:rPr>
              <a:t>This slide helps participants to see how this phase fits in the broader recovery journey.</a:t>
            </a:r>
          </a:p>
          <a:p>
            <a:endParaRPr lang="en-AU" dirty="0"/>
          </a:p>
          <a:p>
            <a:endParaRPr lang="en-AU" dirty="0"/>
          </a:p>
        </p:txBody>
      </p:sp>
      <p:sp>
        <p:nvSpPr>
          <p:cNvPr id="4" name="Slide Number Placeholder 3"/>
          <p:cNvSpPr>
            <a:spLocks noGrp="1"/>
          </p:cNvSpPr>
          <p:nvPr>
            <p:ph type="sldNum" sz="quarter" idx="10"/>
          </p:nvPr>
        </p:nvSpPr>
        <p:spPr/>
        <p:txBody>
          <a:bodyPr/>
          <a:lstStyle/>
          <a:p>
            <a:fld id="{81D3E8F2-DD85-4404-AF55-D6E1F481DCCD}" type="slidenum">
              <a:rPr lang="en-AU" smtClean="0"/>
              <a:t>2</a:t>
            </a:fld>
            <a:endParaRPr lang="en-AU"/>
          </a:p>
        </p:txBody>
      </p:sp>
    </p:spTree>
    <p:extLst>
      <p:ext uri="{BB962C8B-B14F-4D97-AF65-F5344CB8AC3E}">
        <p14:creationId xmlns:p14="http://schemas.microsoft.com/office/powerpoint/2010/main" val="33357415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i="1" kern="1200" dirty="0">
                <a:solidFill>
                  <a:schemeClr val="tx1"/>
                </a:solidFill>
                <a:effectLst/>
                <a:latin typeface="+mn-lt"/>
                <a:ea typeface="+mn-ea"/>
                <a:cs typeface="+mn-cs"/>
              </a:rPr>
              <a:t>ACTION: Instruct groups to continue record their discussions on the templates provided.</a:t>
            </a:r>
          </a:p>
          <a:p>
            <a:endParaRPr lang="en-AU" sz="1200" b="1" i="1" kern="1200" dirty="0">
              <a:solidFill>
                <a:schemeClr val="tx1"/>
              </a:solidFill>
              <a:effectLst/>
              <a:latin typeface="+mn-lt"/>
              <a:ea typeface="+mn-ea"/>
              <a:cs typeface="+mn-cs"/>
            </a:endParaRPr>
          </a:p>
          <a:p>
            <a:r>
              <a:rPr lang="en-AU" sz="1200" b="1" i="1" kern="1200" dirty="0">
                <a:solidFill>
                  <a:schemeClr val="tx1"/>
                </a:solidFill>
                <a:effectLst/>
                <a:latin typeface="+mn-lt"/>
                <a:ea typeface="+mn-ea"/>
                <a:cs typeface="+mn-cs"/>
              </a:rPr>
              <a:t>ACTION: Ask participants to highlight 2 priority issues and actions for the 12 months and beyond timeframe to report back on in the plenary session. </a:t>
            </a:r>
          </a:p>
          <a:p>
            <a:r>
              <a:rPr lang="en-AU" sz="1200" i="1" kern="1200" dirty="0">
                <a:solidFill>
                  <a:schemeClr val="tx1"/>
                </a:solidFill>
                <a:effectLst/>
                <a:latin typeface="+mn-lt"/>
                <a:ea typeface="+mn-ea"/>
                <a:cs typeface="+mn-cs"/>
              </a:rPr>
              <a:t> </a:t>
            </a:r>
          </a:p>
          <a:p>
            <a:r>
              <a:rPr lang="en-AU" sz="1200" b="1" i="1" kern="1200" dirty="0">
                <a:solidFill>
                  <a:schemeClr val="tx1"/>
                </a:solidFill>
                <a:effectLst/>
                <a:latin typeface="+mn-lt"/>
                <a:ea typeface="+mn-ea"/>
                <a:cs typeface="+mn-cs"/>
              </a:rPr>
              <a:t>ACTION: Remind participants that report back on discussions from the three Recovery Consideration sessions will be after Afternoon Tea. As this is the last session before the Plenary Group ask participants to prepare to present</a:t>
            </a:r>
            <a:r>
              <a:rPr lang="en-AU" sz="1200" b="1" i="1" kern="1200" baseline="0" dirty="0">
                <a:solidFill>
                  <a:schemeClr val="tx1"/>
                </a:solidFill>
                <a:effectLst/>
                <a:latin typeface="+mn-lt"/>
                <a:ea typeface="+mn-ea"/>
                <a:cs typeface="+mn-cs"/>
              </a:rPr>
              <a:t> the following and identify a spokesperson:</a:t>
            </a:r>
            <a:endParaRPr lang="en-AU" sz="1200" b="1" i="1" kern="1200" dirty="0">
              <a:solidFill>
                <a:schemeClr val="tx1"/>
              </a:solidFill>
              <a:effectLst/>
              <a:latin typeface="+mn-lt"/>
              <a:ea typeface="+mn-ea"/>
              <a:cs typeface="+mn-cs"/>
            </a:endParaRPr>
          </a:p>
          <a:p>
            <a:pPr marL="171450" lvl="0" indent="-171450">
              <a:buFont typeface="Arial" panose="020B0604020202020204" pitchFamily="34" charset="0"/>
              <a:buChar char="•"/>
            </a:pPr>
            <a:r>
              <a:rPr lang="en-AU" sz="1200" b="1" i="1" kern="1200" dirty="0">
                <a:solidFill>
                  <a:schemeClr val="tx1"/>
                </a:solidFill>
                <a:effectLst/>
                <a:latin typeface="+mn-lt"/>
                <a:ea typeface="+mn-ea"/>
                <a:cs typeface="+mn-cs"/>
              </a:rPr>
              <a:t>What was a key recovery consideration for each time period and what were your priority actions?</a:t>
            </a:r>
            <a:endParaRPr lang="en-AU" sz="1200" i="1" kern="1200" dirty="0">
              <a:solidFill>
                <a:schemeClr val="tx1"/>
              </a:solidFill>
              <a:effectLst/>
              <a:latin typeface="+mn-lt"/>
              <a:ea typeface="+mn-ea"/>
              <a:cs typeface="+mn-cs"/>
            </a:endParaRPr>
          </a:p>
          <a:p>
            <a:pPr marL="171450" lvl="0" indent="-171450">
              <a:buFont typeface="Arial" panose="020B0604020202020204" pitchFamily="34" charset="0"/>
              <a:buChar char="•"/>
            </a:pPr>
            <a:r>
              <a:rPr lang="en-AU" sz="1200" b="1" i="1" kern="1200" dirty="0">
                <a:solidFill>
                  <a:schemeClr val="tx1"/>
                </a:solidFill>
                <a:effectLst/>
                <a:latin typeface="+mn-lt"/>
                <a:ea typeface="+mn-ea"/>
                <a:cs typeface="+mn-cs"/>
              </a:rPr>
              <a:t>What issues have you identified that would benefit from further planning for inclusion in recovery plans and strategies?</a:t>
            </a:r>
          </a:p>
          <a:p>
            <a:pPr lvl="0"/>
            <a:endParaRPr lang="en-AU" sz="1200" kern="1200" dirty="0">
              <a:solidFill>
                <a:schemeClr val="tx1"/>
              </a:solidFill>
              <a:effectLst/>
              <a:latin typeface="+mn-lt"/>
              <a:ea typeface="+mn-ea"/>
              <a:cs typeface="+mn-cs"/>
            </a:endParaRPr>
          </a:p>
          <a:p>
            <a:r>
              <a:rPr lang="en-AU" sz="1200" kern="120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1D3E8F2-DD85-4404-AF55-D6E1F481DCCD}" type="slidenum">
              <a:rPr lang="en-AU" smtClean="0"/>
              <a:t>20</a:t>
            </a:fld>
            <a:endParaRPr lang="en-AU"/>
          </a:p>
        </p:txBody>
      </p:sp>
    </p:spTree>
    <p:extLst>
      <p:ext uri="{BB962C8B-B14F-4D97-AF65-F5344CB8AC3E}">
        <p14:creationId xmlns:p14="http://schemas.microsoft.com/office/powerpoint/2010/main" val="347302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First year anniversary events and memorials will be occurring, can sometimes cause conflict</a:t>
            </a:r>
            <a:r>
              <a:rPr lang="en-AU" baseline="0" dirty="0"/>
              <a:t> in the </a:t>
            </a:r>
            <a:r>
              <a:rPr lang="en-AU" dirty="0"/>
              <a:t>community – some want to stop</a:t>
            </a:r>
            <a:r>
              <a:rPr lang="en-AU" baseline="0" dirty="0"/>
              <a:t> and remember and others want to move on – can also mean a renewed media focus, which is not always welcomed.</a:t>
            </a: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People are still presenting for help and assistance for the first</a:t>
            </a:r>
            <a:r>
              <a:rPr lang="en-AU" b="1" baseline="0" dirty="0"/>
              <a:t>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a:t>People may not initially reach out for support and be reluctant to do so for a range of reasons,  such as feeling: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a:t>that others are worse off than them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a:t>they don’t deserve support or financial assistance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a:t>they have never accepted financial support before and not familiar with government and other appeal fund processes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a:t>they are able to manage on their own without support (practical, personal or financial)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a:t>they don’t want to share their personal details and information often required for support to flow.</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aseline="0" dirty="0"/>
              <a:t>Its often many months or even years down the track when people have exhausted all their own options and no longer feel they are managing that they will reach out for help. Recovery support services need to be in place over the longer term so that they are available for people when they need them.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dirty="0"/>
          </a:p>
          <a:p>
            <a:pPr lvl="0"/>
            <a:r>
              <a:rPr lang="en-AU" sz="1200" kern="1200" dirty="0">
                <a:solidFill>
                  <a:schemeClr val="tx1"/>
                </a:solidFill>
                <a:effectLst/>
                <a:latin typeface="+mn-lt"/>
                <a:ea typeface="+mn-ea"/>
                <a:cs typeface="+mn-cs"/>
              </a:rPr>
              <a:t>Emergence of trauma responses in children and young people (e.g. nightmares, depression, post-traumatic stress, self-harm).</a:t>
            </a:r>
          </a:p>
          <a:p>
            <a:pPr lvl="0"/>
            <a:endParaRPr lang="en-AU" sz="1200" kern="1200" dirty="0">
              <a:solidFill>
                <a:schemeClr val="tx1"/>
              </a:solidFill>
              <a:effectLst/>
              <a:latin typeface="+mn-lt"/>
              <a:ea typeface="+mn-ea"/>
              <a:cs typeface="+mn-cs"/>
            </a:endParaRPr>
          </a:p>
          <a:p>
            <a:pPr lvl="0"/>
            <a:r>
              <a:rPr lang="en-AU" sz="1200" kern="1200" dirty="0">
                <a:solidFill>
                  <a:schemeClr val="tx1"/>
                </a:solidFill>
                <a:effectLst/>
                <a:latin typeface="+mn-lt"/>
                <a:ea typeface="+mn-ea"/>
                <a:cs typeface="+mn-cs"/>
              </a:rPr>
              <a:t>Return of disaster ‘season’ (fire, flood, cyclone) often resulting in heightened anxiety and distress. People</a:t>
            </a:r>
            <a:r>
              <a:rPr lang="en-AU" sz="1200" kern="1200" baseline="0" dirty="0">
                <a:solidFill>
                  <a:schemeClr val="tx1"/>
                </a:solidFill>
                <a:effectLst/>
                <a:latin typeface="+mn-lt"/>
                <a:ea typeface="+mn-ea"/>
                <a:cs typeface="+mn-cs"/>
              </a:rPr>
              <a:t> may be triggered by the smell of smoke, sound of rain.</a:t>
            </a:r>
            <a:endParaRPr lang="en-AU"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D3E8F2-DD85-4404-AF55-D6E1F481DCC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9003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1200"/>
              </a:spcBef>
              <a:spcAft>
                <a:spcPts val="0"/>
              </a:spcAft>
              <a:buClrTx/>
              <a:buSzTx/>
              <a:buFontTx/>
              <a:buNone/>
              <a:tabLst/>
              <a:defRPr/>
            </a:pPr>
            <a:r>
              <a:rPr lang="en-AU" b="0" dirty="0"/>
              <a:t>Increased and sustained demand has ‘overheated’ the market, making repairs, contractors and materials more expensive than what was budgeted/quoted/insured for. This will be contributing to a range of unresolved claims and stress for policy holders.</a:t>
            </a:r>
          </a:p>
          <a:p>
            <a:pPr>
              <a:spcBef>
                <a:spcPts val="1200"/>
              </a:spcBef>
            </a:pPr>
            <a:endParaRPr lang="en-AU"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D3E8F2-DD85-4404-AF55-D6E1F481DCC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5848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The road to recovery for impacted individuals is a long journey – One example is</a:t>
            </a:r>
            <a:r>
              <a:rPr lang="en-US" sz="1200" b="1" i="0" kern="1200" baseline="0" dirty="0">
                <a:solidFill>
                  <a:schemeClr val="tx1"/>
                </a:solidFill>
                <a:effectLst/>
                <a:latin typeface="+mn-lt"/>
                <a:ea typeface="+mn-ea"/>
                <a:cs typeface="+mn-cs"/>
              </a:rPr>
              <a:t> the rebuilding of homes.</a:t>
            </a:r>
            <a:endParaRPr lang="en-US" sz="1200" b="1" i="0" kern="1200" dirty="0">
              <a:solidFill>
                <a:schemeClr val="tx1"/>
              </a:solidFill>
              <a:effectLst/>
              <a:latin typeface="+mn-lt"/>
              <a:ea typeface="+mn-ea"/>
              <a:cs typeface="+mn-cs"/>
            </a:endParaRP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The following slides</a:t>
            </a:r>
            <a:r>
              <a:rPr lang="en-US" sz="1200" b="1" i="0" kern="1200" baseline="0" dirty="0">
                <a:solidFill>
                  <a:schemeClr val="tx1"/>
                </a:solidFill>
                <a:effectLst/>
                <a:latin typeface="+mn-lt"/>
                <a:ea typeface="+mn-ea"/>
                <a:cs typeface="+mn-cs"/>
              </a:rPr>
              <a:t> provide examples from several communities and events.</a:t>
            </a:r>
          </a:p>
          <a:p>
            <a:endParaRPr lang="en-US" sz="1200" b="1"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Townsville Floods,</a:t>
            </a:r>
            <a:r>
              <a:rPr lang="en-US" dirty="0"/>
              <a:t> </a:t>
            </a:r>
            <a:r>
              <a:rPr lang="en-US" sz="1200" b="0" i="0" kern="1200" baseline="0" dirty="0">
                <a:solidFill>
                  <a:schemeClr val="tx1"/>
                </a:solidFill>
                <a:effectLst/>
                <a:latin typeface="+mn-lt"/>
                <a:ea typeface="+mn-ea"/>
                <a:cs typeface="+mn-cs"/>
              </a:rPr>
              <a:t>January 2019 – 12-month anniversary: January 2020</a:t>
            </a:r>
            <a:endParaRPr lang="en-US" dirty="0">
              <a:cs typeface="Calibri" panose="020F0502020204030204"/>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According figures from the Queensland Reconstruction Authority, of the 3,300 flood-damaged homes, 1,800 were still damaged and 740 still uninhabitable 12 months after the event.</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This means that nearly</a:t>
            </a:r>
            <a:r>
              <a:rPr lang="en-US" sz="1200" b="0" i="0" kern="1200" baseline="0" dirty="0">
                <a:solidFill>
                  <a:schemeClr val="tx1"/>
                </a:solidFill>
                <a:effectLst/>
                <a:latin typeface="+mn-lt"/>
                <a:ea typeface="+mn-ea"/>
                <a:cs typeface="+mn-cs"/>
              </a:rPr>
              <a:t> 50% of the homes damaged in the flood were still damaged 12 months later.</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More than 25% of the homes were uninhabitable.  </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 the suburb of Fairfield Waters about 1 in every 10 houses still had tradesmen working on flood repairs while some houses remained empty or with work yet to start.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For many, </a:t>
            </a:r>
            <a:r>
              <a:rPr lang="en-US" sz="1200" b="0" i="0" u="none" strike="noStrike" kern="1200" dirty="0">
                <a:solidFill>
                  <a:schemeClr val="tx1"/>
                </a:solidFill>
                <a:effectLst/>
                <a:latin typeface="+mn-lt"/>
                <a:ea typeface="+mn-ea"/>
                <a:cs typeface="+mn-cs"/>
                <a:hlinkClick r:id="rId3"/>
              </a:rPr>
              <a:t>ongoing insurance negotiations</a:t>
            </a:r>
            <a:r>
              <a:rPr lang="en-US" sz="1200" b="0" i="0" kern="1200" dirty="0">
                <a:solidFill>
                  <a:schemeClr val="tx1"/>
                </a:solidFill>
                <a:effectLst/>
                <a:latin typeface="+mn-lt"/>
                <a:ea typeface="+mn-ea"/>
                <a:cs typeface="+mn-cs"/>
              </a:rPr>
              <a:t> are contributing to their slow recovery.</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Sarah Little and Chris Baker are living in a half-repaired house and using a portable ensuite as they do not have a functional bathroom. </a:t>
            </a:r>
            <a:r>
              <a:rPr lang="en-US" sz="1200" b="0" i="0" kern="1200" dirty="0" err="1">
                <a:solidFill>
                  <a:schemeClr val="tx1"/>
                </a:solidFill>
                <a:effectLst/>
                <a:latin typeface="+mn-lt"/>
                <a:ea typeface="+mn-ea"/>
                <a:cs typeface="+mn-cs"/>
              </a:rPr>
              <a:t>Ms</a:t>
            </a:r>
            <a:r>
              <a:rPr lang="en-US" sz="1200" b="0" i="0" kern="1200" dirty="0">
                <a:solidFill>
                  <a:schemeClr val="tx1"/>
                </a:solidFill>
                <a:effectLst/>
                <a:latin typeface="+mn-lt"/>
                <a:ea typeface="+mn-ea"/>
                <a:cs typeface="+mn-cs"/>
              </a:rPr>
              <a:t> Little said their insurer had ‘pulled the pin’ on their claim and their house was being held together by plywood panels.</a:t>
            </a: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44AA19D-C382-435D-BEB5-DB4276143531}" type="slidenum">
              <a:rPr lang="en-AU" smtClean="0"/>
              <a:t>5</a:t>
            </a:fld>
            <a:endParaRPr lang="en-AU"/>
          </a:p>
        </p:txBody>
      </p:sp>
    </p:spTree>
    <p:extLst>
      <p:ext uri="{BB962C8B-B14F-4D97-AF65-F5344CB8AC3E}">
        <p14:creationId xmlns:p14="http://schemas.microsoft.com/office/powerpoint/2010/main" val="3942420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Guardian Australia Rural Network, 9 November 2021</a:t>
            </a:r>
          </a:p>
          <a:p>
            <a:pPr marL="0" indent="0">
              <a:lnSpc>
                <a:spcPct val="150000"/>
              </a:lnSpc>
              <a:buNone/>
            </a:pPr>
            <a:r>
              <a:rPr lang="en-US" i="0" dirty="0"/>
              <a:t>In two of the worst-hit local government areas, Bega Valley and Eurobodalla, almost 1,000 homes were lost. Data obtained by Guardian Australia shows that barely 7.5% (less than 10%) of survivors have finished rebuilding.  </a:t>
            </a:r>
          </a:p>
          <a:p>
            <a:pPr marL="0" indent="0">
              <a:lnSpc>
                <a:spcPct val="150000"/>
              </a:lnSpc>
              <a:buNone/>
            </a:pPr>
            <a:endParaRPr lang="en-US" i="0" dirty="0"/>
          </a:p>
          <a:p>
            <a:pPr marL="0" indent="0">
              <a:lnSpc>
                <a:spcPct val="150000"/>
              </a:lnSpc>
              <a:buNone/>
            </a:pPr>
            <a:r>
              <a:rPr lang="en-US" i="0" dirty="0"/>
              <a:t>Across the Bega Valley, of 467 homes that were lost, the council has received only 117 applications to rebuild. In other words, three in four families have not even commenced the planning process</a:t>
            </a:r>
            <a:r>
              <a:rPr lang="en-US" i="0" baseline="0" dirty="0"/>
              <a:t> two years after the fires</a:t>
            </a:r>
            <a:r>
              <a:rPr lang="en-US" sz="1200" i="0" baseline="0" dirty="0"/>
              <a:t> (</a:t>
            </a:r>
            <a:r>
              <a:rPr lang="en-AU" sz="1050" i="0" dirty="0"/>
              <a:t>Guardian Australia Rural Network, 9 November 2021)</a:t>
            </a:r>
          </a:p>
          <a:p>
            <a:endParaRPr lang="en-AU" dirty="0"/>
          </a:p>
        </p:txBody>
      </p:sp>
      <p:sp>
        <p:nvSpPr>
          <p:cNvPr id="4" name="Slide Number Placeholder 3"/>
          <p:cNvSpPr>
            <a:spLocks noGrp="1"/>
          </p:cNvSpPr>
          <p:nvPr>
            <p:ph type="sldNum" sz="quarter" idx="10"/>
          </p:nvPr>
        </p:nvSpPr>
        <p:spPr/>
        <p:txBody>
          <a:bodyPr/>
          <a:lstStyle/>
          <a:p>
            <a:fld id="{D44AA19D-C382-435D-BEB5-DB4276143531}" type="slidenum">
              <a:rPr lang="en-AU" smtClean="0"/>
              <a:t>6</a:t>
            </a:fld>
            <a:endParaRPr lang="en-AU"/>
          </a:p>
        </p:txBody>
      </p:sp>
    </p:spTree>
    <p:extLst>
      <p:ext uri="{BB962C8B-B14F-4D97-AF65-F5344CB8AC3E}">
        <p14:creationId xmlns:p14="http://schemas.microsoft.com/office/powerpoint/2010/main" val="2458601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pPr>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D3E8F2-DD85-4404-AF55-D6E1F481DCC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8288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There</a:t>
            </a:r>
            <a:r>
              <a:rPr lang="en-AU" baseline="0" dirty="0"/>
              <a:t> is a range of research now about long-term economic impacts from disaster events.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Deakin University </a:t>
            </a:r>
            <a:r>
              <a:rPr lang="en-AU" baseline="0" dirty="0"/>
              <a:t>has conducted long term research looking </a:t>
            </a:r>
            <a:r>
              <a:rPr lang="en-AU" dirty="0"/>
              <a:t>at lasting economic impacts of disasters</a:t>
            </a:r>
            <a:r>
              <a:rPr lang="en-AU" baseline="0" dirty="0"/>
              <a:t>:</a:t>
            </a:r>
            <a:endParaRPr lang="en-AU"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The research highlights that the economic impacts of disasters are felt differently by particular segments of communities depending on their demographic attributes, employment characteristics and areas of residence.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The research examined</a:t>
            </a:r>
            <a:r>
              <a:rPr lang="en-US" sz="1200" b="0" i="0" kern="1200" baseline="0" dirty="0">
                <a:solidFill>
                  <a:schemeClr val="tx1"/>
                </a:solidFill>
                <a:effectLst/>
                <a:latin typeface="+mn-lt"/>
                <a:ea typeface="+mn-ea"/>
                <a:cs typeface="+mn-cs"/>
              </a:rPr>
              <a:t> a range of </a:t>
            </a:r>
            <a:r>
              <a:rPr lang="en-US" sz="1200" b="0" i="0" kern="1200" dirty="0">
                <a:solidFill>
                  <a:schemeClr val="tx1"/>
                </a:solidFill>
                <a:effectLst/>
                <a:latin typeface="+mn-lt"/>
                <a:ea typeface="+mn-ea"/>
                <a:cs typeface="+mn-cs"/>
              </a:rPr>
              <a:t>disasters of different scales over the past 20 years, with researchers</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examining the impacts on households across multiple years:</a:t>
            </a:r>
          </a:p>
          <a:p>
            <a:pPr fontAlgn="base"/>
            <a:endParaRPr lang="en-US" sz="1200" b="0" i="0" kern="1200" dirty="0">
              <a:solidFill>
                <a:schemeClr val="tx1"/>
              </a:solidFill>
              <a:effectLst/>
              <a:latin typeface="+mn-lt"/>
              <a:ea typeface="+mn-ea"/>
              <a:cs typeface="+mn-cs"/>
            </a:endParaRPr>
          </a:p>
          <a:p>
            <a:pPr fontAlgn="base"/>
            <a:r>
              <a:rPr lang="en-US" dirty="0">
                <a:effectLst/>
              </a:rPr>
              <a:t>Damage caused by a disaster: </a:t>
            </a:r>
            <a:r>
              <a:rPr lang="en-US" sz="1200" b="0" i="0" kern="1200" dirty="0">
                <a:solidFill>
                  <a:schemeClr val="tx1"/>
                </a:solidFill>
                <a:effectLst/>
                <a:latin typeface="+mn-lt"/>
                <a:ea typeface="+mn-ea"/>
                <a:cs typeface="+mn-cs"/>
              </a:rPr>
              <a:t>low-income earners, small-business owners and part-time workers, on average, lost income after a disaster.</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For example - a casual employee at a restaurant, may be asked not to come to work for a few weeks/months during a cleanup and recovery period. </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Findings suggest most people never make up the income they lose, which may anything between $5k to $10k. Then when the restaurant is ready to reopen some staff may have moved on which may create future impacts on their business</a:t>
            </a:r>
            <a:r>
              <a:rPr lang="en-US" sz="1200" b="0" i="0" kern="1200" baseline="0" dirty="0">
                <a:solidFill>
                  <a:schemeClr val="tx1"/>
                </a:solidFill>
                <a:effectLst/>
                <a:latin typeface="+mn-lt"/>
                <a:ea typeface="+mn-ea"/>
                <a:cs typeface="+mn-cs"/>
              </a:rPr>
              <a:t> until positions are refilled. Nor may customers immediately come back.</a:t>
            </a:r>
            <a:endParaRPr lang="en-US" sz="1200" b="0" i="0" kern="1200" dirty="0">
              <a:solidFill>
                <a:schemeClr val="tx1"/>
              </a:solidFill>
              <a:effectLst/>
              <a:latin typeface="+mn-lt"/>
              <a:ea typeface="+mn-ea"/>
              <a:cs typeface="+mn-cs"/>
            </a:endParaRP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Those most likely to lose income following disasters were employed in agriculture, accommodation,</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food services and the tourism industries.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10"/>
          </p:nvPr>
        </p:nvSpPr>
        <p:spPr/>
        <p:txBody>
          <a:bodyPr/>
          <a:lstStyle/>
          <a:p>
            <a:fld id="{81D3E8F2-DD85-4404-AF55-D6E1F481DCCD}" type="slidenum">
              <a:rPr lang="en-AU" smtClean="0"/>
              <a:t>8</a:t>
            </a:fld>
            <a:endParaRPr lang="en-AU"/>
          </a:p>
        </p:txBody>
      </p:sp>
    </p:spTree>
    <p:extLst>
      <p:ext uri="{BB962C8B-B14F-4D97-AF65-F5344CB8AC3E}">
        <p14:creationId xmlns:p14="http://schemas.microsoft.com/office/powerpoint/2010/main" val="1499932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not unusual in the years post an event that there are still ongoing refinements/understandings of event impacts and consequences – environmental recovery programs are not short term with outcomes taking year</a:t>
            </a:r>
            <a:r>
              <a:rPr lang="en-US" baseline="0" dirty="0"/>
              <a:t>s to manifest </a:t>
            </a:r>
            <a:endParaRPr lang="en-US" dirty="0"/>
          </a:p>
          <a:p>
            <a:endParaRPr lang="en-US" dirty="0"/>
          </a:p>
          <a:p>
            <a:r>
              <a:rPr lang="en-US" dirty="0"/>
              <a:t>For example - while it is difficult to estimate the exact number of native animals impacted by the Black Summer bushfires, some experts originally predicted it could be as many as 800 million in NSW and one billion nationally, with </a:t>
            </a:r>
            <a:r>
              <a:rPr lang="en-US" dirty="0">
                <a:hlinkClick r:id="rId3"/>
              </a:rPr>
              <a:t>more recent analyses</a:t>
            </a:r>
            <a:r>
              <a:rPr lang="en-US" dirty="0"/>
              <a:t> suggesting as many as three billion nationally.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impacts of megafires, or large-scale flooding and cyclones, on biodiversity can be severe, so conservation managers must be able to respond rapidly to quantify their impacts, initiate recovery efforts and consider conservation options within and beyond the burned extent.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The long-term changes to landscapes have lasting impacts on</a:t>
            </a:r>
            <a:r>
              <a:rPr lang="en-AU" sz="1200" kern="1200" baseline="0" dirty="0">
                <a:solidFill>
                  <a:schemeClr val="tx1"/>
                </a:solidFill>
                <a:effectLst/>
                <a:latin typeface="+mn-lt"/>
                <a:ea typeface="+mn-ea"/>
                <a:cs typeface="+mn-cs"/>
              </a:rPr>
              <a:t> individual and community wellbeing. These impacts are felt deeply by local Indigenous Peoples for whom </a:t>
            </a:r>
            <a:r>
              <a:rPr lang="en-AU" sz="1200" kern="1200" dirty="0">
                <a:solidFill>
                  <a:schemeClr val="tx1"/>
                </a:solidFill>
                <a:effectLst/>
                <a:latin typeface="+mn-lt"/>
                <a:ea typeface="+mn-ea"/>
                <a:cs typeface="+mn-cs"/>
              </a:rPr>
              <a:t>Country is more than a landscape,</a:t>
            </a:r>
            <a:r>
              <a:rPr lang="en-AU" sz="1200" kern="1200" baseline="0" dirty="0">
                <a:solidFill>
                  <a:schemeClr val="tx1"/>
                </a:solidFill>
                <a:effectLst/>
                <a:latin typeface="+mn-lt"/>
                <a:ea typeface="+mn-ea"/>
                <a:cs typeface="+mn-cs"/>
              </a:rPr>
              <a:t> and</a:t>
            </a:r>
            <a:r>
              <a:rPr lang="en-AU" sz="1200" kern="1200" dirty="0">
                <a:solidFill>
                  <a:schemeClr val="tx1"/>
                </a:solidFill>
                <a:effectLst/>
                <a:latin typeface="+mn-lt"/>
                <a:ea typeface="+mn-ea"/>
                <a:cs typeface="+mn-cs"/>
              </a:rPr>
              <a:t> holds important heritage, including scarred trees, stone arrangements, petroglyphs, rock art, tools and much more. Indigenous Peoples</a:t>
            </a:r>
            <a:r>
              <a:rPr lang="en-AU" sz="1200" kern="1200" baseline="0" dirty="0">
                <a:solidFill>
                  <a:schemeClr val="tx1"/>
                </a:solidFill>
                <a:effectLst/>
                <a:latin typeface="+mn-lt"/>
                <a:ea typeface="+mn-ea"/>
                <a:cs typeface="+mn-cs"/>
              </a:rPr>
              <a:t> are deeply connected to the land - r</a:t>
            </a:r>
            <a:r>
              <a:rPr lang="en-AU" sz="1200" kern="1200" dirty="0">
                <a:solidFill>
                  <a:schemeClr val="tx1"/>
                </a:solidFill>
                <a:effectLst/>
                <a:latin typeface="+mn-lt"/>
                <a:ea typeface="+mn-ea"/>
                <a:cs typeface="+mn-cs"/>
              </a:rPr>
              <a:t>ecovery of the environment and recovery of the community are the same thing for Indigenous communities.</a:t>
            </a:r>
            <a:endParaRPr lang="en-AU"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baseline="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Talking with local Indigenous communities about cultural heritage sites that may have been damaged by disaster, or new sites that have been uncovered (often by fire) is an important step in working together to inform priorities in environmental restoration and the ongoing care of the local environment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81D3E8F2-DD85-4404-AF55-D6E1F481DCCD}" type="slidenum">
              <a:rPr lang="en-AU" smtClean="0"/>
              <a:t>9</a:t>
            </a:fld>
            <a:endParaRPr lang="en-AU"/>
          </a:p>
        </p:txBody>
      </p:sp>
    </p:spTree>
    <p:extLst>
      <p:ext uri="{BB962C8B-B14F-4D97-AF65-F5344CB8AC3E}">
        <p14:creationId xmlns:p14="http://schemas.microsoft.com/office/powerpoint/2010/main" val="32699116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A picture containing text, businesscard&#10;&#10;Description automatically generated">
            <a:extLst>
              <a:ext uri="{FF2B5EF4-FFF2-40B4-BE49-F238E27FC236}">
                <a16:creationId xmlns:a16="http://schemas.microsoft.com/office/drawing/2014/main" id="{1DA61E9B-72FC-9505-F4D0-D7975E9FD47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7306" r="1149" b="17306"/>
          <a:stretch/>
        </p:blipFill>
        <p:spPr>
          <a:xfrm>
            <a:off x="0" y="-133004"/>
            <a:ext cx="12192000" cy="7254051"/>
          </a:xfrm>
          <a:prstGeom prst="rect">
            <a:avLst/>
          </a:prstGeom>
        </p:spPr>
      </p:pic>
      <p:sp>
        <p:nvSpPr>
          <p:cNvPr id="8" name="Title 1">
            <a:extLst>
              <a:ext uri="{FF2B5EF4-FFF2-40B4-BE49-F238E27FC236}">
                <a16:creationId xmlns:a16="http://schemas.microsoft.com/office/drawing/2014/main" id="{8FB0CEA1-381C-D949-EA4E-1021A4B2F7FF}"/>
              </a:ext>
            </a:extLst>
          </p:cNvPr>
          <p:cNvSpPr>
            <a:spLocks noGrp="1"/>
          </p:cNvSpPr>
          <p:nvPr>
            <p:ph type="ctrTitle"/>
          </p:nvPr>
        </p:nvSpPr>
        <p:spPr>
          <a:xfrm>
            <a:off x="547770" y="1520189"/>
            <a:ext cx="8432991" cy="1521097"/>
          </a:xfrm>
          <a:prstGeom prst="rect">
            <a:avLst/>
          </a:prstGeom>
        </p:spPr>
        <p:txBody>
          <a:bodyPr anchor="t">
            <a:normAutofit/>
          </a:bodyPr>
          <a:lstStyle>
            <a:lvl1pPr algn="l">
              <a:defRPr sz="4400" b="0">
                <a:solidFill>
                  <a:schemeClr val="accent1"/>
                </a:solidFill>
                <a:latin typeface="Panton Bold" panose="00000800000000000000" pitchFamily="50" charset="0"/>
              </a:defRPr>
            </a:lvl1pPr>
          </a:lstStyle>
          <a:p>
            <a:r>
              <a:rPr lang="en-US" dirty="0"/>
              <a:t>Click to edit Master title style</a:t>
            </a:r>
            <a:endParaRPr lang="en-AU" dirty="0"/>
          </a:p>
        </p:txBody>
      </p:sp>
      <p:sp>
        <p:nvSpPr>
          <p:cNvPr id="9" name="Subtitle 2">
            <a:extLst>
              <a:ext uri="{FF2B5EF4-FFF2-40B4-BE49-F238E27FC236}">
                <a16:creationId xmlns:a16="http://schemas.microsoft.com/office/drawing/2014/main" id="{562B7B7B-1B12-D363-F3F7-875032F557B2}"/>
              </a:ext>
            </a:extLst>
          </p:cNvPr>
          <p:cNvSpPr>
            <a:spLocks noGrp="1"/>
          </p:cNvSpPr>
          <p:nvPr>
            <p:ph type="subTitle" idx="1"/>
          </p:nvPr>
        </p:nvSpPr>
        <p:spPr>
          <a:xfrm>
            <a:off x="547771" y="3602038"/>
            <a:ext cx="4914900" cy="1236313"/>
          </a:xfrm>
          <a:prstGeom prst="rect">
            <a:avLst/>
          </a:prstGeom>
        </p:spPr>
        <p:txBody>
          <a:bodyPr/>
          <a:lstStyle>
            <a:lvl1pPr marL="0" indent="0" algn="l">
              <a:buNone/>
              <a:defRPr sz="2400">
                <a:solidFill>
                  <a:schemeClr val="accent2"/>
                </a:solidFill>
                <a:latin typeface="Panton SemiBold" panose="000007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pic>
        <p:nvPicPr>
          <p:cNvPr id="12" name="Picture 11" descr="Graphical user interface, text&#10;&#10;Description automatically generated">
            <a:extLst>
              <a:ext uri="{FF2B5EF4-FFF2-40B4-BE49-F238E27FC236}">
                <a16:creationId xmlns:a16="http://schemas.microsoft.com/office/drawing/2014/main" id="{A8CE9B71-C719-BE91-139A-661C058162B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14073" y="310253"/>
            <a:ext cx="2177043" cy="495751"/>
          </a:xfrm>
          <a:prstGeom prst="rect">
            <a:avLst/>
          </a:prstGeom>
        </p:spPr>
      </p:pic>
      <p:pic>
        <p:nvPicPr>
          <p:cNvPr id="13" name="Picture 12" descr="Graphical user interface, text">
            <a:extLst>
              <a:ext uri="{FF2B5EF4-FFF2-40B4-BE49-F238E27FC236}">
                <a16:creationId xmlns:a16="http://schemas.microsoft.com/office/drawing/2014/main" id="{63C90537-9B59-E1B5-A8C1-A65481B17D4D}"/>
              </a:ext>
            </a:extLst>
          </p:cNvPr>
          <p:cNvPicPr/>
          <p:nvPr userDrawn="1"/>
        </p:nvPicPr>
        <p:blipFill>
          <a:blip r:embed="rId4" cstate="print">
            <a:extLst>
              <a:ext uri="{28A0092B-C50C-407E-A947-70E740481C1C}">
                <a14:useLocalDpi xmlns:a14="http://schemas.microsoft.com/office/drawing/2010/main" val="0"/>
              </a:ext>
            </a:extLst>
          </a:blip>
          <a:stretch>
            <a:fillRect/>
          </a:stretch>
        </p:blipFill>
        <p:spPr>
          <a:xfrm>
            <a:off x="547770" y="209250"/>
            <a:ext cx="2864577" cy="678599"/>
          </a:xfrm>
          <a:prstGeom prst="rect">
            <a:avLst/>
          </a:prstGeom>
        </p:spPr>
      </p:pic>
      <p:pic>
        <p:nvPicPr>
          <p:cNvPr id="14" name="Picture 13">
            <a:extLst>
              <a:ext uri="{FF2B5EF4-FFF2-40B4-BE49-F238E27FC236}">
                <a16:creationId xmlns:a16="http://schemas.microsoft.com/office/drawing/2014/main" id="{051DC999-CDEF-C1F0-D12B-11CD76B31F50}"/>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9386569" y="0"/>
            <a:ext cx="2257661" cy="422980"/>
          </a:xfrm>
          <a:prstGeom prst="rect">
            <a:avLst/>
          </a:prstGeom>
        </p:spPr>
      </p:pic>
    </p:spTree>
    <p:extLst>
      <p:ext uri="{BB962C8B-B14F-4D97-AF65-F5344CB8AC3E}">
        <p14:creationId xmlns:p14="http://schemas.microsoft.com/office/powerpoint/2010/main" val="1070561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FC32FFAC-3F5B-41BF-A5D6-7902E222D07D}" type="datetimeFigureOut">
              <a:rPr lang="en-AU" smtClean="0"/>
              <a:t>8/02/2023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EE2F44A-D36E-4FC3-81E3-47E655AA513B}" type="slidenum">
              <a:rPr lang="en-AU" smtClean="0"/>
              <a:t>‹#›</a:t>
            </a:fld>
            <a:endParaRPr lang="en-AU"/>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55916" y="6161252"/>
            <a:ext cx="2774133" cy="422000"/>
          </a:xfrm>
          <a:prstGeom prst="rect">
            <a:avLst/>
          </a:prstGeom>
        </p:spPr>
      </p:pic>
    </p:spTree>
    <p:extLst>
      <p:ext uri="{BB962C8B-B14F-4D97-AF65-F5344CB8AC3E}">
        <p14:creationId xmlns:p14="http://schemas.microsoft.com/office/powerpoint/2010/main" val="4171016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FC32FFAC-3F5B-41BF-A5D6-7902E222D07D}" type="datetimeFigureOut">
              <a:rPr lang="en-AU" smtClean="0"/>
              <a:t>8/02/2023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EE2F44A-D36E-4FC3-81E3-47E655AA513B}" type="slidenum">
              <a:rPr lang="en-AU" smtClean="0"/>
              <a:t>‹#›</a:t>
            </a:fld>
            <a:endParaRPr lang="en-AU"/>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55916" y="6161252"/>
            <a:ext cx="2774133" cy="422000"/>
          </a:xfrm>
          <a:prstGeom prst="rect">
            <a:avLst/>
          </a:prstGeom>
        </p:spPr>
      </p:pic>
    </p:spTree>
    <p:extLst>
      <p:ext uri="{BB962C8B-B14F-4D97-AF65-F5344CB8AC3E}">
        <p14:creationId xmlns:p14="http://schemas.microsoft.com/office/powerpoint/2010/main" val="33510827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7B8F6-306C-467F-B9E7-B276B73238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9CD10520-9427-4332-AA81-5D3DE6003C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E1FA1561-0C11-460B-89F7-4FB207A99E3C}"/>
              </a:ext>
            </a:extLst>
          </p:cNvPr>
          <p:cNvSpPr>
            <a:spLocks noGrp="1"/>
          </p:cNvSpPr>
          <p:nvPr>
            <p:ph type="dt" sz="half" idx="10"/>
          </p:nvPr>
        </p:nvSpPr>
        <p:spPr/>
        <p:txBody>
          <a:bodyPr/>
          <a:lstStyle/>
          <a:p>
            <a:fld id="{F9A60FC5-A8A6-4BA5-97BB-09200D8F8A6E}" type="datetimeFigureOut">
              <a:rPr lang="en-AU" smtClean="0"/>
              <a:t>8/02/2023</a:t>
            </a:fld>
            <a:endParaRPr lang="en-AU"/>
          </a:p>
        </p:txBody>
      </p:sp>
      <p:sp>
        <p:nvSpPr>
          <p:cNvPr id="5" name="Footer Placeholder 4">
            <a:extLst>
              <a:ext uri="{FF2B5EF4-FFF2-40B4-BE49-F238E27FC236}">
                <a16:creationId xmlns:a16="http://schemas.microsoft.com/office/drawing/2014/main" id="{61D78376-9B56-4CDF-A2C4-66D822C24CA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91C313A-038A-4337-9CC8-B5768F344AF7}"/>
              </a:ext>
            </a:extLst>
          </p:cNvPr>
          <p:cNvSpPr>
            <a:spLocks noGrp="1"/>
          </p:cNvSpPr>
          <p:nvPr>
            <p:ph type="sldNum" sz="quarter" idx="12"/>
          </p:nvPr>
        </p:nvSpPr>
        <p:spPr/>
        <p:txBody>
          <a:bodyPr/>
          <a:lstStyle/>
          <a:p>
            <a:fld id="{AFB1C3B7-789C-4BCD-BE4C-7BFD902B7FB3}" type="slidenum">
              <a:rPr lang="en-AU" smtClean="0"/>
              <a:t>‹#›</a:t>
            </a:fld>
            <a:endParaRPr lang="en-AU"/>
          </a:p>
        </p:txBody>
      </p:sp>
    </p:spTree>
    <p:extLst>
      <p:ext uri="{BB962C8B-B14F-4D97-AF65-F5344CB8AC3E}">
        <p14:creationId xmlns:p14="http://schemas.microsoft.com/office/powerpoint/2010/main" val="11908455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3A53D-C84C-40C5-8C6B-358C641B129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B669F1EC-E4AD-4877-9228-878E534DC7B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1933BF8-0D5F-4A60-86E7-D19C3F1F021F}"/>
              </a:ext>
            </a:extLst>
          </p:cNvPr>
          <p:cNvSpPr>
            <a:spLocks noGrp="1"/>
          </p:cNvSpPr>
          <p:nvPr>
            <p:ph type="dt" sz="half" idx="10"/>
          </p:nvPr>
        </p:nvSpPr>
        <p:spPr/>
        <p:txBody>
          <a:bodyPr/>
          <a:lstStyle/>
          <a:p>
            <a:fld id="{F9A60FC5-A8A6-4BA5-97BB-09200D8F8A6E}" type="datetimeFigureOut">
              <a:rPr lang="en-AU" smtClean="0"/>
              <a:t>8/02/2023</a:t>
            </a:fld>
            <a:endParaRPr lang="en-AU"/>
          </a:p>
        </p:txBody>
      </p:sp>
      <p:sp>
        <p:nvSpPr>
          <p:cNvPr id="5" name="Footer Placeholder 4">
            <a:extLst>
              <a:ext uri="{FF2B5EF4-FFF2-40B4-BE49-F238E27FC236}">
                <a16:creationId xmlns:a16="http://schemas.microsoft.com/office/drawing/2014/main" id="{2B2E29D2-DE7C-406D-9329-78B4D862B54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94FF4DF-FC1E-4D4E-A927-C98B24F2BFA1}"/>
              </a:ext>
            </a:extLst>
          </p:cNvPr>
          <p:cNvSpPr>
            <a:spLocks noGrp="1"/>
          </p:cNvSpPr>
          <p:nvPr>
            <p:ph type="sldNum" sz="quarter" idx="12"/>
          </p:nvPr>
        </p:nvSpPr>
        <p:spPr/>
        <p:txBody>
          <a:bodyPr/>
          <a:lstStyle/>
          <a:p>
            <a:fld id="{AFB1C3B7-789C-4BCD-BE4C-7BFD902B7FB3}" type="slidenum">
              <a:rPr lang="en-AU" smtClean="0"/>
              <a:t>‹#›</a:t>
            </a:fld>
            <a:endParaRPr lang="en-AU"/>
          </a:p>
        </p:txBody>
      </p:sp>
    </p:spTree>
    <p:extLst>
      <p:ext uri="{BB962C8B-B14F-4D97-AF65-F5344CB8AC3E}">
        <p14:creationId xmlns:p14="http://schemas.microsoft.com/office/powerpoint/2010/main" val="6040570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E9545-2836-49C0-BB04-003D370246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CB3230A5-357A-4B3F-A5D3-2FAE852E31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D7316F8-E43F-4FFC-B205-DAE1D58FD36A}"/>
              </a:ext>
            </a:extLst>
          </p:cNvPr>
          <p:cNvSpPr>
            <a:spLocks noGrp="1"/>
          </p:cNvSpPr>
          <p:nvPr>
            <p:ph type="dt" sz="half" idx="10"/>
          </p:nvPr>
        </p:nvSpPr>
        <p:spPr/>
        <p:txBody>
          <a:bodyPr/>
          <a:lstStyle/>
          <a:p>
            <a:fld id="{F9A60FC5-A8A6-4BA5-97BB-09200D8F8A6E}" type="datetimeFigureOut">
              <a:rPr lang="en-AU" smtClean="0"/>
              <a:t>8/02/2023</a:t>
            </a:fld>
            <a:endParaRPr lang="en-AU"/>
          </a:p>
        </p:txBody>
      </p:sp>
      <p:sp>
        <p:nvSpPr>
          <p:cNvPr id="5" name="Footer Placeholder 4">
            <a:extLst>
              <a:ext uri="{FF2B5EF4-FFF2-40B4-BE49-F238E27FC236}">
                <a16:creationId xmlns:a16="http://schemas.microsoft.com/office/drawing/2014/main" id="{59B11ACE-B6AE-489E-9C57-806F19B11BE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F7BDBF6-1FFB-4A2D-BB15-5AA79D839511}"/>
              </a:ext>
            </a:extLst>
          </p:cNvPr>
          <p:cNvSpPr>
            <a:spLocks noGrp="1"/>
          </p:cNvSpPr>
          <p:nvPr>
            <p:ph type="sldNum" sz="quarter" idx="12"/>
          </p:nvPr>
        </p:nvSpPr>
        <p:spPr/>
        <p:txBody>
          <a:bodyPr/>
          <a:lstStyle/>
          <a:p>
            <a:fld id="{AFB1C3B7-789C-4BCD-BE4C-7BFD902B7FB3}" type="slidenum">
              <a:rPr lang="en-AU" smtClean="0"/>
              <a:t>‹#›</a:t>
            </a:fld>
            <a:endParaRPr lang="en-AU"/>
          </a:p>
        </p:txBody>
      </p:sp>
    </p:spTree>
    <p:extLst>
      <p:ext uri="{BB962C8B-B14F-4D97-AF65-F5344CB8AC3E}">
        <p14:creationId xmlns:p14="http://schemas.microsoft.com/office/powerpoint/2010/main" val="33520121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C4553-4DFD-4493-A6CF-E6E50093DBFC}"/>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2BB3B8F5-0950-4767-BBA2-9FD5DD54781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AFB049BF-B89C-4B98-BBF6-60535AA9582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4CBE0592-5AD0-444F-A580-0B983800B900}"/>
              </a:ext>
            </a:extLst>
          </p:cNvPr>
          <p:cNvSpPr>
            <a:spLocks noGrp="1"/>
          </p:cNvSpPr>
          <p:nvPr>
            <p:ph type="dt" sz="half" idx="10"/>
          </p:nvPr>
        </p:nvSpPr>
        <p:spPr/>
        <p:txBody>
          <a:bodyPr/>
          <a:lstStyle/>
          <a:p>
            <a:fld id="{F9A60FC5-A8A6-4BA5-97BB-09200D8F8A6E}" type="datetimeFigureOut">
              <a:rPr lang="en-AU" smtClean="0"/>
              <a:t>8/02/2023</a:t>
            </a:fld>
            <a:endParaRPr lang="en-AU"/>
          </a:p>
        </p:txBody>
      </p:sp>
      <p:sp>
        <p:nvSpPr>
          <p:cNvPr id="6" name="Footer Placeholder 5">
            <a:extLst>
              <a:ext uri="{FF2B5EF4-FFF2-40B4-BE49-F238E27FC236}">
                <a16:creationId xmlns:a16="http://schemas.microsoft.com/office/drawing/2014/main" id="{7E40C8E7-1554-49FA-B1C6-C0AD95C3C4B2}"/>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D64C7D90-4F7A-4E85-A039-A4E7C65A3496}"/>
              </a:ext>
            </a:extLst>
          </p:cNvPr>
          <p:cNvSpPr>
            <a:spLocks noGrp="1"/>
          </p:cNvSpPr>
          <p:nvPr>
            <p:ph type="sldNum" sz="quarter" idx="12"/>
          </p:nvPr>
        </p:nvSpPr>
        <p:spPr/>
        <p:txBody>
          <a:bodyPr/>
          <a:lstStyle/>
          <a:p>
            <a:fld id="{AFB1C3B7-789C-4BCD-BE4C-7BFD902B7FB3}" type="slidenum">
              <a:rPr lang="en-AU" smtClean="0"/>
              <a:t>‹#›</a:t>
            </a:fld>
            <a:endParaRPr lang="en-AU"/>
          </a:p>
        </p:txBody>
      </p:sp>
    </p:spTree>
    <p:extLst>
      <p:ext uri="{BB962C8B-B14F-4D97-AF65-F5344CB8AC3E}">
        <p14:creationId xmlns:p14="http://schemas.microsoft.com/office/powerpoint/2010/main" val="10778922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D4E9E-5789-40A0-A716-4DEC00C2E68B}"/>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37FA0BE2-CDA2-4A2E-BCF8-AEEBC46A80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C1DD2A8-29F2-4357-9C3A-2A7A6E57149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CFD531D7-4463-496F-B6D1-070801488B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00DB147-F554-4CF9-A227-04107E6938D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72E354B8-43C9-49A3-AAF2-0BBEAACE7520}"/>
              </a:ext>
            </a:extLst>
          </p:cNvPr>
          <p:cNvSpPr>
            <a:spLocks noGrp="1"/>
          </p:cNvSpPr>
          <p:nvPr>
            <p:ph type="dt" sz="half" idx="10"/>
          </p:nvPr>
        </p:nvSpPr>
        <p:spPr/>
        <p:txBody>
          <a:bodyPr/>
          <a:lstStyle/>
          <a:p>
            <a:fld id="{F9A60FC5-A8A6-4BA5-97BB-09200D8F8A6E}" type="datetimeFigureOut">
              <a:rPr lang="en-AU" smtClean="0"/>
              <a:t>8/02/2023</a:t>
            </a:fld>
            <a:endParaRPr lang="en-AU"/>
          </a:p>
        </p:txBody>
      </p:sp>
      <p:sp>
        <p:nvSpPr>
          <p:cNvPr id="8" name="Footer Placeholder 7">
            <a:extLst>
              <a:ext uri="{FF2B5EF4-FFF2-40B4-BE49-F238E27FC236}">
                <a16:creationId xmlns:a16="http://schemas.microsoft.com/office/drawing/2014/main" id="{29F3AF9F-E86D-4767-A265-EECD0AF664E3}"/>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EE6910D2-DF3D-4BE3-9C97-B463BF414604}"/>
              </a:ext>
            </a:extLst>
          </p:cNvPr>
          <p:cNvSpPr>
            <a:spLocks noGrp="1"/>
          </p:cNvSpPr>
          <p:nvPr>
            <p:ph type="sldNum" sz="quarter" idx="12"/>
          </p:nvPr>
        </p:nvSpPr>
        <p:spPr/>
        <p:txBody>
          <a:bodyPr/>
          <a:lstStyle/>
          <a:p>
            <a:fld id="{AFB1C3B7-789C-4BCD-BE4C-7BFD902B7FB3}" type="slidenum">
              <a:rPr lang="en-AU" smtClean="0"/>
              <a:t>‹#›</a:t>
            </a:fld>
            <a:endParaRPr lang="en-AU"/>
          </a:p>
        </p:txBody>
      </p:sp>
    </p:spTree>
    <p:extLst>
      <p:ext uri="{BB962C8B-B14F-4D97-AF65-F5344CB8AC3E}">
        <p14:creationId xmlns:p14="http://schemas.microsoft.com/office/powerpoint/2010/main" val="30802376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52B4A-4F6B-4075-97B1-670A88AB5353}"/>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186B23B2-3D20-4FAE-A2C1-D4E940BEA2E4}"/>
              </a:ext>
            </a:extLst>
          </p:cNvPr>
          <p:cNvSpPr>
            <a:spLocks noGrp="1"/>
          </p:cNvSpPr>
          <p:nvPr>
            <p:ph type="dt" sz="half" idx="10"/>
          </p:nvPr>
        </p:nvSpPr>
        <p:spPr/>
        <p:txBody>
          <a:bodyPr/>
          <a:lstStyle/>
          <a:p>
            <a:fld id="{F9A60FC5-A8A6-4BA5-97BB-09200D8F8A6E}" type="datetimeFigureOut">
              <a:rPr lang="en-AU" smtClean="0"/>
              <a:t>8/02/2023</a:t>
            </a:fld>
            <a:endParaRPr lang="en-AU"/>
          </a:p>
        </p:txBody>
      </p:sp>
      <p:sp>
        <p:nvSpPr>
          <p:cNvPr id="4" name="Footer Placeholder 3">
            <a:extLst>
              <a:ext uri="{FF2B5EF4-FFF2-40B4-BE49-F238E27FC236}">
                <a16:creationId xmlns:a16="http://schemas.microsoft.com/office/drawing/2014/main" id="{C35555F7-82C3-4E8D-A280-3909FB4A7DA8}"/>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A042A858-AC9F-4D58-A51A-1EDCC4956D9C}"/>
              </a:ext>
            </a:extLst>
          </p:cNvPr>
          <p:cNvSpPr>
            <a:spLocks noGrp="1"/>
          </p:cNvSpPr>
          <p:nvPr>
            <p:ph type="sldNum" sz="quarter" idx="12"/>
          </p:nvPr>
        </p:nvSpPr>
        <p:spPr/>
        <p:txBody>
          <a:bodyPr/>
          <a:lstStyle/>
          <a:p>
            <a:fld id="{AFB1C3B7-789C-4BCD-BE4C-7BFD902B7FB3}" type="slidenum">
              <a:rPr lang="en-AU" smtClean="0"/>
              <a:t>‹#›</a:t>
            </a:fld>
            <a:endParaRPr lang="en-AU"/>
          </a:p>
        </p:txBody>
      </p:sp>
    </p:spTree>
    <p:extLst>
      <p:ext uri="{BB962C8B-B14F-4D97-AF65-F5344CB8AC3E}">
        <p14:creationId xmlns:p14="http://schemas.microsoft.com/office/powerpoint/2010/main" val="1592983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DC718A-5E52-44EC-9313-73CF79C91342}"/>
              </a:ext>
            </a:extLst>
          </p:cNvPr>
          <p:cNvSpPr>
            <a:spLocks noGrp="1"/>
          </p:cNvSpPr>
          <p:nvPr>
            <p:ph type="dt" sz="half" idx="10"/>
          </p:nvPr>
        </p:nvSpPr>
        <p:spPr/>
        <p:txBody>
          <a:bodyPr/>
          <a:lstStyle/>
          <a:p>
            <a:fld id="{F9A60FC5-A8A6-4BA5-97BB-09200D8F8A6E}" type="datetimeFigureOut">
              <a:rPr lang="en-AU" smtClean="0"/>
              <a:t>8/02/2023</a:t>
            </a:fld>
            <a:endParaRPr lang="en-AU"/>
          </a:p>
        </p:txBody>
      </p:sp>
      <p:sp>
        <p:nvSpPr>
          <p:cNvPr id="3" name="Footer Placeholder 2">
            <a:extLst>
              <a:ext uri="{FF2B5EF4-FFF2-40B4-BE49-F238E27FC236}">
                <a16:creationId xmlns:a16="http://schemas.microsoft.com/office/drawing/2014/main" id="{14DB4359-4563-4C16-8569-6C5649C51622}"/>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ADB3B645-FBF7-401F-8C2E-C53C84986C1F}"/>
              </a:ext>
            </a:extLst>
          </p:cNvPr>
          <p:cNvSpPr>
            <a:spLocks noGrp="1"/>
          </p:cNvSpPr>
          <p:nvPr>
            <p:ph type="sldNum" sz="quarter" idx="12"/>
          </p:nvPr>
        </p:nvSpPr>
        <p:spPr/>
        <p:txBody>
          <a:bodyPr/>
          <a:lstStyle/>
          <a:p>
            <a:fld id="{AFB1C3B7-789C-4BCD-BE4C-7BFD902B7FB3}" type="slidenum">
              <a:rPr lang="en-AU" smtClean="0"/>
              <a:t>‹#›</a:t>
            </a:fld>
            <a:endParaRPr lang="en-AU"/>
          </a:p>
        </p:txBody>
      </p:sp>
    </p:spTree>
    <p:extLst>
      <p:ext uri="{BB962C8B-B14F-4D97-AF65-F5344CB8AC3E}">
        <p14:creationId xmlns:p14="http://schemas.microsoft.com/office/powerpoint/2010/main" val="40544738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9AB40-C1C1-4872-80C5-46AE6044F8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C64D2529-6A87-4FA7-90FF-8661FA3698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37978F0E-3165-4D99-B44C-66E961ED21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489051F-EF9D-431E-A759-3D456CE4AC02}"/>
              </a:ext>
            </a:extLst>
          </p:cNvPr>
          <p:cNvSpPr>
            <a:spLocks noGrp="1"/>
          </p:cNvSpPr>
          <p:nvPr>
            <p:ph type="dt" sz="half" idx="10"/>
          </p:nvPr>
        </p:nvSpPr>
        <p:spPr/>
        <p:txBody>
          <a:bodyPr/>
          <a:lstStyle/>
          <a:p>
            <a:fld id="{F9A60FC5-A8A6-4BA5-97BB-09200D8F8A6E}" type="datetimeFigureOut">
              <a:rPr lang="en-AU" smtClean="0"/>
              <a:t>8/02/2023</a:t>
            </a:fld>
            <a:endParaRPr lang="en-AU"/>
          </a:p>
        </p:txBody>
      </p:sp>
      <p:sp>
        <p:nvSpPr>
          <p:cNvPr id="6" name="Footer Placeholder 5">
            <a:extLst>
              <a:ext uri="{FF2B5EF4-FFF2-40B4-BE49-F238E27FC236}">
                <a16:creationId xmlns:a16="http://schemas.microsoft.com/office/drawing/2014/main" id="{94442C1C-C165-4845-A221-4B36FF108FFC}"/>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F4EBC7BB-3D0A-4D70-A8D5-7817C7909355}"/>
              </a:ext>
            </a:extLst>
          </p:cNvPr>
          <p:cNvSpPr>
            <a:spLocks noGrp="1"/>
          </p:cNvSpPr>
          <p:nvPr>
            <p:ph type="sldNum" sz="quarter" idx="12"/>
          </p:nvPr>
        </p:nvSpPr>
        <p:spPr/>
        <p:txBody>
          <a:bodyPr/>
          <a:lstStyle/>
          <a:p>
            <a:fld id="{AFB1C3B7-789C-4BCD-BE4C-7BFD902B7FB3}" type="slidenum">
              <a:rPr lang="en-AU" smtClean="0"/>
              <a:t>‹#›</a:t>
            </a:fld>
            <a:endParaRPr lang="en-AU"/>
          </a:p>
        </p:txBody>
      </p:sp>
    </p:spTree>
    <p:extLst>
      <p:ext uri="{BB962C8B-B14F-4D97-AF65-F5344CB8AC3E}">
        <p14:creationId xmlns:p14="http://schemas.microsoft.com/office/powerpoint/2010/main" val="2123473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1" name="Picture 10" descr="Shape&#10;&#10;Description automatically generated with medium confidence">
            <a:extLst>
              <a:ext uri="{FF2B5EF4-FFF2-40B4-BE49-F238E27FC236}">
                <a16:creationId xmlns:a16="http://schemas.microsoft.com/office/drawing/2014/main" id="{7FB2717B-DE57-4CB7-847C-F4C51610BC7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0125" t="20379" r="10125" b="21345"/>
          <a:stretch/>
        </p:blipFill>
        <p:spPr>
          <a:xfrm flipH="1">
            <a:off x="-2" y="6165076"/>
            <a:ext cx="11407139" cy="692924"/>
          </a:xfrm>
          <a:prstGeom prst="rect">
            <a:avLst/>
          </a:prstGeom>
        </p:spPr>
      </p:pic>
      <p:pic>
        <p:nvPicPr>
          <p:cNvPr id="12" name="Picture 11">
            <a:extLst>
              <a:ext uri="{FF2B5EF4-FFF2-40B4-BE49-F238E27FC236}">
                <a16:creationId xmlns:a16="http://schemas.microsoft.com/office/drawing/2014/main" id="{A6F6EC2F-7257-4C1E-B84D-8938B325163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7881141" y="6037767"/>
            <a:ext cx="4204196" cy="725843"/>
          </a:xfrm>
          <a:prstGeom prst="rect">
            <a:avLst/>
          </a:prstGeom>
        </p:spPr>
      </p:pic>
      <p:sp>
        <p:nvSpPr>
          <p:cNvPr id="7" name="Title 1">
            <a:extLst>
              <a:ext uri="{FF2B5EF4-FFF2-40B4-BE49-F238E27FC236}">
                <a16:creationId xmlns:a16="http://schemas.microsoft.com/office/drawing/2014/main" id="{A764A38C-A88B-1C2E-CCD4-FF38E8899AE0}"/>
              </a:ext>
            </a:extLst>
          </p:cNvPr>
          <p:cNvSpPr>
            <a:spLocks noGrp="1"/>
          </p:cNvSpPr>
          <p:nvPr>
            <p:ph type="title"/>
          </p:nvPr>
        </p:nvSpPr>
        <p:spPr>
          <a:xfrm>
            <a:off x="422910" y="202019"/>
            <a:ext cx="11407140" cy="1041991"/>
          </a:xfrm>
          <a:prstGeom prst="rect">
            <a:avLst/>
          </a:prstGeom>
        </p:spPr>
        <p:txBody>
          <a:bodyPr>
            <a:normAutofit/>
          </a:bodyPr>
          <a:lstStyle>
            <a:lvl1pPr>
              <a:lnSpc>
                <a:spcPct val="100000"/>
              </a:lnSpc>
              <a:defRPr sz="3200" b="0">
                <a:latin typeface="Panton SemiBold" panose="00000700000000000000" pitchFamily="50" charset="0"/>
              </a:defRPr>
            </a:lvl1pPr>
          </a:lstStyle>
          <a:p>
            <a:r>
              <a:rPr lang="en-US" dirty="0"/>
              <a:t>Click to edit Master title style</a:t>
            </a:r>
            <a:endParaRPr lang="en-AU" dirty="0"/>
          </a:p>
        </p:txBody>
      </p:sp>
      <p:sp>
        <p:nvSpPr>
          <p:cNvPr id="8" name="Content Placeholder 2">
            <a:extLst>
              <a:ext uri="{FF2B5EF4-FFF2-40B4-BE49-F238E27FC236}">
                <a16:creationId xmlns:a16="http://schemas.microsoft.com/office/drawing/2014/main" id="{ADC7808F-C0C2-9F8C-46A5-8FDCFFB8552D}"/>
              </a:ext>
            </a:extLst>
          </p:cNvPr>
          <p:cNvSpPr>
            <a:spLocks noGrp="1"/>
          </p:cNvSpPr>
          <p:nvPr>
            <p:ph idx="1"/>
          </p:nvPr>
        </p:nvSpPr>
        <p:spPr>
          <a:xfrm>
            <a:off x="990936" y="1442503"/>
            <a:ext cx="10329043" cy="4435494"/>
          </a:xfrm>
          <a:prstGeom prst="rect">
            <a:avLst/>
          </a:prstGeom>
        </p:spPr>
        <p:txBody>
          <a:bodyPr/>
          <a:lstStyle>
            <a:lvl1pPr marL="342900" indent="-342900">
              <a:lnSpc>
                <a:spcPct val="110000"/>
              </a:lnSpc>
              <a:spcAft>
                <a:spcPts val="1000"/>
              </a:spcAft>
              <a:buFont typeface="Arial" panose="020B0604020202020204" pitchFamily="34" charset="0"/>
              <a:buChar char="•"/>
              <a:defRPr>
                <a:latin typeface="Calibri" panose="020F0502020204030204" pitchFamily="34" charset="0"/>
                <a:ea typeface="Calibri" panose="020F0502020204030204" pitchFamily="34" charset="0"/>
                <a:cs typeface="Calibri" panose="020F0502020204030204" pitchFamily="34" charset="0"/>
              </a:defRPr>
            </a:lvl1pPr>
            <a:lvl2pPr>
              <a:lnSpc>
                <a:spcPct val="110000"/>
              </a:lnSpc>
              <a:spcAft>
                <a:spcPts val="1000"/>
              </a:spcAft>
              <a:defRPr>
                <a:latin typeface="Calibri" panose="020F0502020204030204" pitchFamily="34" charset="0"/>
                <a:ea typeface="Calibri" panose="020F0502020204030204" pitchFamily="34" charset="0"/>
                <a:cs typeface="Calibri" panose="020F0502020204030204" pitchFamily="34" charset="0"/>
              </a:defRPr>
            </a:lvl2pPr>
            <a:lvl3pPr>
              <a:lnSpc>
                <a:spcPct val="110000"/>
              </a:lnSpc>
              <a:spcAft>
                <a:spcPts val="1000"/>
              </a:spcAft>
              <a:defRPr>
                <a:latin typeface="Calibri" panose="020F0502020204030204" pitchFamily="34" charset="0"/>
                <a:ea typeface="Calibri" panose="020F0502020204030204" pitchFamily="34" charset="0"/>
                <a:cs typeface="Calibri" panose="020F0502020204030204" pitchFamily="34" charset="0"/>
              </a:defRPr>
            </a:lvl3pPr>
            <a:lvl4pPr>
              <a:lnSpc>
                <a:spcPct val="110000"/>
              </a:lnSpc>
              <a:spcAft>
                <a:spcPts val="1000"/>
              </a:spcAft>
              <a:defRPr>
                <a:latin typeface="Calibri" panose="020F0502020204030204" pitchFamily="34" charset="0"/>
                <a:ea typeface="Calibri" panose="020F0502020204030204" pitchFamily="34" charset="0"/>
                <a:cs typeface="Calibri" panose="020F0502020204030204" pitchFamily="34" charset="0"/>
              </a:defRPr>
            </a:lvl4pPr>
            <a:lvl5pPr>
              <a:lnSpc>
                <a:spcPct val="110000"/>
              </a:lnSpc>
              <a:spcAft>
                <a:spcPts val="1000"/>
              </a:spcAft>
              <a:defRPr>
                <a:latin typeface="Calibri" panose="020F0502020204030204" pitchFamily="34" charset="0"/>
                <a:ea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35026869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7DDD1-5B3C-4057-979A-A7B4F559F4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D9C670B5-0F6F-446E-993C-D3E256296F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FE8A2B29-629F-404C-AB5A-54F5A4117A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377EBAA-8FA3-42A0-ACBE-0E2EA6A059C7}"/>
              </a:ext>
            </a:extLst>
          </p:cNvPr>
          <p:cNvSpPr>
            <a:spLocks noGrp="1"/>
          </p:cNvSpPr>
          <p:nvPr>
            <p:ph type="dt" sz="half" idx="10"/>
          </p:nvPr>
        </p:nvSpPr>
        <p:spPr/>
        <p:txBody>
          <a:bodyPr/>
          <a:lstStyle/>
          <a:p>
            <a:fld id="{F9A60FC5-A8A6-4BA5-97BB-09200D8F8A6E}" type="datetimeFigureOut">
              <a:rPr lang="en-AU" smtClean="0"/>
              <a:t>8/02/2023</a:t>
            </a:fld>
            <a:endParaRPr lang="en-AU"/>
          </a:p>
        </p:txBody>
      </p:sp>
      <p:sp>
        <p:nvSpPr>
          <p:cNvPr id="6" name="Footer Placeholder 5">
            <a:extLst>
              <a:ext uri="{FF2B5EF4-FFF2-40B4-BE49-F238E27FC236}">
                <a16:creationId xmlns:a16="http://schemas.microsoft.com/office/drawing/2014/main" id="{27178F20-5FC0-431E-A9FB-1BC6E2EAD72C}"/>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055D8B91-4EA5-4F49-8D12-5F74270A04DA}"/>
              </a:ext>
            </a:extLst>
          </p:cNvPr>
          <p:cNvSpPr>
            <a:spLocks noGrp="1"/>
          </p:cNvSpPr>
          <p:nvPr>
            <p:ph type="sldNum" sz="quarter" idx="12"/>
          </p:nvPr>
        </p:nvSpPr>
        <p:spPr/>
        <p:txBody>
          <a:bodyPr/>
          <a:lstStyle/>
          <a:p>
            <a:fld id="{AFB1C3B7-789C-4BCD-BE4C-7BFD902B7FB3}" type="slidenum">
              <a:rPr lang="en-AU" smtClean="0"/>
              <a:t>‹#›</a:t>
            </a:fld>
            <a:endParaRPr lang="en-AU"/>
          </a:p>
        </p:txBody>
      </p:sp>
    </p:spTree>
    <p:extLst>
      <p:ext uri="{BB962C8B-B14F-4D97-AF65-F5344CB8AC3E}">
        <p14:creationId xmlns:p14="http://schemas.microsoft.com/office/powerpoint/2010/main" val="8925943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9A3A5-8086-4EE8-9375-ACBC8473D681}"/>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73DC56E2-2194-4282-983B-5E961B3EE4C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C9CDA8D-7BE3-4F09-9E48-022F28685F87}"/>
              </a:ext>
            </a:extLst>
          </p:cNvPr>
          <p:cNvSpPr>
            <a:spLocks noGrp="1"/>
          </p:cNvSpPr>
          <p:nvPr>
            <p:ph type="dt" sz="half" idx="10"/>
          </p:nvPr>
        </p:nvSpPr>
        <p:spPr/>
        <p:txBody>
          <a:bodyPr/>
          <a:lstStyle/>
          <a:p>
            <a:fld id="{F9A60FC5-A8A6-4BA5-97BB-09200D8F8A6E}" type="datetimeFigureOut">
              <a:rPr lang="en-AU" smtClean="0"/>
              <a:t>8/02/2023</a:t>
            </a:fld>
            <a:endParaRPr lang="en-AU"/>
          </a:p>
        </p:txBody>
      </p:sp>
      <p:sp>
        <p:nvSpPr>
          <p:cNvPr id="5" name="Footer Placeholder 4">
            <a:extLst>
              <a:ext uri="{FF2B5EF4-FFF2-40B4-BE49-F238E27FC236}">
                <a16:creationId xmlns:a16="http://schemas.microsoft.com/office/drawing/2014/main" id="{189C155E-705B-44E3-B022-D5FB6AC4838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A925FB3-8F63-4B23-8A28-C401377318A4}"/>
              </a:ext>
            </a:extLst>
          </p:cNvPr>
          <p:cNvSpPr>
            <a:spLocks noGrp="1"/>
          </p:cNvSpPr>
          <p:nvPr>
            <p:ph type="sldNum" sz="quarter" idx="12"/>
          </p:nvPr>
        </p:nvSpPr>
        <p:spPr/>
        <p:txBody>
          <a:bodyPr/>
          <a:lstStyle/>
          <a:p>
            <a:fld id="{AFB1C3B7-789C-4BCD-BE4C-7BFD902B7FB3}" type="slidenum">
              <a:rPr lang="en-AU" smtClean="0"/>
              <a:t>‹#›</a:t>
            </a:fld>
            <a:endParaRPr lang="en-AU"/>
          </a:p>
        </p:txBody>
      </p:sp>
    </p:spTree>
    <p:extLst>
      <p:ext uri="{BB962C8B-B14F-4D97-AF65-F5344CB8AC3E}">
        <p14:creationId xmlns:p14="http://schemas.microsoft.com/office/powerpoint/2010/main" val="21532808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CEE43D-695F-4134-A681-6DEFB01B1E4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E7A192CC-6F03-441C-8913-D91078DC380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A5BA10A-0267-417F-97C1-2A7A7E51CC35}"/>
              </a:ext>
            </a:extLst>
          </p:cNvPr>
          <p:cNvSpPr>
            <a:spLocks noGrp="1"/>
          </p:cNvSpPr>
          <p:nvPr>
            <p:ph type="dt" sz="half" idx="10"/>
          </p:nvPr>
        </p:nvSpPr>
        <p:spPr/>
        <p:txBody>
          <a:bodyPr/>
          <a:lstStyle/>
          <a:p>
            <a:fld id="{F9A60FC5-A8A6-4BA5-97BB-09200D8F8A6E}" type="datetimeFigureOut">
              <a:rPr lang="en-AU" smtClean="0"/>
              <a:t>8/02/2023</a:t>
            </a:fld>
            <a:endParaRPr lang="en-AU"/>
          </a:p>
        </p:txBody>
      </p:sp>
      <p:sp>
        <p:nvSpPr>
          <p:cNvPr id="5" name="Footer Placeholder 4">
            <a:extLst>
              <a:ext uri="{FF2B5EF4-FFF2-40B4-BE49-F238E27FC236}">
                <a16:creationId xmlns:a16="http://schemas.microsoft.com/office/drawing/2014/main" id="{503C66F7-D6EB-4C5D-A2CD-296FDE4A902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D7FBEDD-0DEA-45FF-99BC-12E891AA8992}"/>
              </a:ext>
            </a:extLst>
          </p:cNvPr>
          <p:cNvSpPr>
            <a:spLocks noGrp="1"/>
          </p:cNvSpPr>
          <p:nvPr>
            <p:ph type="sldNum" sz="quarter" idx="12"/>
          </p:nvPr>
        </p:nvSpPr>
        <p:spPr/>
        <p:txBody>
          <a:bodyPr/>
          <a:lstStyle/>
          <a:p>
            <a:fld id="{AFB1C3B7-789C-4BCD-BE4C-7BFD902B7FB3}" type="slidenum">
              <a:rPr lang="en-AU" smtClean="0"/>
              <a:t>‹#›</a:t>
            </a:fld>
            <a:endParaRPr lang="en-AU"/>
          </a:p>
        </p:txBody>
      </p:sp>
    </p:spTree>
    <p:extLst>
      <p:ext uri="{BB962C8B-B14F-4D97-AF65-F5344CB8AC3E}">
        <p14:creationId xmlns:p14="http://schemas.microsoft.com/office/powerpoint/2010/main" val="4173375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EE2F44A-D36E-4FC3-81E3-47E655AA513B}" type="slidenum">
              <a:rPr lang="en-AU" smtClean="0"/>
              <a:t>‹#›</a:t>
            </a:fld>
            <a:endParaRPr lang="en-AU"/>
          </a:p>
        </p:txBody>
      </p:sp>
      <p:sp>
        <p:nvSpPr>
          <p:cNvPr id="2" name="Title 1"/>
          <p:cNvSpPr>
            <a:spLocks noGrp="1"/>
          </p:cNvSpPr>
          <p:nvPr>
            <p:ph type="title" hasCustomPrompt="1"/>
          </p:nvPr>
        </p:nvSpPr>
        <p:spPr>
          <a:xfrm>
            <a:off x="826619" y="2519916"/>
            <a:ext cx="10515600" cy="1913861"/>
          </a:xfrm>
          <a:ln w="28575">
            <a:solidFill>
              <a:schemeClr val="accent1"/>
            </a:solidFill>
          </a:ln>
        </p:spPr>
        <p:txBody>
          <a:bodyPr anchor="ctr">
            <a:normAutofit/>
          </a:bodyPr>
          <a:lstStyle>
            <a:lvl1pPr algn="ctr">
              <a:defRPr sz="4400"/>
            </a:lvl1pPr>
          </a:lstStyle>
          <a:p>
            <a:r>
              <a:rPr lang="en-US"/>
              <a:t>Section Title</a:t>
            </a:r>
            <a:endParaRPr lang="en-AU"/>
          </a:p>
        </p:txBody>
      </p:sp>
      <p:sp>
        <p:nvSpPr>
          <p:cNvPr id="3" name="Text Placeholder 2"/>
          <p:cNvSpPr>
            <a:spLocks noGrp="1"/>
          </p:cNvSpPr>
          <p:nvPr>
            <p:ph type="body" idx="1"/>
          </p:nvPr>
        </p:nvSpPr>
        <p:spPr>
          <a:xfrm>
            <a:off x="828675" y="4433777"/>
            <a:ext cx="10515600" cy="965855"/>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Date Placeholder 3"/>
          <p:cNvSpPr>
            <a:spLocks noGrp="1"/>
          </p:cNvSpPr>
          <p:nvPr>
            <p:ph type="dt" sz="half" idx="10"/>
          </p:nvPr>
        </p:nvSpPr>
        <p:spPr>
          <a:xfrm>
            <a:off x="1769314" y="6218127"/>
            <a:ext cx="1223010" cy="365125"/>
          </a:xfrm>
        </p:spPr>
        <p:txBody>
          <a:bodyPr/>
          <a:lstStyle/>
          <a:p>
            <a:fld id="{FC32FFAC-3F5B-41BF-A5D6-7902E222D07D}" type="datetimeFigureOut">
              <a:rPr lang="en-AU" smtClean="0"/>
              <a:t>8/02/2023</a:t>
            </a:fld>
            <a:endParaRPr lang="en-AU"/>
          </a:p>
        </p:txBody>
      </p:sp>
      <p:sp>
        <p:nvSpPr>
          <p:cNvPr id="10" name="Footer Placeholder 4"/>
          <p:cNvSpPr>
            <a:spLocks noGrp="1"/>
          </p:cNvSpPr>
          <p:nvPr>
            <p:ph type="ftr" sz="quarter" idx="11"/>
          </p:nvPr>
        </p:nvSpPr>
        <p:spPr>
          <a:xfrm>
            <a:off x="3471586" y="6218127"/>
            <a:ext cx="5048571" cy="365125"/>
          </a:xfrm>
        </p:spPr>
        <p:txBody>
          <a:bodyPr/>
          <a:lstStyle/>
          <a:p>
            <a:endParaRPr lang="en-AU"/>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55916" y="6161252"/>
            <a:ext cx="2774133" cy="422000"/>
          </a:xfrm>
          <a:prstGeom prst="rect">
            <a:avLst/>
          </a:prstGeom>
        </p:spPr>
      </p:pic>
    </p:spTree>
    <p:extLst>
      <p:ext uri="{BB962C8B-B14F-4D97-AF65-F5344CB8AC3E}">
        <p14:creationId xmlns:p14="http://schemas.microsoft.com/office/powerpoint/2010/main" val="1157116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2291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643134"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FC32FFAC-3F5B-41BF-A5D6-7902E222D07D}" type="datetimeFigureOut">
              <a:rPr lang="en-AU" smtClean="0"/>
              <a:t>8/02/2023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EE2F44A-D36E-4FC3-81E3-47E655AA513B}" type="slidenum">
              <a:rPr lang="en-AU" smtClean="0"/>
              <a:t>‹#›</a:t>
            </a:fld>
            <a:endParaRPr lang="en-AU"/>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55916" y="6161252"/>
            <a:ext cx="2774133" cy="422000"/>
          </a:xfrm>
          <a:prstGeom prst="rect">
            <a:avLst/>
          </a:prstGeom>
        </p:spPr>
      </p:pic>
    </p:spTree>
    <p:extLst>
      <p:ext uri="{BB962C8B-B14F-4D97-AF65-F5344CB8AC3E}">
        <p14:creationId xmlns:p14="http://schemas.microsoft.com/office/powerpoint/2010/main" val="1888975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2909" y="365125"/>
            <a:ext cx="11368597"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422910" y="1681163"/>
            <a:ext cx="557466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22910" y="2505075"/>
            <a:ext cx="557466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61930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61930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Slide Number Placeholder 8"/>
          <p:cNvSpPr>
            <a:spLocks noGrp="1"/>
          </p:cNvSpPr>
          <p:nvPr>
            <p:ph type="sldNum" sz="quarter" idx="12"/>
          </p:nvPr>
        </p:nvSpPr>
        <p:spPr/>
        <p:txBody>
          <a:bodyPr/>
          <a:lstStyle/>
          <a:p>
            <a:fld id="{0EE2F44A-D36E-4FC3-81E3-47E655AA513B}" type="slidenum">
              <a:rPr lang="en-AU" smtClean="0"/>
              <a:t>‹#›</a:t>
            </a:fld>
            <a:endParaRPr lang="en-AU"/>
          </a:p>
        </p:txBody>
      </p:sp>
      <p:sp>
        <p:nvSpPr>
          <p:cNvPr id="12" name="Date Placeholder 3"/>
          <p:cNvSpPr>
            <a:spLocks noGrp="1"/>
          </p:cNvSpPr>
          <p:nvPr>
            <p:ph type="dt" sz="half" idx="10"/>
          </p:nvPr>
        </p:nvSpPr>
        <p:spPr>
          <a:xfrm>
            <a:off x="1769314" y="6218127"/>
            <a:ext cx="1223010" cy="365125"/>
          </a:xfrm>
        </p:spPr>
        <p:txBody>
          <a:bodyPr/>
          <a:lstStyle/>
          <a:p>
            <a:fld id="{FC32FFAC-3F5B-41BF-A5D6-7902E222D07D}" type="datetimeFigureOut">
              <a:rPr lang="en-AU" smtClean="0"/>
              <a:t>8/02/2023</a:t>
            </a:fld>
            <a:endParaRPr lang="en-AU"/>
          </a:p>
        </p:txBody>
      </p:sp>
      <p:sp>
        <p:nvSpPr>
          <p:cNvPr id="13" name="Footer Placeholder 4"/>
          <p:cNvSpPr>
            <a:spLocks noGrp="1"/>
          </p:cNvSpPr>
          <p:nvPr>
            <p:ph type="ftr" sz="quarter" idx="11"/>
          </p:nvPr>
        </p:nvSpPr>
        <p:spPr>
          <a:xfrm>
            <a:off x="3471586" y="6218127"/>
            <a:ext cx="5048571" cy="365125"/>
          </a:xfrm>
        </p:spPr>
        <p:txBody>
          <a:bodyPr/>
          <a:lstStyle/>
          <a:p>
            <a:endParaRPr lang="en-AU"/>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55916" y="6161252"/>
            <a:ext cx="2774133" cy="422000"/>
          </a:xfrm>
          <a:prstGeom prst="rect">
            <a:avLst/>
          </a:prstGeom>
        </p:spPr>
      </p:pic>
    </p:spTree>
    <p:extLst>
      <p:ext uri="{BB962C8B-B14F-4D97-AF65-F5344CB8AC3E}">
        <p14:creationId xmlns:p14="http://schemas.microsoft.com/office/powerpoint/2010/main" val="794999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32FFAC-3F5B-41BF-A5D6-7902E222D07D}" type="datetimeFigureOut">
              <a:rPr lang="en-AU" smtClean="0"/>
              <a:t>8/02/2023</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0EE2F44A-D36E-4FC3-81E3-47E655AA513B}" type="slidenum">
              <a:rPr lang="en-AU" smtClean="0"/>
              <a:t>‹#›</a:t>
            </a:fld>
            <a:endParaRPr lang="en-AU"/>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55916" y="6161252"/>
            <a:ext cx="2774133" cy="422000"/>
          </a:xfrm>
          <a:prstGeom prst="rect">
            <a:avLst/>
          </a:prstGeom>
        </p:spPr>
      </p:pic>
    </p:spTree>
    <p:extLst>
      <p:ext uri="{BB962C8B-B14F-4D97-AF65-F5344CB8AC3E}">
        <p14:creationId xmlns:p14="http://schemas.microsoft.com/office/powerpoint/2010/main" val="3516393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FC32FFAC-3F5B-41BF-A5D6-7902E222D07D}" type="datetimeFigureOut">
              <a:rPr lang="en-AU" smtClean="0"/>
              <a:t>8/02/2023</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0EE2F44A-D36E-4FC3-81E3-47E655AA513B}" type="slidenum">
              <a:rPr lang="en-AU" smtClean="0"/>
              <a:t>‹#›</a:t>
            </a:fld>
            <a:endParaRPr lang="en-AU"/>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55916" y="6161252"/>
            <a:ext cx="2774133" cy="422000"/>
          </a:xfrm>
          <a:prstGeom prst="rect">
            <a:avLst/>
          </a:prstGeom>
        </p:spPr>
      </p:pic>
    </p:spTree>
    <p:extLst>
      <p:ext uri="{BB962C8B-B14F-4D97-AF65-F5344CB8AC3E}">
        <p14:creationId xmlns:p14="http://schemas.microsoft.com/office/powerpoint/2010/main" val="4049116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C32FFAC-3F5B-41BF-A5D6-7902E222D07D}" type="datetimeFigureOut">
              <a:rPr lang="en-AU" smtClean="0"/>
              <a:t>8/02/2023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EE2F44A-D36E-4FC3-81E3-47E655AA513B}" type="slidenum">
              <a:rPr lang="en-AU" smtClean="0"/>
              <a:t>‹#›</a:t>
            </a:fld>
            <a:endParaRPr lang="en-AU"/>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55916" y="6161252"/>
            <a:ext cx="2774133" cy="422000"/>
          </a:xfrm>
          <a:prstGeom prst="rect">
            <a:avLst/>
          </a:prstGeom>
        </p:spPr>
      </p:pic>
    </p:spTree>
    <p:extLst>
      <p:ext uri="{BB962C8B-B14F-4D97-AF65-F5344CB8AC3E}">
        <p14:creationId xmlns:p14="http://schemas.microsoft.com/office/powerpoint/2010/main" val="2137745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C32FFAC-3F5B-41BF-A5D6-7902E222D07D}" type="datetimeFigureOut">
              <a:rPr lang="en-AU" smtClean="0"/>
              <a:t>8/02/2023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EE2F44A-D36E-4FC3-81E3-47E655AA513B}" type="slidenum">
              <a:rPr lang="en-AU" smtClean="0"/>
              <a:t>‹#›</a:t>
            </a:fld>
            <a:endParaRPr lang="en-AU"/>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55916" y="6161252"/>
            <a:ext cx="2774133" cy="422000"/>
          </a:xfrm>
          <a:prstGeom prst="rect">
            <a:avLst/>
          </a:prstGeom>
        </p:spPr>
      </p:pic>
    </p:spTree>
    <p:extLst>
      <p:ext uri="{BB962C8B-B14F-4D97-AF65-F5344CB8AC3E}">
        <p14:creationId xmlns:p14="http://schemas.microsoft.com/office/powerpoint/2010/main" val="182447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2910" y="226898"/>
            <a:ext cx="11407140" cy="98521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22910" y="1531088"/>
            <a:ext cx="11407140" cy="446567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5033808" y="6218127"/>
            <a:ext cx="122301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32FFAC-3F5B-41BF-A5D6-7902E222D07D}" type="datetimeFigureOut">
              <a:rPr lang="en-AU" smtClean="0"/>
              <a:t>8/02/2023</a:t>
            </a:fld>
            <a:endParaRPr lang="en-AU"/>
          </a:p>
        </p:txBody>
      </p:sp>
      <p:sp>
        <p:nvSpPr>
          <p:cNvPr id="5" name="Footer Placeholder 4"/>
          <p:cNvSpPr>
            <a:spLocks noGrp="1"/>
          </p:cNvSpPr>
          <p:nvPr>
            <p:ph type="ftr" sz="quarter" idx="3"/>
          </p:nvPr>
        </p:nvSpPr>
        <p:spPr>
          <a:xfrm>
            <a:off x="1419801" y="6218127"/>
            <a:ext cx="3428646"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422910" y="6218127"/>
            <a:ext cx="81153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E2F44A-D36E-4FC3-81E3-47E655AA513B}" type="slidenum">
              <a:rPr lang="en-AU" smtClean="0"/>
              <a:pPr/>
              <a:t>‹#›</a:t>
            </a:fld>
            <a:endParaRPr lang="en-AU"/>
          </a:p>
        </p:txBody>
      </p:sp>
    </p:spTree>
    <p:extLst>
      <p:ext uri="{BB962C8B-B14F-4D97-AF65-F5344CB8AC3E}">
        <p14:creationId xmlns:p14="http://schemas.microsoft.com/office/powerpoint/2010/main" val="26614490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28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F9F4F4-73AC-495C-B83E-8B32332409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AC688AC3-E847-4468-91FE-9F20BDFE52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D0D2510-713D-4920-8125-09CC0990E6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A60FC5-A8A6-4BA5-97BB-09200D8F8A6E}" type="datetimeFigureOut">
              <a:rPr lang="en-AU" smtClean="0"/>
              <a:t>8/02/2023</a:t>
            </a:fld>
            <a:endParaRPr lang="en-AU"/>
          </a:p>
        </p:txBody>
      </p:sp>
      <p:sp>
        <p:nvSpPr>
          <p:cNvPr id="5" name="Footer Placeholder 4">
            <a:extLst>
              <a:ext uri="{FF2B5EF4-FFF2-40B4-BE49-F238E27FC236}">
                <a16:creationId xmlns:a16="http://schemas.microsoft.com/office/drawing/2014/main" id="{6A7F93F7-DCB6-4BC7-88E8-F236DEC44E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88EB6BF4-4A16-449D-ADC6-AAE41FDF05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B1C3B7-789C-4BCD-BE4C-7BFD902B7FB3}" type="slidenum">
              <a:rPr lang="en-AU" smtClean="0"/>
              <a:t>‹#›</a:t>
            </a:fld>
            <a:endParaRPr lang="en-AU"/>
          </a:p>
        </p:txBody>
      </p:sp>
    </p:spTree>
    <p:extLst>
      <p:ext uri="{BB962C8B-B14F-4D97-AF65-F5344CB8AC3E}">
        <p14:creationId xmlns:p14="http://schemas.microsoft.com/office/powerpoint/2010/main" val="388024638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2068387-72C4-4480-8668-483E65AC79CA}"/>
              </a:ext>
            </a:extLst>
          </p:cNvPr>
          <p:cNvSpPr>
            <a:spLocks noGrp="1"/>
          </p:cNvSpPr>
          <p:nvPr>
            <p:ph type="ctrTitle"/>
          </p:nvPr>
        </p:nvSpPr>
        <p:spPr>
          <a:xfrm>
            <a:off x="792780" y="2116090"/>
            <a:ext cx="7731534" cy="1989773"/>
          </a:xfrm>
        </p:spPr>
        <p:txBody>
          <a:bodyPr/>
          <a:lstStyle/>
          <a:p>
            <a:pPr>
              <a:lnSpc>
                <a:spcPct val="110000"/>
              </a:lnSpc>
            </a:pPr>
            <a:r>
              <a:rPr lang="en-AU" dirty="0"/>
              <a:t>Recovery Considerations</a:t>
            </a:r>
            <a:br>
              <a:rPr lang="en-AU" dirty="0"/>
            </a:br>
            <a:r>
              <a:rPr lang="en-AU" dirty="0"/>
              <a:t>12 months and beyond</a:t>
            </a:r>
          </a:p>
        </p:txBody>
      </p:sp>
    </p:spTree>
    <p:extLst>
      <p:ext uri="{BB962C8B-B14F-4D97-AF65-F5344CB8AC3E}">
        <p14:creationId xmlns:p14="http://schemas.microsoft.com/office/powerpoint/2010/main" val="3362636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Transitioning from Recovery Committees</a:t>
            </a:r>
          </a:p>
        </p:txBody>
      </p:sp>
      <p:sp>
        <p:nvSpPr>
          <p:cNvPr id="3" name="Content Placeholder 2"/>
          <p:cNvSpPr>
            <a:spLocks noGrp="1"/>
          </p:cNvSpPr>
          <p:nvPr>
            <p:ph idx="1"/>
          </p:nvPr>
        </p:nvSpPr>
        <p:spPr/>
        <p:txBody>
          <a:bodyPr>
            <a:normAutofit/>
          </a:bodyPr>
          <a:lstStyle/>
          <a:p>
            <a:r>
              <a:rPr lang="en-AU" dirty="0"/>
              <a:t>Recovery committees established under state or territory emergency and recovery governance arrangements generally close once there is no longer a need for a central coordinated approach to recovery across sectors and agencies.   </a:t>
            </a:r>
          </a:p>
          <a:p>
            <a:r>
              <a:rPr lang="en-AU" dirty="0"/>
              <a:t>When a disaster has had a significant impact on a community, a government established recovery committee will usually run for up to 2 years and in some cases longer.</a:t>
            </a:r>
          </a:p>
          <a:p>
            <a:r>
              <a:rPr lang="en-AU" dirty="0"/>
              <a:t>Community recovery committees may continue for many years.</a:t>
            </a:r>
            <a:br>
              <a:rPr lang="en-AU" dirty="0"/>
            </a:br>
            <a:endParaRPr lang="en-AU" dirty="0"/>
          </a:p>
        </p:txBody>
      </p:sp>
    </p:spTree>
    <p:extLst>
      <p:ext uri="{BB962C8B-B14F-4D97-AF65-F5344CB8AC3E}">
        <p14:creationId xmlns:p14="http://schemas.microsoft.com/office/powerpoint/2010/main" val="4142267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When to close a recovery committee</a:t>
            </a:r>
          </a:p>
        </p:txBody>
      </p:sp>
      <p:sp>
        <p:nvSpPr>
          <p:cNvPr id="3" name="Content Placeholder 2"/>
          <p:cNvSpPr>
            <a:spLocks noGrp="1"/>
          </p:cNvSpPr>
          <p:nvPr>
            <p:ph idx="1"/>
          </p:nvPr>
        </p:nvSpPr>
        <p:spPr>
          <a:xfrm>
            <a:off x="990937" y="1442503"/>
            <a:ext cx="9457881" cy="4435494"/>
          </a:xfrm>
        </p:spPr>
        <p:txBody>
          <a:bodyPr/>
          <a:lstStyle/>
          <a:p>
            <a:pPr marL="0" indent="0">
              <a:buNone/>
            </a:pPr>
            <a:r>
              <a:rPr lang="en-AU" dirty="0">
                <a:latin typeface="Calibri bold" panose="020F0702030404030204" pitchFamily="34" charset="0"/>
                <a:ea typeface="Calibri bold" panose="020F0702030404030204" pitchFamily="34" charset="0"/>
                <a:cs typeface="Calibri bold" panose="020F0702030404030204" pitchFamily="34" charset="0"/>
              </a:rPr>
              <a:t>Indicators for closure of a recovery committee and/or its subcommittees can include:</a:t>
            </a:r>
          </a:p>
          <a:p>
            <a:r>
              <a:rPr lang="en-AU" dirty="0"/>
              <a:t>Actions and strategies identified in recovery plans have been completed</a:t>
            </a:r>
          </a:p>
          <a:p>
            <a:r>
              <a:rPr lang="en-AU" dirty="0"/>
              <a:t>Recovery work is being absorbed into the mainstream of agencies normal business </a:t>
            </a:r>
          </a:p>
          <a:p>
            <a:r>
              <a:rPr lang="en-AU" dirty="0"/>
              <a:t>Recovery work is absorbed by local workers and services</a:t>
            </a:r>
          </a:p>
          <a:p>
            <a:r>
              <a:rPr lang="en-AU" dirty="0"/>
              <a:t>Businesses are back up and running </a:t>
            </a:r>
          </a:p>
          <a:p>
            <a:endParaRPr lang="en-AU" dirty="0"/>
          </a:p>
        </p:txBody>
      </p:sp>
    </p:spTree>
    <p:extLst>
      <p:ext uri="{BB962C8B-B14F-4D97-AF65-F5344CB8AC3E}">
        <p14:creationId xmlns:p14="http://schemas.microsoft.com/office/powerpoint/2010/main" val="116334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3B6280-0AA5-D19C-6619-EF1D69B24ADB}"/>
              </a:ext>
            </a:extLst>
          </p:cNvPr>
          <p:cNvSpPr/>
          <p:nvPr/>
        </p:nvSpPr>
        <p:spPr>
          <a:xfrm>
            <a:off x="0" y="0"/>
            <a:ext cx="12191999" cy="6857999"/>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3" name="Content Placeholder 2"/>
          <p:cNvSpPr>
            <a:spLocks noGrp="1"/>
          </p:cNvSpPr>
          <p:nvPr>
            <p:ph idx="4294967295"/>
          </p:nvPr>
        </p:nvSpPr>
        <p:spPr>
          <a:xfrm>
            <a:off x="758575" y="1205412"/>
            <a:ext cx="10861497" cy="5044545"/>
          </a:xfrm>
        </p:spPr>
        <p:txBody>
          <a:bodyPr vert="horz" lIns="91440" tIns="45720" rIns="91440" bIns="45720" rtlCol="0" anchor="t">
            <a:noAutofit/>
          </a:bodyPr>
          <a:lstStyle/>
          <a:p>
            <a:pPr marL="0" indent="0" algn="ctr">
              <a:lnSpc>
                <a:spcPct val="120000"/>
              </a:lnSpc>
              <a:buNone/>
            </a:pPr>
            <a:r>
              <a:rPr lang="en-AU" sz="2800" dirty="0">
                <a:solidFill>
                  <a:srgbClr val="FFFFFF"/>
                </a:solidFill>
                <a:latin typeface="Panton SemiBold" panose="00000700000000000000" pitchFamily="50" charset="0"/>
                <a:ea typeface="+mn-lt"/>
                <a:cs typeface="+mn-lt"/>
              </a:rPr>
              <a:t>Closing the recovery committee doesn’t mean that recovery is over. </a:t>
            </a:r>
          </a:p>
          <a:p>
            <a:pPr marL="0" indent="0" algn="ctr">
              <a:lnSpc>
                <a:spcPct val="120000"/>
              </a:lnSpc>
              <a:buNone/>
            </a:pPr>
            <a:endParaRPr lang="en-AU" sz="2800" dirty="0">
              <a:solidFill>
                <a:srgbClr val="FFFFFF"/>
              </a:solidFill>
              <a:latin typeface="Panton SemiBold" panose="00000700000000000000" pitchFamily="50" charset="0"/>
              <a:ea typeface="+mn-lt"/>
              <a:cs typeface="+mn-lt"/>
            </a:endParaRPr>
          </a:p>
          <a:p>
            <a:pPr marL="0" indent="0" algn="ctr">
              <a:lnSpc>
                <a:spcPct val="120000"/>
              </a:lnSpc>
              <a:buNone/>
            </a:pPr>
            <a:r>
              <a:rPr lang="en-AU" sz="2800" dirty="0">
                <a:solidFill>
                  <a:srgbClr val="FFFFFF"/>
                </a:solidFill>
                <a:latin typeface="Panton SemiBold" panose="00000700000000000000" pitchFamily="50" charset="0"/>
                <a:ea typeface="+mn-lt"/>
                <a:cs typeface="+mn-lt"/>
              </a:rPr>
              <a:t>It simply means the community is entering a new phase in recovery.</a:t>
            </a:r>
            <a:br>
              <a:rPr lang="en-AU" sz="2800" dirty="0">
                <a:solidFill>
                  <a:srgbClr val="FFFFFF"/>
                </a:solidFill>
                <a:latin typeface="Panton SemiBold" panose="00000700000000000000" pitchFamily="50" charset="0"/>
                <a:ea typeface="+mn-lt"/>
                <a:cs typeface="+mn-lt"/>
              </a:rPr>
            </a:br>
            <a:endParaRPr lang="en-AU" sz="2800" dirty="0">
              <a:solidFill>
                <a:srgbClr val="FFFFFF"/>
              </a:solidFill>
              <a:latin typeface="Panton SemiBold" panose="00000700000000000000" pitchFamily="50" charset="0"/>
              <a:ea typeface="+mn-lt"/>
              <a:cs typeface="+mn-lt"/>
            </a:endParaRPr>
          </a:p>
          <a:p>
            <a:pPr marL="0" indent="0" algn="ctr">
              <a:lnSpc>
                <a:spcPct val="120000"/>
              </a:lnSpc>
              <a:buNone/>
            </a:pPr>
            <a:r>
              <a:rPr lang="en-AU" sz="2800" dirty="0">
                <a:solidFill>
                  <a:srgbClr val="FFFFFF"/>
                </a:solidFill>
                <a:latin typeface="Panton SemiBold" panose="00000700000000000000" pitchFamily="50" charset="0"/>
                <a:ea typeface="+mn-lt"/>
                <a:cs typeface="+mn-lt"/>
              </a:rPr>
              <a:t>Ongoing strategies and actions are absorbed into council planning, local services and the day to day functioning of the community and it’s activities.</a:t>
            </a:r>
          </a:p>
        </p:txBody>
      </p:sp>
    </p:spTree>
    <p:extLst>
      <p:ext uri="{BB962C8B-B14F-4D97-AF65-F5344CB8AC3E}">
        <p14:creationId xmlns:p14="http://schemas.microsoft.com/office/powerpoint/2010/main" val="1320588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fig-tables_2022-05-13-2years.jpg">
            <a:extLst>
              <a:ext uri="{FF2B5EF4-FFF2-40B4-BE49-F238E27FC236}">
                <a16:creationId xmlns:a16="http://schemas.microsoft.com/office/drawing/2014/main" id="{DBC3FEA2-54C3-2D9C-2160-5869483B476C}"/>
              </a:ext>
            </a:extLst>
          </p:cNvPr>
          <p:cNvPicPr>
            <a:picLocks noGrp="1" noChangeAspect="1"/>
          </p:cNvPicPr>
          <p:nvPr>
            <p:ph idx="4294967295"/>
          </p:nvPr>
        </p:nvPicPr>
        <p:blipFill rotWithShape="1">
          <a:blip r:embed="rId3"/>
          <a:srcRect r="26567"/>
          <a:stretch/>
        </p:blipFill>
        <p:spPr>
          <a:xfrm>
            <a:off x="820577" y="492866"/>
            <a:ext cx="10550846" cy="5538066"/>
          </a:xfrm>
        </p:spPr>
      </p:pic>
      <p:sp>
        <p:nvSpPr>
          <p:cNvPr id="3" name="Title 1"/>
          <p:cNvSpPr>
            <a:spLocks noGrp="1"/>
          </p:cNvSpPr>
          <p:nvPr>
            <p:ph type="title"/>
          </p:nvPr>
        </p:nvSpPr>
        <p:spPr>
          <a:xfrm>
            <a:off x="6711456" y="306073"/>
            <a:ext cx="3376930" cy="1041991"/>
          </a:xfrm>
        </p:spPr>
        <p:txBody>
          <a:bodyPr/>
          <a:lstStyle/>
          <a:p>
            <a:r>
              <a:rPr lang="en-AU" dirty="0"/>
              <a:t>Looking forward </a:t>
            </a:r>
          </a:p>
        </p:txBody>
      </p:sp>
      <p:sp>
        <p:nvSpPr>
          <p:cNvPr id="2" name="Right Arrow 1"/>
          <p:cNvSpPr/>
          <p:nvPr/>
        </p:nvSpPr>
        <p:spPr>
          <a:xfrm>
            <a:off x="9821743" y="644950"/>
            <a:ext cx="760549" cy="3642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574226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hases of recovery-4.png">
            <a:extLst>
              <a:ext uri="{FF2B5EF4-FFF2-40B4-BE49-F238E27FC236}">
                <a16:creationId xmlns:a16="http://schemas.microsoft.com/office/drawing/2014/main" id="{2F3EAED1-EBAC-1F5F-3133-1F9420629DE4}"/>
              </a:ext>
            </a:extLst>
          </p:cNvPr>
          <p:cNvPicPr>
            <a:picLocks noChangeAspect="1"/>
          </p:cNvPicPr>
          <p:nvPr/>
        </p:nvPicPr>
        <p:blipFill rotWithShape="1">
          <a:blip r:embed="rId3"/>
          <a:srcRect l="-36" t="7644" r="36" b="8078"/>
          <a:stretch/>
        </p:blipFill>
        <p:spPr>
          <a:xfrm>
            <a:off x="1112" y="2885"/>
            <a:ext cx="12196836" cy="6858020"/>
          </a:xfrm>
          <a:prstGeom prst="rect">
            <a:avLst/>
          </a:prstGeom>
        </p:spPr>
      </p:pic>
    </p:spTree>
    <p:extLst>
      <p:ext uri="{BB962C8B-B14F-4D97-AF65-F5344CB8AC3E}">
        <p14:creationId xmlns:p14="http://schemas.microsoft.com/office/powerpoint/2010/main" val="2518657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2 years and beyond – recovery activities</a:t>
            </a:r>
          </a:p>
        </p:txBody>
      </p:sp>
      <p:sp>
        <p:nvSpPr>
          <p:cNvPr id="3" name="Content Placeholder 2"/>
          <p:cNvSpPr>
            <a:spLocks noGrp="1"/>
          </p:cNvSpPr>
          <p:nvPr>
            <p:ph idx="1"/>
          </p:nvPr>
        </p:nvSpPr>
        <p:spPr/>
        <p:txBody>
          <a:bodyPr/>
          <a:lstStyle/>
          <a:p>
            <a:r>
              <a:rPr lang="en-AU" dirty="0"/>
              <a:t>Many grants and funding packages will be ending, creating a ’funding cliff’</a:t>
            </a:r>
          </a:p>
          <a:p>
            <a:r>
              <a:rPr lang="en-AU" dirty="0"/>
              <a:t>Transition to business as usual with ongoing support (many of those early strategies from 3 months are still needed)</a:t>
            </a:r>
          </a:p>
          <a:p>
            <a:r>
              <a:rPr lang="en-AU" dirty="0"/>
              <a:t>Recovery programs are still being delivered but may need to be adjusted as needs change</a:t>
            </a:r>
          </a:p>
          <a:p>
            <a:r>
              <a:rPr lang="en-AU" dirty="0"/>
              <a:t>Long term resilience and sustainability is now a focus</a:t>
            </a:r>
          </a:p>
          <a:p>
            <a:r>
              <a:rPr lang="en-AU" dirty="0"/>
              <a:t>Many people still living in temporary accommodation and caravans – ongoing need for rebuilding support</a:t>
            </a:r>
          </a:p>
        </p:txBody>
      </p:sp>
    </p:spTree>
    <p:extLst>
      <p:ext uri="{BB962C8B-B14F-4D97-AF65-F5344CB8AC3E}">
        <p14:creationId xmlns:p14="http://schemas.microsoft.com/office/powerpoint/2010/main" val="17976014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10 Years Beyond Bushfires Report: key findings</a:t>
            </a:r>
          </a:p>
        </p:txBody>
      </p:sp>
      <p:sp>
        <p:nvSpPr>
          <p:cNvPr id="3" name="Content Placeholder 2"/>
          <p:cNvSpPr>
            <a:spLocks noGrp="1"/>
          </p:cNvSpPr>
          <p:nvPr>
            <p:ph idx="1"/>
          </p:nvPr>
        </p:nvSpPr>
        <p:spPr>
          <a:xfrm>
            <a:off x="990936" y="1442502"/>
            <a:ext cx="10839114" cy="4937749"/>
          </a:xfrm>
        </p:spPr>
        <p:txBody>
          <a:bodyPr>
            <a:normAutofit fontScale="85000" lnSpcReduction="10000"/>
          </a:bodyPr>
          <a:lstStyle/>
          <a:p>
            <a:pPr marL="0" indent="0">
              <a:buNone/>
            </a:pPr>
            <a:r>
              <a:rPr lang="en-AU" dirty="0"/>
              <a:t>A slump in life satisfaction from 3 to 5 years after the bushfires, which improved again at 10 years after the bushfires</a:t>
            </a:r>
          </a:p>
          <a:p>
            <a:pPr marL="0" indent="0">
              <a:buNone/>
            </a:pPr>
            <a:r>
              <a:rPr lang="en-AU" dirty="0"/>
              <a:t>Ten years after the fires, 22% of people were reporting symptoms consistent with a diagnosable </a:t>
            </a:r>
            <a:r>
              <a:rPr lang="en-AU" dirty="0">
                <a:latin typeface="Calibri bold" panose="020F0702030404030204" pitchFamily="34" charset="0"/>
                <a:ea typeface="Calibri bold" panose="020F0702030404030204" pitchFamily="34" charset="0"/>
                <a:cs typeface="Calibri bold" panose="020F0702030404030204" pitchFamily="34" charset="0"/>
              </a:rPr>
              <a:t>mental health</a:t>
            </a:r>
            <a:r>
              <a:rPr lang="en-AU" dirty="0"/>
              <a:t> disorder</a:t>
            </a:r>
          </a:p>
          <a:p>
            <a:pPr marL="0" indent="0">
              <a:buNone/>
            </a:pPr>
            <a:r>
              <a:rPr lang="en-AU" dirty="0"/>
              <a:t>Around 10% of people in high-impacted communities reported</a:t>
            </a:r>
            <a:r>
              <a:rPr lang="en-AU" dirty="0">
                <a:latin typeface="Calibri bold" panose="020F0702030404030204" pitchFamily="34" charset="0"/>
                <a:ea typeface="Calibri bold" panose="020F0702030404030204" pitchFamily="34" charset="0"/>
                <a:cs typeface="Calibri bold" panose="020F0702030404030204" pitchFamily="34" charset="0"/>
              </a:rPr>
              <a:t> anger </a:t>
            </a:r>
            <a:r>
              <a:rPr lang="en-AU" dirty="0"/>
              <a:t>problems 5 years after the fires. </a:t>
            </a:r>
          </a:p>
          <a:p>
            <a:pPr marL="0" indent="0">
              <a:buNone/>
            </a:pPr>
            <a:r>
              <a:rPr lang="en-AU" dirty="0"/>
              <a:t>In the first 3 to 4 years following the bushfires, reports of </a:t>
            </a:r>
            <a:r>
              <a:rPr lang="en-AU" dirty="0">
                <a:latin typeface="Calibri bold" panose="020F0702030404030204" pitchFamily="34" charset="0"/>
                <a:ea typeface="Calibri bold" panose="020F0702030404030204" pitchFamily="34" charset="0"/>
                <a:cs typeface="Calibri bold" panose="020F0702030404030204" pitchFamily="34" charset="0"/>
              </a:rPr>
              <a:t>violence experienced by women</a:t>
            </a:r>
            <a:r>
              <a:rPr lang="en-AU" dirty="0"/>
              <a:t> were 7 times higher in high bushfire-affected areas</a:t>
            </a:r>
          </a:p>
          <a:p>
            <a:pPr marL="0" indent="0">
              <a:buNone/>
            </a:pPr>
            <a:r>
              <a:rPr lang="en-AU" dirty="0"/>
              <a:t>A sense of </a:t>
            </a:r>
            <a:r>
              <a:rPr lang="en-AU" dirty="0">
                <a:latin typeface="Calibri bold" panose="020F0702030404030204" pitchFamily="34" charset="0"/>
                <a:ea typeface="Calibri bold" panose="020F0702030404030204" pitchFamily="34" charset="0"/>
                <a:cs typeface="Calibri bold" panose="020F0702030404030204" pitchFamily="34" charset="0"/>
              </a:rPr>
              <a:t>community cohesion was lower </a:t>
            </a:r>
            <a:r>
              <a:rPr lang="en-AU" dirty="0"/>
              <a:t>in high-impact communities   10 years after the bushfires</a:t>
            </a:r>
          </a:p>
          <a:p>
            <a:pPr marL="0" indent="0">
              <a:buNone/>
            </a:pPr>
            <a:r>
              <a:rPr lang="en-AU" dirty="0">
                <a:latin typeface="Calibri bold" panose="020F0702030404030204" pitchFamily="34" charset="0"/>
                <a:ea typeface="Calibri bold" panose="020F0702030404030204" pitchFamily="34" charset="0"/>
                <a:cs typeface="Calibri bold" panose="020F0702030404030204" pitchFamily="34" charset="0"/>
              </a:rPr>
              <a:t>Loss</a:t>
            </a:r>
            <a:r>
              <a:rPr lang="en-AU" dirty="0"/>
              <a:t> of income, property loss and relationship breakdown </a:t>
            </a:r>
            <a:r>
              <a:rPr lang="en-AU" dirty="0">
                <a:latin typeface="Calibri bold" panose="020F0702030404030204" pitchFamily="34" charset="0"/>
                <a:ea typeface="Calibri bold" panose="020F0702030404030204" pitchFamily="34" charset="0"/>
                <a:cs typeface="Calibri bold" panose="020F0702030404030204" pitchFamily="34" charset="0"/>
              </a:rPr>
              <a:t>increased the risk of mental health </a:t>
            </a:r>
            <a:r>
              <a:rPr lang="en-AU" dirty="0"/>
              <a:t>impacts</a:t>
            </a:r>
          </a:p>
        </p:txBody>
      </p:sp>
    </p:spTree>
    <p:extLst>
      <p:ext uri="{BB962C8B-B14F-4D97-AF65-F5344CB8AC3E}">
        <p14:creationId xmlns:p14="http://schemas.microsoft.com/office/powerpoint/2010/main" val="5524712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3B6280-0AA5-D19C-6619-EF1D69B24ADB}"/>
              </a:ext>
            </a:extLst>
          </p:cNvPr>
          <p:cNvSpPr/>
          <p:nvPr/>
        </p:nvSpPr>
        <p:spPr>
          <a:xfrm>
            <a:off x="0" y="0"/>
            <a:ext cx="12191999" cy="6858000"/>
          </a:xfrm>
          <a:prstGeom prst="rect">
            <a:avLst/>
          </a:prstGeom>
          <a:solidFill>
            <a:srgbClr val="702C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3" name="Content Placeholder 2"/>
          <p:cNvSpPr>
            <a:spLocks noGrp="1"/>
          </p:cNvSpPr>
          <p:nvPr>
            <p:ph idx="4294967295"/>
          </p:nvPr>
        </p:nvSpPr>
        <p:spPr>
          <a:xfrm>
            <a:off x="774145" y="857768"/>
            <a:ext cx="10643707" cy="5775264"/>
          </a:xfrm>
        </p:spPr>
        <p:txBody>
          <a:bodyPr vert="horz" lIns="91440" tIns="45720" rIns="91440" bIns="45720" rtlCol="0" anchor="t">
            <a:noAutofit/>
          </a:bodyPr>
          <a:lstStyle/>
          <a:p>
            <a:pPr marL="0" indent="0" algn="ctr">
              <a:lnSpc>
                <a:spcPct val="120000"/>
              </a:lnSpc>
              <a:buNone/>
            </a:pPr>
            <a:r>
              <a:rPr lang="en-AU" sz="2800" dirty="0">
                <a:solidFill>
                  <a:srgbClr val="FFFFFF"/>
                </a:solidFill>
                <a:latin typeface="Panton SemiBold" panose="00000700000000000000" pitchFamily="50" charset="0"/>
                <a:ea typeface="+mn-lt"/>
                <a:cs typeface="+mn-lt"/>
              </a:rPr>
              <a:t>If we can understand the </a:t>
            </a:r>
            <a:r>
              <a:rPr lang="en-AU" sz="2800" u="sng" dirty="0">
                <a:solidFill>
                  <a:srgbClr val="FFFFFF"/>
                </a:solidFill>
                <a:latin typeface="Panton SemiBold" panose="00000700000000000000" pitchFamily="50" charset="0"/>
                <a:ea typeface="+mn-lt"/>
                <a:cs typeface="+mn-lt"/>
              </a:rPr>
              <a:t>expected</a:t>
            </a:r>
            <a:r>
              <a:rPr lang="en-AU" sz="2800" dirty="0">
                <a:solidFill>
                  <a:srgbClr val="FFFFFF"/>
                </a:solidFill>
                <a:latin typeface="Panton SemiBold" panose="00000700000000000000" pitchFamily="50" charset="0"/>
                <a:ea typeface="+mn-lt"/>
                <a:cs typeface="+mn-lt"/>
              </a:rPr>
              <a:t> longer term,  community impacts of disaster we can plan for these before they occur</a:t>
            </a:r>
          </a:p>
          <a:p>
            <a:pPr marL="0" indent="0" algn="ctr">
              <a:lnSpc>
                <a:spcPct val="120000"/>
              </a:lnSpc>
              <a:buNone/>
            </a:pPr>
            <a:endParaRPr lang="en-AU" sz="2800" dirty="0">
              <a:solidFill>
                <a:srgbClr val="FFFFFF"/>
              </a:solidFill>
              <a:latin typeface="Panton SemiBold" panose="00000700000000000000" pitchFamily="50" charset="0"/>
              <a:ea typeface="+mn-lt"/>
              <a:cs typeface="+mn-lt"/>
            </a:endParaRPr>
          </a:p>
          <a:p>
            <a:pPr algn="ctr">
              <a:buNone/>
            </a:pPr>
            <a:r>
              <a:rPr lang="en-AU" sz="2800" dirty="0">
                <a:solidFill>
                  <a:srgbClr val="FFFFFF"/>
                </a:solidFill>
                <a:latin typeface="Panton SemiBold" panose="00000700000000000000" pitchFamily="50" charset="0"/>
                <a:ea typeface="+mn-lt"/>
                <a:cs typeface="+mn-lt"/>
              </a:rPr>
              <a:t>Lessons from previous events, exercises, reports and research can inform future recovery planning and preparedness</a:t>
            </a:r>
          </a:p>
          <a:p>
            <a:pPr marL="0" indent="0" algn="ctr">
              <a:lnSpc>
                <a:spcPct val="120000"/>
              </a:lnSpc>
              <a:buNone/>
            </a:pPr>
            <a:endParaRPr lang="en-AU" sz="2800" i="1" dirty="0">
              <a:solidFill>
                <a:srgbClr val="FFFFFF"/>
              </a:solidFill>
              <a:latin typeface="Panton SemiBold" panose="00000700000000000000" pitchFamily="50" charset="0"/>
              <a:ea typeface="+mn-lt"/>
              <a:cs typeface="+mn-lt"/>
            </a:endParaRPr>
          </a:p>
          <a:p>
            <a:pPr marL="0" indent="0" algn="ctr">
              <a:lnSpc>
                <a:spcPct val="120000"/>
              </a:lnSpc>
              <a:buNone/>
            </a:pPr>
            <a:r>
              <a:rPr lang="en-AU" sz="2800" dirty="0">
                <a:solidFill>
                  <a:srgbClr val="FFFFFF"/>
                </a:solidFill>
                <a:latin typeface="Panton SemiBold" panose="00000700000000000000" pitchFamily="50" charset="0"/>
                <a:ea typeface="+mn-lt"/>
                <a:cs typeface="+mn-lt"/>
              </a:rPr>
              <a:t>Plan early for the known recovery challenges in your community</a:t>
            </a:r>
          </a:p>
          <a:p>
            <a:pPr marL="0" indent="0" algn="ctr">
              <a:lnSpc>
                <a:spcPct val="120000"/>
              </a:lnSpc>
              <a:buNone/>
            </a:pPr>
            <a:endParaRPr lang="en-AU" sz="2800" i="1" dirty="0">
              <a:solidFill>
                <a:srgbClr val="FFFFFF"/>
              </a:solidFill>
              <a:latin typeface="Panton SemiBold" panose="00000700000000000000" pitchFamily="50" charset="0"/>
              <a:ea typeface="+mn-lt"/>
              <a:cs typeface="+mn-lt"/>
            </a:endParaRPr>
          </a:p>
          <a:p>
            <a:pPr marL="0" indent="0" algn="ctr">
              <a:lnSpc>
                <a:spcPct val="120000"/>
              </a:lnSpc>
              <a:buNone/>
            </a:pPr>
            <a:r>
              <a:rPr lang="en-AU" sz="2800" dirty="0">
                <a:solidFill>
                  <a:srgbClr val="FFFFFF"/>
                </a:solidFill>
                <a:latin typeface="Panton SemiBold Italic" panose="00000700000000000000" pitchFamily="50" charset="0"/>
                <a:ea typeface="+mn-lt"/>
                <a:cs typeface="+mn-lt"/>
              </a:rPr>
              <a:t>Prepare for recovery</a:t>
            </a:r>
          </a:p>
        </p:txBody>
      </p:sp>
    </p:spTree>
    <p:extLst>
      <p:ext uri="{BB962C8B-B14F-4D97-AF65-F5344CB8AC3E}">
        <p14:creationId xmlns:p14="http://schemas.microsoft.com/office/powerpoint/2010/main" val="23050151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Core Recovery Strategies 12 months and beyond</a:t>
            </a:r>
          </a:p>
        </p:txBody>
      </p:sp>
      <p:sp>
        <p:nvSpPr>
          <p:cNvPr id="4" name="Content Placeholder 3">
            <a:extLst>
              <a:ext uri="{FF2B5EF4-FFF2-40B4-BE49-F238E27FC236}">
                <a16:creationId xmlns:a16="http://schemas.microsoft.com/office/drawing/2014/main" id="{8818AA9A-C665-422F-869E-33D718F58C96}"/>
              </a:ext>
            </a:extLst>
          </p:cNvPr>
          <p:cNvSpPr>
            <a:spLocks noGrp="1"/>
          </p:cNvSpPr>
          <p:nvPr>
            <p:ph idx="1"/>
          </p:nvPr>
        </p:nvSpPr>
        <p:spPr/>
        <p:txBody>
          <a:bodyPr/>
          <a:lstStyle/>
          <a:p>
            <a:endParaRPr lang="en-AU"/>
          </a:p>
        </p:txBody>
      </p:sp>
      <p:sp>
        <p:nvSpPr>
          <p:cNvPr id="6" name="TextBox 5">
            <a:extLst>
              <a:ext uri="{FF2B5EF4-FFF2-40B4-BE49-F238E27FC236}">
                <a16:creationId xmlns:a16="http://schemas.microsoft.com/office/drawing/2014/main" id="{5735D91E-2686-4756-9095-D614CC44DDBE}"/>
              </a:ext>
            </a:extLst>
          </p:cNvPr>
          <p:cNvSpPr txBox="1"/>
          <p:nvPr/>
        </p:nvSpPr>
        <p:spPr>
          <a:xfrm>
            <a:off x="-1" y="1442503"/>
            <a:ext cx="6096001" cy="5415497"/>
          </a:xfrm>
          <a:prstGeom prst="rect">
            <a:avLst/>
          </a:prstGeom>
          <a:solidFill>
            <a:srgbClr val="9B1889"/>
          </a:solidFill>
        </p:spPr>
        <p:txBody>
          <a:bodyPr wrap="square" lIns="216000" tIns="108000" rIns="216000" bIns="108000" rtlCol="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AU" sz="24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en-AU" sz="2400" i="0" u="none" strike="noStrike" kern="1200" cap="none" spc="0" normalizeH="0" baseline="0" noProof="0" dirty="0">
                <a:ln>
                  <a:noFill/>
                </a:ln>
                <a:solidFill>
                  <a:prstClr val="white"/>
                </a:solidFill>
                <a:effectLst/>
                <a:uLnTx/>
                <a:uFillTx/>
                <a:latin typeface="Panton Bold" panose="00000800000000000000" pitchFamily="50" charset="0"/>
                <a:ea typeface="Calibri" panose="020F0502020204030204" pitchFamily="34" charset="0"/>
                <a:cs typeface="Calibri" panose="020F0502020204030204" pitchFamily="34" charset="0"/>
              </a:rPr>
              <a:t>Social </a:t>
            </a:r>
          </a:p>
          <a:p>
            <a:pPr marL="342900" indent="-342900">
              <a:buFont typeface="Arial" panose="020B0604020202020204" pitchFamily="34" charset="0"/>
              <a:buChar char="•"/>
            </a:pPr>
            <a:endParaRPr lang="en-US"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342900" indent="-342900">
              <a:lnSpc>
                <a:spcPct val="110000"/>
              </a:lnSpc>
              <a:spcAft>
                <a:spcPts val="300"/>
              </a:spcAft>
              <a:buFont typeface="Arial" panose="020B0604020202020204" pitchFamily="34" charset="0"/>
              <a:buChar char="•"/>
            </a:pP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Memorials and commemorations</a:t>
            </a:r>
          </a:p>
          <a:p>
            <a:pPr marL="342900" indent="-342900">
              <a:lnSpc>
                <a:spcPct val="110000"/>
              </a:lnSpc>
              <a:spcAft>
                <a:spcPts val="300"/>
              </a:spcAft>
              <a:buFont typeface="Arial" panose="020B0604020202020204" pitchFamily="34" charset="0"/>
              <a:buChar char="•"/>
            </a:pP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Temporary Housing plan and pathways</a:t>
            </a:r>
          </a:p>
          <a:p>
            <a:pPr marL="342900" indent="-342900">
              <a:lnSpc>
                <a:spcPct val="110000"/>
              </a:lnSpc>
              <a:spcAft>
                <a:spcPts val="300"/>
              </a:spcAft>
              <a:buFont typeface="Arial" panose="020B0604020202020204" pitchFamily="34" charset="0"/>
              <a:buChar char="•"/>
            </a:pPr>
            <a:r>
              <a:rPr lang="en-AU" dirty="0">
                <a:solidFill>
                  <a:schemeClr val="bg1"/>
                </a:solidFill>
                <a:latin typeface="Calibri" panose="020F0502020204030204" pitchFamily="34" charset="0"/>
                <a:ea typeface="Calibri" panose="020F0502020204030204" pitchFamily="34" charset="0"/>
                <a:cs typeface="Calibri" panose="020F0502020204030204" pitchFamily="34" charset="0"/>
              </a:rPr>
              <a:t>Wellbeing and mental health programs</a:t>
            </a:r>
          </a:p>
          <a:p>
            <a:pPr marL="342900" indent="-342900">
              <a:lnSpc>
                <a:spcPct val="110000"/>
              </a:lnSpc>
              <a:spcAft>
                <a:spcPts val="300"/>
              </a:spcAft>
              <a:buFont typeface="Arial" panose="020B0604020202020204" pitchFamily="34" charset="0"/>
              <a:buChar char="•"/>
            </a:pPr>
            <a:r>
              <a:rPr lang="en-AU" dirty="0">
                <a:solidFill>
                  <a:schemeClr val="bg1"/>
                </a:solidFill>
                <a:latin typeface="Calibri" panose="020F0502020204030204" pitchFamily="34" charset="0"/>
                <a:ea typeface="Calibri" panose="020F0502020204030204" pitchFamily="34" charset="0"/>
                <a:cs typeface="Calibri" panose="020F0502020204030204" pitchFamily="34" charset="0"/>
              </a:rPr>
              <a:t>Programs for children and young people</a:t>
            </a:r>
          </a:p>
          <a:p>
            <a:pPr marL="342900" indent="-342900">
              <a:lnSpc>
                <a:spcPct val="110000"/>
              </a:lnSpc>
              <a:spcAft>
                <a:spcPts val="300"/>
              </a:spcAft>
              <a:buFont typeface="Arial" panose="020B0604020202020204" pitchFamily="34" charset="0"/>
              <a:buChar char="•"/>
            </a:pPr>
            <a:r>
              <a:rPr lang="en-AU" dirty="0">
                <a:solidFill>
                  <a:schemeClr val="bg1"/>
                </a:solidFill>
                <a:latin typeface="Calibri" panose="020F0502020204030204" pitchFamily="34" charset="0"/>
                <a:ea typeface="Calibri" panose="020F0502020204030204" pitchFamily="34" charset="0"/>
                <a:cs typeface="Calibri" panose="020F0502020204030204" pitchFamily="34" charset="0"/>
              </a:rPr>
              <a:t>Recovery Case Management Services</a:t>
            </a:r>
          </a:p>
          <a:p>
            <a:pPr>
              <a:lnSpc>
                <a:spcPct val="110000"/>
              </a:lnSpc>
              <a:spcAft>
                <a:spcPts val="300"/>
              </a:spcAft>
            </a:pPr>
            <a:endParaRPr lang="en-AU"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342900" indent="-342900">
              <a:lnSpc>
                <a:spcPct val="110000"/>
              </a:lnSpc>
              <a:spcAft>
                <a:spcPts val="300"/>
              </a:spcAft>
              <a:buFont typeface="Arial" panose="020B0604020202020204" pitchFamily="34" charset="0"/>
              <a:buChar char="•"/>
            </a:pPr>
            <a:r>
              <a:rPr lang="en-AU" dirty="0">
                <a:solidFill>
                  <a:schemeClr val="bg1"/>
                </a:solidFill>
                <a:latin typeface="Calibri" panose="020F0502020204030204" pitchFamily="34" charset="0"/>
                <a:ea typeface="Calibri" panose="020F0502020204030204" pitchFamily="34" charset="0"/>
                <a:cs typeface="Calibri" panose="020F0502020204030204" pitchFamily="34" charset="0"/>
              </a:rPr>
              <a:t>Community events and activities that support community connection</a:t>
            </a:r>
          </a:p>
          <a:p>
            <a:pPr marL="342900" indent="-342900">
              <a:lnSpc>
                <a:spcPct val="110000"/>
              </a:lnSpc>
              <a:spcAft>
                <a:spcPts val="300"/>
              </a:spcAft>
              <a:buFont typeface="Arial" panose="020B0604020202020204" pitchFamily="34" charset="0"/>
              <a:buChar char="•"/>
            </a:pP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Creative Arts Practice Programs</a:t>
            </a:r>
          </a:p>
        </p:txBody>
      </p:sp>
      <p:sp>
        <p:nvSpPr>
          <p:cNvPr id="7" name="TextBox 6">
            <a:extLst>
              <a:ext uri="{FF2B5EF4-FFF2-40B4-BE49-F238E27FC236}">
                <a16:creationId xmlns:a16="http://schemas.microsoft.com/office/drawing/2014/main" id="{5DAFBAC3-8B49-427F-9774-11ED1E1ABA8D}"/>
              </a:ext>
            </a:extLst>
          </p:cNvPr>
          <p:cNvSpPr txBox="1"/>
          <p:nvPr/>
        </p:nvSpPr>
        <p:spPr>
          <a:xfrm>
            <a:off x="6095998" y="1442503"/>
            <a:ext cx="6096001" cy="5415497"/>
          </a:xfrm>
          <a:prstGeom prst="rect">
            <a:avLst/>
          </a:prstGeom>
          <a:solidFill>
            <a:srgbClr val="EBD3E8"/>
          </a:solidFill>
          <a:ln>
            <a:noFill/>
          </a:ln>
        </p:spPr>
        <p:txBody>
          <a:bodyPr wrap="square" lIns="216000" tIns="108000" rIns="216000" bIns="108000" rtlCol="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AU" sz="2400" b="1" i="0" u="none" strike="noStrike" kern="1200" cap="none" spc="0" normalizeH="0" baseline="0" noProof="0" dirty="0">
                <a:ln>
                  <a:noFill/>
                </a:ln>
                <a:solidFill>
                  <a:srgbClr val="9B1889"/>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en-AU" sz="2400" b="1" i="0" u="none" strike="noStrike" kern="1200" cap="none" spc="0" normalizeH="0" baseline="0" noProof="0" dirty="0">
                <a:ln>
                  <a:noFill/>
                </a:ln>
                <a:solidFill>
                  <a:srgbClr val="9B1889"/>
                </a:solidFill>
                <a:effectLst/>
                <a:uLnTx/>
                <a:uFillTx/>
                <a:latin typeface="Panton Bold" panose="00000800000000000000" pitchFamily="50" charset="0"/>
                <a:ea typeface="Calibri" panose="020F0502020204030204" pitchFamily="34" charset="0"/>
                <a:cs typeface="Calibri" panose="020F0502020204030204" pitchFamily="34" charset="0"/>
              </a:rPr>
              <a:t>Environment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2400" b="1" dirty="0">
              <a:solidFill>
                <a:srgbClr val="9B1889"/>
              </a:solidFill>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10000"/>
              </a:lnSpc>
              <a:spcAft>
                <a:spcPts val="300"/>
              </a:spcAft>
              <a:buFont typeface="Arial" panose="020B0604020202020204" pitchFamily="34" charset="0"/>
              <a:buChar char="•"/>
              <a:defRPr/>
            </a:pPr>
            <a:r>
              <a:rPr lang="en-US" dirty="0">
                <a:solidFill>
                  <a:srgbClr val="9B1889"/>
                </a:solidFill>
                <a:latin typeface="Calibri" panose="020F0502020204030204" pitchFamily="34" charset="0"/>
                <a:ea typeface="Calibri" panose="020F0502020204030204" pitchFamily="34" charset="0"/>
                <a:cs typeface="Calibri" panose="020F0502020204030204" pitchFamily="34" charset="0"/>
              </a:rPr>
              <a:t>Continue rejuvenation of the natural environment</a:t>
            </a:r>
          </a:p>
          <a:p>
            <a:pPr marL="342900" lvl="0" indent="-342900">
              <a:lnSpc>
                <a:spcPct val="110000"/>
              </a:lnSpc>
              <a:spcAft>
                <a:spcPts val="300"/>
              </a:spcAft>
              <a:buFont typeface="Arial" panose="020B0604020202020204" pitchFamily="34" charset="0"/>
              <a:buChar char="•"/>
              <a:defRPr/>
            </a:pPr>
            <a:r>
              <a:rPr lang="en-US" dirty="0">
                <a:solidFill>
                  <a:srgbClr val="9B1889"/>
                </a:solidFill>
                <a:latin typeface="Calibri" panose="020F0502020204030204" pitchFamily="34" charset="0"/>
                <a:ea typeface="Calibri" panose="020F0502020204030204" pitchFamily="34" charset="0"/>
                <a:cs typeface="Calibri" panose="020F0502020204030204" pitchFamily="34" charset="0"/>
              </a:rPr>
              <a:t>Raise awareness of and promote </a:t>
            </a:r>
            <a:r>
              <a:rPr lang="en-US">
                <a:solidFill>
                  <a:srgbClr val="9B1889"/>
                </a:solidFill>
                <a:latin typeface="Calibri" panose="020F0502020204030204" pitchFamily="34" charset="0"/>
                <a:ea typeface="Calibri" panose="020F0502020204030204" pitchFamily="34" charset="0"/>
                <a:cs typeface="Calibri" panose="020F0502020204030204" pitchFamily="34" charset="0"/>
              </a:rPr>
              <a:t>community involvement</a:t>
            </a:r>
            <a:endParaRPr lang="en-US" dirty="0">
              <a:solidFill>
                <a:srgbClr val="9B1889"/>
              </a:solidFill>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10000"/>
              </a:lnSpc>
              <a:spcAft>
                <a:spcPts val="300"/>
              </a:spcAft>
              <a:buFont typeface="Arial" panose="020B0604020202020204" pitchFamily="34" charset="0"/>
              <a:buChar char="•"/>
              <a:defRPr/>
            </a:pPr>
            <a:r>
              <a:rPr lang="en-US" dirty="0">
                <a:solidFill>
                  <a:srgbClr val="9B1889"/>
                </a:solidFill>
                <a:latin typeface="Calibri" panose="020F0502020204030204" pitchFamily="34" charset="0"/>
                <a:ea typeface="Calibri" panose="020F0502020204030204" pitchFamily="34" charset="0"/>
                <a:cs typeface="Calibri" panose="020F0502020204030204" pitchFamily="34" charset="0"/>
              </a:rPr>
              <a:t>Multi year projects</a:t>
            </a:r>
          </a:p>
          <a:p>
            <a:pPr marL="800100" lvl="1" indent="-342900">
              <a:lnSpc>
                <a:spcPct val="110000"/>
              </a:lnSpc>
              <a:spcAft>
                <a:spcPts val="300"/>
              </a:spcAft>
              <a:buFont typeface="Arial" panose="020B0604020202020204" pitchFamily="34" charset="0"/>
              <a:buChar char="•"/>
              <a:defRPr/>
            </a:pPr>
            <a:endParaRPr lang="en-US" dirty="0">
              <a:solidFill>
                <a:srgbClr val="9B1889"/>
              </a:solidFill>
              <a:latin typeface="Calibri" panose="020F0502020204030204" pitchFamily="34" charset="0"/>
              <a:ea typeface="Calibri" panose="020F0502020204030204" pitchFamily="34" charset="0"/>
              <a:cs typeface="Calibri" panose="020F0502020204030204" pitchFamily="34" charset="0"/>
            </a:endParaRPr>
          </a:p>
          <a:p>
            <a:pPr marL="342900" indent="-342900">
              <a:lnSpc>
                <a:spcPct val="110000"/>
              </a:lnSpc>
              <a:spcAft>
                <a:spcPts val="300"/>
              </a:spcAft>
              <a:buFont typeface="Arial" panose="020B0604020202020204" pitchFamily="34" charset="0"/>
              <a:buChar char="•"/>
              <a:defRPr/>
            </a:pPr>
            <a:r>
              <a:rPr lang="en-US" dirty="0">
                <a:solidFill>
                  <a:srgbClr val="9B1889"/>
                </a:solidFill>
                <a:latin typeface="Calibri" panose="020F0502020204030204" pitchFamily="34" charset="0"/>
                <a:ea typeface="Calibri" panose="020F0502020204030204" pitchFamily="34" charset="0"/>
                <a:cs typeface="Calibri" panose="020F0502020204030204" pitchFamily="34" charset="0"/>
              </a:rPr>
              <a:t>Land based natural area restoration priorities</a:t>
            </a:r>
          </a:p>
          <a:p>
            <a:pPr marL="342900" indent="-342900">
              <a:lnSpc>
                <a:spcPct val="110000"/>
              </a:lnSpc>
              <a:spcAft>
                <a:spcPts val="300"/>
              </a:spcAft>
              <a:buFont typeface="Arial" panose="020B0604020202020204" pitchFamily="34" charset="0"/>
              <a:buChar char="•"/>
              <a:defRPr/>
            </a:pPr>
            <a:r>
              <a:rPr lang="en-US" dirty="0" err="1">
                <a:solidFill>
                  <a:srgbClr val="9B1889"/>
                </a:solidFill>
                <a:latin typeface="Calibri" panose="020F0502020204030204" pitchFamily="34" charset="0"/>
                <a:ea typeface="Calibri" panose="020F0502020204030204" pitchFamily="34" charset="0"/>
                <a:cs typeface="Calibri" panose="020F0502020204030204" pitchFamily="34" charset="0"/>
              </a:rPr>
              <a:t>Stabilise</a:t>
            </a:r>
            <a:r>
              <a:rPr lang="en-US" dirty="0">
                <a:solidFill>
                  <a:srgbClr val="9B1889"/>
                </a:solidFill>
                <a:latin typeface="Calibri" panose="020F0502020204030204" pitchFamily="34" charset="0"/>
                <a:ea typeface="Calibri" panose="020F0502020204030204" pitchFamily="34" charset="0"/>
                <a:cs typeface="Calibri" panose="020F0502020204030204" pitchFamily="34" charset="0"/>
              </a:rPr>
              <a:t>, rehabilitate and restore riverine, wetlands and coastal areas</a:t>
            </a:r>
          </a:p>
          <a:p>
            <a:pPr marL="342900" indent="-342900">
              <a:lnSpc>
                <a:spcPct val="110000"/>
              </a:lnSpc>
              <a:spcAft>
                <a:spcPts val="300"/>
              </a:spcAft>
              <a:buFont typeface="Arial" panose="020B0604020202020204" pitchFamily="34" charset="0"/>
              <a:buChar char="•"/>
              <a:defRPr/>
            </a:pPr>
            <a:endParaRPr lang="en-US" dirty="0">
              <a:solidFill>
                <a:srgbClr val="9B1889"/>
              </a:solidFill>
              <a:latin typeface="Calibri" panose="020F0502020204030204" pitchFamily="34" charset="0"/>
              <a:ea typeface="Calibri" panose="020F0502020204030204" pitchFamily="34" charset="0"/>
              <a:cs typeface="Calibri" panose="020F0502020204030204" pitchFamily="34" charset="0"/>
            </a:endParaRPr>
          </a:p>
          <a:p>
            <a:pPr marL="342900" indent="-342900">
              <a:lnSpc>
                <a:spcPct val="110000"/>
              </a:lnSpc>
              <a:spcAft>
                <a:spcPts val="300"/>
              </a:spcAft>
              <a:buFont typeface="Arial" panose="020B0604020202020204" pitchFamily="34" charset="0"/>
              <a:buChar char="•"/>
              <a:defRPr/>
            </a:pPr>
            <a:r>
              <a:rPr lang="en-US" dirty="0">
                <a:solidFill>
                  <a:srgbClr val="9B1889"/>
                </a:solidFill>
                <a:latin typeface="Calibri" panose="020F0502020204030204" pitchFamily="34" charset="0"/>
                <a:ea typeface="Calibri" panose="020F0502020204030204" pitchFamily="34" charset="0"/>
                <a:cs typeface="Calibri" panose="020F0502020204030204" pitchFamily="34" charset="0"/>
              </a:rPr>
              <a:t>Re-establish and support biodiversity</a:t>
            </a:r>
            <a:endParaRPr kumimoji="0" lang="en-AU" sz="2400" b="1" i="0" u="none" strike="noStrike" kern="1200" cap="none" spc="0" normalizeH="0" baseline="0" noProof="0" dirty="0">
              <a:ln>
                <a:noFill/>
              </a:ln>
              <a:solidFill>
                <a:srgbClr val="9B1889"/>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9B1889"/>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71911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86FA7C5-3836-FE9C-BE68-AF421DEBA88A}"/>
              </a:ext>
            </a:extLst>
          </p:cNvPr>
          <p:cNvSpPr txBox="1"/>
          <p:nvPr/>
        </p:nvSpPr>
        <p:spPr>
          <a:xfrm>
            <a:off x="6095998" y="1442503"/>
            <a:ext cx="6096001" cy="5415497"/>
          </a:xfrm>
          <a:prstGeom prst="rect">
            <a:avLst/>
          </a:prstGeom>
          <a:solidFill>
            <a:srgbClr val="EBD3E8"/>
          </a:solidFill>
          <a:ln>
            <a:noFill/>
          </a:ln>
        </p:spPr>
        <p:txBody>
          <a:bodyPr wrap="square" lIns="216000" tIns="108000" rIns="216000" bIns="108000" rtlCol="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AU" sz="2400" b="1" i="0" u="none" strike="noStrike" kern="1200" cap="none" spc="0" normalizeH="0" baseline="0" noProof="0" dirty="0">
                <a:ln>
                  <a:noFill/>
                </a:ln>
                <a:solidFill>
                  <a:srgbClr val="9B1889"/>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en-AU" sz="2400" b="1" i="0" u="none" strike="noStrike" kern="1200" cap="none" spc="0" normalizeH="0" baseline="0" noProof="0" dirty="0">
                <a:ln>
                  <a:noFill/>
                </a:ln>
                <a:solidFill>
                  <a:srgbClr val="9B1889"/>
                </a:solidFill>
                <a:effectLst/>
                <a:uLnTx/>
                <a:uFillTx/>
                <a:latin typeface="Panton Bold" panose="00000800000000000000" pitchFamily="50" charset="0"/>
                <a:ea typeface="Calibri" panose="020F0502020204030204" pitchFamily="34" charset="0"/>
                <a:cs typeface="Calibri" panose="020F0502020204030204" pitchFamily="34" charset="0"/>
              </a:rPr>
              <a:t>Economic</a:t>
            </a:r>
            <a:endParaRPr lang="en-AU" sz="2400" b="1" dirty="0">
              <a:solidFill>
                <a:srgbClr val="9B1889"/>
              </a:solidFill>
              <a:latin typeface="Calibri" panose="020F0502020204030204" pitchFamily="34" charset="0"/>
              <a:ea typeface="Calibri" panose="020F0502020204030204" pitchFamily="34" charset="0"/>
              <a:cs typeface="Calibri" panose="020F0502020204030204" pitchFamily="34" charset="0"/>
            </a:endParaRPr>
          </a:p>
          <a:p>
            <a:pPr lvl="0">
              <a:lnSpc>
                <a:spcPct val="110000"/>
              </a:lnSpc>
              <a:spcAft>
                <a:spcPts val="1000"/>
              </a:spcAft>
              <a:defRPr/>
            </a:pPr>
            <a:r>
              <a:rPr lang="en-US" dirty="0">
                <a:solidFill>
                  <a:srgbClr val="9B1889"/>
                </a:solidFill>
                <a:latin typeface="Calibri bold" panose="020F0702030404030204" pitchFamily="34" charset="0"/>
                <a:ea typeface="Calibri bold" panose="020F0702030404030204" pitchFamily="34" charset="0"/>
                <a:cs typeface="Calibri bold" panose="020F0702030404030204" pitchFamily="34" charset="0"/>
              </a:rPr>
              <a:t>Businesses</a:t>
            </a:r>
          </a:p>
          <a:p>
            <a:pPr marL="342900" lvl="0" indent="-342900">
              <a:lnSpc>
                <a:spcPct val="110000"/>
              </a:lnSpc>
              <a:spcAft>
                <a:spcPts val="1000"/>
              </a:spcAft>
              <a:buFont typeface="Arial" panose="020B0604020202020204" pitchFamily="34" charset="0"/>
              <a:buChar char="•"/>
              <a:defRPr/>
            </a:pPr>
            <a:r>
              <a:rPr lang="en-US" dirty="0">
                <a:solidFill>
                  <a:srgbClr val="9B1889"/>
                </a:solidFill>
                <a:latin typeface="Calibri" panose="020F0502020204030204" pitchFamily="34" charset="0"/>
                <a:ea typeface="Calibri" panose="020F0502020204030204" pitchFamily="34" charset="0"/>
                <a:cs typeface="Calibri" panose="020F0502020204030204" pitchFamily="34" charset="0"/>
              </a:rPr>
              <a:t>Business Recovery and Advisory Services </a:t>
            </a:r>
          </a:p>
          <a:p>
            <a:pPr marL="342900" lvl="0" indent="-342900">
              <a:lnSpc>
                <a:spcPct val="110000"/>
              </a:lnSpc>
              <a:spcAft>
                <a:spcPts val="1000"/>
              </a:spcAft>
              <a:buFont typeface="Arial" panose="020B0604020202020204" pitchFamily="34" charset="0"/>
              <a:buChar char="•"/>
              <a:defRPr/>
            </a:pPr>
            <a:r>
              <a:rPr lang="en-US" dirty="0">
                <a:solidFill>
                  <a:srgbClr val="9B1889"/>
                </a:solidFill>
                <a:latin typeface="Calibri" panose="020F0502020204030204" pitchFamily="34" charset="0"/>
                <a:ea typeface="Calibri" panose="020F0502020204030204" pitchFamily="34" charset="0"/>
                <a:cs typeface="Calibri" panose="020F0502020204030204" pitchFamily="34" charset="0"/>
              </a:rPr>
              <a:t>Mentoring, training and development programs </a:t>
            </a:r>
          </a:p>
          <a:p>
            <a:pPr marL="342900" lvl="0" indent="-342900">
              <a:lnSpc>
                <a:spcPct val="110000"/>
              </a:lnSpc>
              <a:spcAft>
                <a:spcPts val="1000"/>
              </a:spcAft>
              <a:buFont typeface="Arial" panose="020B0604020202020204" pitchFamily="34" charset="0"/>
              <a:buChar char="•"/>
              <a:defRPr/>
            </a:pPr>
            <a:r>
              <a:rPr lang="en-US" dirty="0">
                <a:solidFill>
                  <a:srgbClr val="9B1889"/>
                </a:solidFill>
                <a:latin typeface="Calibri" panose="020F0502020204030204" pitchFamily="34" charset="0"/>
                <a:ea typeface="Calibri" panose="020F0502020204030204" pitchFamily="34" charset="0"/>
                <a:cs typeface="Calibri" panose="020F0502020204030204" pitchFamily="34" charset="0"/>
              </a:rPr>
              <a:t>Employment strategies to retain workers in areas </a:t>
            </a:r>
          </a:p>
          <a:p>
            <a:pPr marL="342900" lvl="0" indent="-342900">
              <a:lnSpc>
                <a:spcPct val="110000"/>
              </a:lnSpc>
              <a:spcAft>
                <a:spcPts val="1000"/>
              </a:spcAft>
              <a:buFont typeface="Arial" panose="020B0604020202020204" pitchFamily="34" charset="0"/>
              <a:buChar char="•"/>
              <a:defRPr/>
            </a:pPr>
            <a:r>
              <a:rPr lang="en-US" dirty="0">
                <a:solidFill>
                  <a:srgbClr val="9B1889"/>
                </a:solidFill>
                <a:latin typeface="Calibri" panose="020F0502020204030204" pitchFamily="34" charset="0"/>
                <a:ea typeface="Calibri" panose="020F0502020204030204" pitchFamily="34" charset="0"/>
                <a:cs typeface="Calibri" panose="020F0502020204030204" pitchFamily="34" charset="0"/>
              </a:rPr>
              <a:t>Public private partnerships</a:t>
            </a:r>
          </a:p>
          <a:p>
            <a:pPr marL="342900" lvl="0" indent="-342900">
              <a:lnSpc>
                <a:spcPct val="110000"/>
              </a:lnSpc>
              <a:spcAft>
                <a:spcPts val="1000"/>
              </a:spcAft>
              <a:buFont typeface="Arial" panose="020B0604020202020204" pitchFamily="34" charset="0"/>
              <a:buChar char="•"/>
              <a:defRPr/>
            </a:pPr>
            <a:r>
              <a:rPr lang="en-US" dirty="0">
                <a:solidFill>
                  <a:srgbClr val="9B1889"/>
                </a:solidFill>
                <a:latin typeface="Calibri" panose="020F0502020204030204" pitchFamily="34" charset="0"/>
                <a:ea typeface="Calibri" panose="020F0502020204030204" pitchFamily="34" charset="0"/>
                <a:cs typeface="Calibri" panose="020F0502020204030204" pitchFamily="34" charset="0"/>
              </a:rPr>
              <a:t>Supporting diversification in local and regional economies </a:t>
            </a:r>
            <a:br>
              <a:rPr lang="en-US" dirty="0">
                <a:solidFill>
                  <a:srgbClr val="9B1889"/>
                </a:solidFill>
                <a:latin typeface="Calibri" panose="020F0502020204030204" pitchFamily="34" charset="0"/>
                <a:ea typeface="Calibri" panose="020F0502020204030204" pitchFamily="34" charset="0"/>
                <a:cs typeface="Calibri" panose="020F0502020204030204" pitchFamily="34" charset="0"/>
              </a:rPr>
            </a:br>
            <a:endParaRPr lang="en-US" dirty="0">
              <a:solidFill>
                <a:srgbClr val="9B1889"/>
              </a:solidFill>
              <a:latin typeface="Calibri" panose="020F0502020204030204" pitchFamily="34" charset="0"/>
              <a:ea typeface="Calibri" panose="020F0502020204030204" pitchFamily="34" charset="0"/>
              <a:cs typeface="Calibri" panose="020F0502020204030204" pitchFamily="34" charset="0"/>
            </a:endParaRPr>
          </a:p>
          <a:p>
            <a:pPr lvl="0">
              <a:lnSpc>
                <a:spcPct val="110000"/>
              </a:lnSpc>
              <a:spcAft>
                <a:spcPts val="1000"/>
              </a:spcAft>
              <a:defRPr/>
            </a:pPr>
            <a:r>
              <a:rPr lang="en-US" dirty="0">
                <a:solidFill>
                  <a:srgbClr val="9B1889"/>
                </a:solidFill>
                <a:latin typeface="Calibri bold" panose="020F0702030404030204" pitchFamily="34" charset="0"/>
                <a:ea typeface="Calibri bold" panose="020F0702030404030204" pitchFamily="34" charset="0"/>
                <a:cs typeface="Calibri bold" panose="020F0702030404030204" pitchFamily="34" charset="0"/>
              </a:rPr>
              <a:t>Primary producers</a:t>
            </a:r>
          </a:p>
          <a:p>
            <a:pPr marL="342900" lvl="0" indent="-342900">
              <a:lnSpc>
                <a:spcPct val="110000"/>
              </a:lnSpc>
              <a:spcAft>
                <a:spcPts val="1000"/>
              </a:spcAft>
              <a:buFont typeface="Arial" panose="020B0604020202020204" pitchFamily="34" charset="0"/>
              <a:buChar char="•"/>
              <a:defRPr/>
            </a:pPr>
            <a:r>
              <a:rPr lang="en-US" dirty="0">
                <a:solidFill>
                  <a:srgbClr val="9B1889"/>
                </a:solidFill>
                <a:latin typeface="Calibri" panose="020F0502020204030204" pitchFamily="34" charset="0"/>
                <a:ea typeface="Calibri" panose="020F0502020204030204" pitchFamily="34" charset="0"/>
                <a:cs typeface="Calibri" panose="020F0502020204030204" pitchFamily="34" charset="0"/>
              </a:rPr>
              <a:t>Financial strategies to support the many producers who still wont have re-established cash flow </a:t>
            </a:r>
            <a:endParaRPr kumimoji="0" lang="en-AU" sz="1800" b="0" i="0" u="none" strike="noStrike" kern="1200" cap="none" spc="0" normalizeH="0" baseline="0" noProof="0" dirty="0">
              <a:ln>
                <a:noFill/>
              </a:ln>
              <a:solidFill>
                <a:srgbClr val="9B1889"/>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8E825B8B-E778-5BC5-4CCD-38F18F24B8A7}"/>
              </a:ext>
            </a:extLst>
          </p:cNvPr>
          <p:cNvSpPr txBox="1"/>
          <p:nvPr/>
        </p:nvSpPr>
        <p:spPr>
          <a:xfrm>
            <a:off x="-1" y="1442503"/>
            <a:ext cx="6096001" cy="5415497"/>
          </a:xfrm>
          <a:prstGeom prst="rect">
            <a:avLst/>
          </a:prstGeom>
          <a:solidFill>
            <a:srgbClr val="702C8B"/>
          </a:solidFill>
        </p:spPr>
        <p:txBody>
          <a:bodyPr wrap="square" lIns="216000" tIns="108000" rIns="216000" bIns="108000" rtlCol="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AU" sz="24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en-AU" sz="2400" i="0" u="none" strike="noStrike" kern="1200" cap="none" spc="0" normalizeH="0" baseline="0" noProof="0" dirty="0">
                <a:ln>
                  <a:noFill/>
                </a:ln>
                <a:solidFill>
                  <a:prstClr val="white"/>
                </a:solidFill>
                <a:effectLst/>
                <a:uLnTx/>
                <a:uFillTx/>
                <a:latin typeface="Panton Bold" panose="00000800000000000000" pitchFamily="50" charset="0"/>
                <a:ea typeface="Calibri" panose="020F0502020204030204" pitchFamily="34" charset="0"/>
                <a:cs typeface="Calibri" panose="020F0502020204030204" pitchFamily="34" charset="0"/>
              </a:rPr>
              <a:t>Built </a:t>
            </a:r>
          </a:p>
          <a:p>
            <a:pPr marL="342900" indent="-342900">
              <a:buFont typeface="Arial" panose="020B0604020202020204" pitchFamily="34" charset="0"/>
              <a:buChar char="•"/>
            </a:pPr>
            <a:endParaRPr lang="en-US"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342900" indent="-342900">
              <a:lnSpc>
                <a:spcPct val="110000"/>
              </a:lnSpc>
              <a:spcAft>
                <a:spcPts val="1000"/>
              </a:spcAft>
              <a:buFont typeface="Arial" panose="020B0604020202020204" pitchFamily="34" charset="0"/>
              <a:buChar char="•"/>
            </a:pP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Restoration and reconstruction of community recreational facilities including sports grounds and facilities, parks and conservation estates </a:t>
            </a:r>
          </a:p>
          <a:p>
            <a:pPr marL="342900" indent="-342900">
              <a:lnSpc>
                <a:spcPct val="110000"/>
              </a:lnSpc>
              <a:spcAft>
                <a:spcPts val="1000"/>
              </a:spcAft>
              <a:buFont typeface="Arial" panose="020B0604020202020204" pitchFamily="34" charset="0"/>
              <a:buChar char="•"/>
            </a:pP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Restoration and reconstruction heritage buildings</a:t>
            </a:r>
            <a:b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br>
            <a:endParaRPr lang="en-US"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nSpc>
                <a:spcPct val="110000"/>
              </a:lnSpc>
              <a:spcAft>
                <a:spcPts val="1000"/>
              </a:spcAft>
            </a:pPr>
            <a:r>
              <a:rPr lang="en-US" dirty="0">
                <a:solidFill>
                  <a:schemeClr val="bg1"/>
                </a:solidFill>
                <a:latin typeface="Calibri bold" panose="020F0702030404030204" pitchFamily="34" charset="0"/>
                <a:ea typeface="Calibri bold" panose="020F0702030404030204" pitchFamily="34" charset="0"/>
                <a:cs typeface="Calibri bold" panose="020F0702030404030204" pitchFamily="34" charset="0"/>
              </a:rPr>
              <a:t>Ongoing support for rebuilding</a:t>
            </a:r>
          </a:p>
          <a:p>
            <a:pPr marL="342900" indent="-342900">
              <a:lnSpc>
                <a:spcPct val="110000"/>
              </a:lnSpc>
              <a:spcAft>
                <a:spcPts val="1000"/>
              </a:spcAft>
              <a:buFont typeface="Arial" panose="020B0604020202020204" pitchFamily="34" charset="0"/>
              <a:buChar char="•"/>
            </a:pP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Building advisory services for homeowners</a:t>
            </a:r>
          </a:p>
          <a:p>
            <a:pPr marL="342900" indent="-342900">
              <a:lnSpc>
                <a:spcPct val="110000"/>
              </a:lnSpc>
              <a:spcAft>
                <a:spcPts val="1000"/>
              </a:spcAft>
              <a:buFont typeface="Arial" panose="020B0604020202020204" pitchFamily="34" charset="0"/>
              <a:buChar char="•"/>
            </a:pP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Build back better initiatives</a:t>
            </a:r>
          </a:p>
          <a:p>
            <a:pPr marL="342900" indent="-342900">
              <a:lnSpc>
                <a:spcPct val="110000"/>
              </a:lnSpc>
              <a:spcAft>
                <a:spcPts val="1000"/>
              </a:spcAft>
              <a:buFont typeface="Arial" panose="020B0604020202020204" pitchFamily="34" charset="0"/>
              <a:buChar char="•"/>
            </a:pP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Digital infrastructure and connectivity</a:t>
            </a:r>
          </a:p>
        </p:txBody>
      </p:sp>
      <p:sp>
        <p:nvSpPr>
          <p:cNvPr id="2" name="Title 1"/>
          <p:cNvSpPr>
            <a:spLocks noGrp="1"/>
          </p:cNvSpPr>
          <p:nvPr>
            <p:ph type="title"/>
          </p:nvPr>
        </p:nvSpPr>
        <p:spPr/>
        <p:txBody>
          <a:bodyPr/>
          <a:lstStyle/>
          <a:p>
            <a:r>
              <a:rPr lang="en-AU" dirty="0"/>
              <a:t>Core Recovery Strategies 12 months and Beyond</a:t>
            </a:r>
          </a:p>
        </p:txBody>
      </p:sp>
    </p:spTree>
    <p:extLst>
      <p:ext uri="{BB962C8B-B14F-4D97-AF65-F5344CB8AC3E}">
        <p14:creationId xmlns:p14="http://schemas.microsoft.com/office/powerpoint/2010/main" val="2818262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fig-tables_2022-05-13-12months.jpg">
            <a:extLst>
              <a:ext uri="{FF2B5EF4-FFF2-40B4-BE49-F238E27FC236}">
                <a16:creationId xmlns:a16="http://schemas.microsoft.com/office/drawing/2014/main" id="{AB4E2826-AE13-827E-C8B2-F4F8C65B7F34}"/>
              </a:ext>
            </a:extLst>
          </p:cNvPr>
          <p:cNvPicPr>
            <a:picLocks noGrp="1" noChangeAspect="1"/>
          </p:cNvPicPr>
          <p:nvPr>
            <p:ph idx="4294967295"/>
          </p:nvPr>
        </p:nvPicPr>
        <p:blipFill rotWithShape="1">
          <a:blip r:embed="rId3"/>
          <a:srcRect r="26993"/>
          <a:stretch/>
        </p:blipFill>
        <p:spPr>
          <a:xfrm>
            <a:off x="1113340" y="320771"/>
            <a:ext cx="9965320" cy="5545773"/>
          </a:xfrm>
        </p:spPr>
      </p:pic>
    </p:spTree>
    <p:extLst>
      <p:ext uri="{BB962C8B-B14F-4D97-AF65-F5344CB8AC3E}">
        <p14:creationId xmlns:p14="http://schemas.microsoft.com/office/powerpoint/2010/main" val="30942992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12 months and beyond</a:t>
            </a:r>
          </a:p>
        </p:txBody>
      </p:sp>
      <p:sp>
        <p:nvSpPr>
          <p:cNvPr id="3" name="Content Placeholder 2"/>
          <p:cNvSpPr>
            <a:spLocks noGrp="1"/>
          </p:cNvSpPr>
          <p:nvPr>
            <p:ph idx="1"/>
          </p:nvPr>
        </p:nvSpPr>
        <p:spPr>
          <a:xfrm>
            <a:off x="990936" y="1442503"/>
            <a:ext cx="9817477" cy="4435494"/>
          </a:xfrm>
        </p:spPr>
        <p:txBody>
          <a:bodyPr/>
          <a:lstStyle/>
          <a:p>
            <a:pPr marL="0" indent="0">
              <a:buNone/>
            </a:pPr>
            <a:r>
              <a:rPr lang="en-AU" dirty="0"/>
              <a:t>Considering the community consequences and emerging issues at this stage of recovery:</a:t>
            </a:r>
          </a:p>
          <a:p>
            <a:pPr marL="457200" indent="-457200">
              <a:buFont typeface="+mj-lt"/>
              <a:buAutoNum type="arabicPeriod"/>
            </a:pPr>
            <a:r>
              <a:rPr lang="en-AU" dirty="0"/>
              <a:t>What are the priority planning actions in response to these issues?</a:t>
            </a:r>
          </a:p>
          <a:p>
            <a:pPr marL="457200" indent="-457200">
              <a:buFont typeface="+mj-lt"/>
              <a:buAutoNum type="arabicPeriod"/>
            </a:pPr>
            <a:r>
              <a:rPr lang="en-AU" dirty="0"/>
              <a:t>How has your recovery sub-committee membership changed over time?</a:t>
            </a:r>
          </a:p>
        </p:txBody>
      </p:sp>
    </p:spTree>
    <p:extLst>
      <p:ext uri="{BB962C8B-B14F-4D97-AF65-F5344CB8AC3E}">
        <p14:creationId xmlns:p14="http://schemas.microsoft.com/office/powerpoint/2010/main" val="3097837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What is happening in the community at 12 months?  </a:t>
            </a:r>
          </a:p>
        </p:txBody>
      </p:sp>
      <p:sp>
        <p:nvSpPr>
          <p:cNvPr id="3" name="Content Placeholder 2"/>
          <p:cNvSpPr>
            <a:spLocks noGrp="1"/>
          </p:cNvSpPr>
          <p:nvPr>
            <p:ph idx="1"/>
          </p:nvPr>
        </p:nvSpPr>
        <p:spPr>
          <a:xfrm>
            <a:off x="990936" y="1124006"/>
            <a:ext cx="10329043" cy="4435494"/>
          </a:xfrm>
        </p:spPr>
        <p:txBody>
          <a:bodyPr/>
          <a:lstStyle/>
          <a:p>
            <a:pPr>
              <a:spcAft>
                <a:spcPts val="300"/>
              </a:spcAft>
            </a:pPr>
            <a:r>
              <a:rPr lang="en-AU" dirty="0"/>
              <a:t>First year anniversary memorials and commemorations </a:t>
            </a:r>
          </a:p>
          <a:p>
            <a:pPr>
              <a:spcAft>
                <a:spcPts val="300"/>
              </a:spcAft>
            </a:pPr>
            <a:r>
              <a:rPr lang="en-AU" dirty="0"/>
              <a:t>Increase in mental health issues, substance abuse and family violence</a:t>
            </a:r>
          </a:p>
          <a:p>
            <a:pPr>
              <a:spcAft>
                <a:spcPts val="300"/>
              </a:spcAft>
            </a:pPr>
            <a:r>
              <a:rPr lang="en-AU" dirty="0"/>
              <a:t>People are still presenting for help and assistance for the first time </a:t>
            </a:r>
          </a:p>
          <a:p>
            <a:pPr>
              <a:spcAft>
                <a:spcPts val="300"/>
              </a:spcAft>
            </a:pPr>
            <a:r>
              <a:rPr lang="en-AU" dirty="0"/>
              <a:t>Return of disaster ‘season’ (fire, flood, cyclone) retriggering trauma and feelings of anxiety and distress.</a:t>
            </a:r>
          </a:p>
        </p:txBody>
      </p:sp>
      <p:grpSp>
        <p:nvGrpSpPr>
          <p:cNvPr id="9" name="Group 8">
            <a:extLst>
              <a:ext uri="{FF2B5EF4-FFF2-40B4-BE49-F238E27FC236}">
                <a16:creationId xmlns:a16="http://schemas.microsoft.com/office/drawing/2014/main" id="{77933984-E0EA-0546-83EE-D14043EC3191}"/>
              </a:ext>
            </a:extLst>
          </p:cNvPr>
          <p:cNvGrpSpPr/>
          <p:nvPr/>
        </p:nvGrpSpPr>
        <p:grpSpPr>
          <a:xfrm>
            <a:off x="8459822" y="3467163"/>
            <a:ext cx="3227873" cy="2639487"/>
            <a:chOff x="8459822" y="3426067"/>
            <a:chExt cx="3227873" cy="2639487"/>
          </a:xfrm>
        </p:grpSpPr>
        <p:pic>
          <p:nvPicPr>
            <p:cNvPr id="4" name="Picture 3"/>
            <p:cNvPicPr>
              <a:picLocks noChangeAspect="1"/>
            </p:cNvPicPr>
            <p:nvPr/>
          </p:nvPicPr>
          <p:blipFill rotWithShape="1">
            <a:blip r:embed="rId3"/>
            <a:srcRect r="12344"/>
            <a:stretch/>
          </p:blipFill>
          <p:spPr>
            <a:xfrm>
              <a:off x="8459822" y="3426067"/>
              <a:ext cx="3227873" cy="2379113"/>
            </a:xfrm>
            <a:prstGeom prst="rect">
              <a:avLst/>
            </a:prstGeom>
          </p:spPr>
        </p:pic>
        <p:sp>
          <p:nvSpPr>
            <p:cNvPr id="5" name="TextBox 4"/>
            <p:cNvSpPr txBox="1"/>
            <p:nvPr/>
          </p:nvSpPr>
          <p:spPr>
            <a:xfrm>
              <a:off x="10757041" y="5788555"/>
              <a:ext cx="920765" cy="276999"/>
            </a:xfrm>
            <a:prstGeom prst="rect">
              <a:avLst/>
            </a:prstGeom>
            <a:noFill/>
          </p:spPr>
          <p:txBody>
            <a:bodyPr wrap="none" rtlCol="0">
              <a:spAutoFit/>
            </a:bodyPr>
            <a:lstStyle/>
            <a:p>
              <a:pPr algn="r"/>
              <a:r>
                <a:rPr lang="en-AU" sz="1200" dirty="0">
                  <a:latin typeface="Calibri" panose="020F0502020204030204" pitchFamily="34" charset="0"/>
                  <a:ea typeface="Calibri" panose="020F0502020204030204" pitchFamily="34" charset="0"/>
                  <a:cs typeface="Calibri" panose="020F0502020204030204" pitchFamily="34" charset="0"/>
                </a:rPr>
                <a:t>AAP images</a:t>
              </a:r>
            </a:p>
          </p:txBody>
        </p:sp>
      </p:grpSp>
      <p:sp>
        <p:nvSpPr>
          <p:cNvPr id="6" name="Rectangle 5"/>
          <p:cNvSpPr/>
          <p:nvPr/>
        </p:nvSpPr>
        <p:spPr>
          <a:xfrm>
            <a:off x="404554" y="3939766"/>
            <a:ext cx="7767528" cy="1908215"/>
          </a:xfrm>
          <a:prstGeom prst="rect">
            <a:avLst/>
          </a:prstGeom>
          <a:solidFill>
            <a:schemeClr val="accent1"/>
          </a:solidFill>
        </p:spPr>
        <p:txBody>
          <a:bodyPr wrap="square">
            <a:spAutoFit/>
          </a:bodyPr>
          <a:lstStyle/>
          <a:p>
            <a:pPr>
              <a:lnSpc>
                <a:spcPct val="90000"/>
              </a:lnSpc>
              <a:spcBef>
                <a:spcPts val="1200"/>
              </a:spcBef>
            </a:pPr>
            <a:r>
              <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rPr>
              <a:t>Funding for short-term recovery services and contracts for recovery officers often conclude at 12 months, </a:t>
            </a:r>
            <a:r>
              <a:rPr lang="en-US" sz="2000" b="1" dirty="0">
                <a:solidFill>
                  <a:schemeClr val="bg1"/>
                </a:solidFill>
                <a:latin typeface="Calibri" panose="020F0502020204030204" pitchFamily="34" charset="0"/>
                <a:ea typeface="Calibri" panose="020F0502020204030204" pitchFamily="34" charset="0"/>
                <a:cs typeface="Calibri" panose="020F0502020204030204" pitchFamily="34" charset="0"/>
              </a:rPr>
              <a:t>just at the time </a:t>
            </a:r>
            <a:r>
              <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rPr>
              <a:t>the community is facing anniversaries which often result in heighted need for community support. </a:t>
            </a:r>
          </a:p>
          <a:p>
            <a:pPr>
              <a:lnSpc>
                <a:spcPct val="90000"/>
              </a:lnSpc>
              <a:spcBef>
                <a:spcPts val="1200"/>
              </a:spcBef>
            </a:pPr>
            <a:r>
              <a:rPr lang="en-US" sz="2000" dirty="0">
                <a:solidFill>
                  <a:schemeClr val="bg1"/>
                </a:solidFill>
                <a:latin typeface="Calibri bold italic" panose="020F07020304040A0204" pitchFamily="34" charset="0"/>
                <a:ea typeface="Calibri bold italic" panose="020F07020304040A0204" pitchFamily="34" charset="0"/>
                <a:cs typeface="Calibri bold italic" panose="020F07020304040A0204" pitchFamily="34" charset="0"/>
              </a:rPr>
              <a:t>Recovery Tip: Avoid concluding recovery services and workers at the 12-month mark, as this is often when recovery needs are high.</a:t>
            </a:r>
            <a:endParaRPr lang="en-AU" sz="2000" dirty="0">
              <a:solidFill>
                <a:schemeClr val="bg1"/>
              </a:solidFill>
              <a:latin typeface="Calibri bold italic" panose="020F07020304040A0204" pitchFamily="34" charset="0"/>
              <a:ea typeface="Calibri bold italic" panose="020F07020304040A0204" pitchFamily="34" charset="0"/>
              <a:cs typeface="Calibri bold italic" panose="020F07020304040A0204" pitchFamily="34" charset="0"/>
            </a:endParaRPr>
          </a:p>
        </p:txBody>
      </p:sp>
    </p:spTree>
    <p:extLst>
      <p:ext uri="{BB962C8B-B14F-4D97-AF65-F5344CB8AC3E}">
        <p14:creationId xmlns:p14="http://schemas.microsoft.com/office/powerpoint/2010/main" val="78451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Homes and Property</a:t>
            </a:r>
          </a:p>
        </p:txBody>
      </p:sp>
      <p:sp>
        <p:nvSpPr>
          <p:cNvPr id="3" name="Content Placeholder 2"/>
          <p:cNvSpPr>
            <a:spLocks noGrp="1"/>
          </p:cNvSpPr>
          <p:nvPr>
            <p:ph idx="1"/>
          </p:nvPr>
        </p:nvSpPr>
        <p:spPr>
          <a:xfrm>
            <a:off x="990936" y="1442503"/>
            <a:ext cx="5995491" cy="4311025"/>
          </a:xfrm>
        </p:spPr>
        <p:txBody>
          <a:bodyPr>
            <a:normAutofit lnSpcReduction="10000"/>
          </a:bodyPr>
          <a:lstStyle/>
          <a:p>
            <a:r>
              <a:rPr lang="en-AU" dirty="0"/>
              <a:t>Rebuilding is underway - but few homes completed and many not started</a:t>
            </a:r>
          </a:p>
          <a:p>
            <a:r>
              <a:rPr lang="en-AU" dirty="0"/>
              <a:t>Unresolved insurance claims and underinsurance issues</a:t>
            </a:r>
          </a:p>
          <a:p>
            <a:r>
              <a:rPr lang="en-AU" dirty="0"/>
              <a:t>Shortage of tradespeople, limited supply of building materials and increased costs</a:t>
            </a:r>
          </a:p>
          <a:p>
            <a:pPr marL="0" indent="0">
              <a:buNone/>
            </a:pPr>
            <a:r>
              <a:rPr lang="en-AU" dirty="0">
                <a:solidFill>
                  <a:schemeClr val="accent1"/>
                </a:solidFill>
                <a:latin typeface="Panton Bold" panose="00000800000000000000" pitchFamily="50" charset="0"/>
              </a:rPr>
              <a:t>Contributing factors to slowed recovery and increased stress, anxiety and emotional fatigue</a:t>
            </a:r>
            <a:endParaRPr lang="en-AU" dirty="0"/>
          </a:p>
        </p:txBody>
      </p:sp>
      <p:sp>
        <p:nvSpPr>
          <p:cNvPr id="5" name="Rectangle 4"/>
          <p:cNvSpPr/>
          <p:nvPr/>
        </p:nvSpPr>
        <p:spPr>
          <a:xfrm>
            <a:off x="7582328" y="1422792"/>
            <a:ext cx="4022374" cy="4149924"/>
          </a:xfrm>
          <a:prstGeom prst="rect">
            <a:avLst/>
          </a:prstGeom>
          <a:solidFill>
            <a:schemeClr val="accent1"/>
          </a:solidFill>
        </p:spPr>
        <p:txBody>
          <a:bodyPr wrap="square">
            <a:spAutoFit/>
          </a:bodyPr>
          <a:lstStyle/>
          <a:p>
            <a:pPr>
              <a:lnSpc>
                <a:spcPct val="90000"/>
              </a:lnSpc>
              <a:spcBef>
                <a:spcPts val="1200"/>
              </a:spcBef>
            </a:pPr>
            <a:r>
              <a:rPr lang="en-US" sz="2200" dirty="0">
                <a:solidFill>
                  <a:schemeClr val="bg1"/>
                </a:solidFill>
                <a:latin typeface="Calibri bold" panose="020F0702030404030204" pitchFamily="34" charset="0"/>
                <a:ea typeface="Calibri bold" panose="020F0702030404030204" pitchFamily="34" charset="0"/>
                <a:cs typeface="Calibri bold" panose="020F0702030404030204" pitchFamily="34" charset="0"/>
              </a:rPr>
              <a:t>Increased housing stress and homelessness </a:t>
            </a:r>
          </a:p>
          <a:p>
            <a:pPr marL="228600" indent="-228600">
              <a:lnSpc>
                <a:spcPct val="90000"/>
              </a:lnSpc>
              <a:spcBef>
                <a:spcPts val="1200"/>
              </a:spcBef>
              <a:buFont typeface="Arial" panose="020B0604020202020204" pitchFamily="34" charset="0"/>
              <a:buChar char="•"/>
            </a:pPr>
            <a:r>
              <a:rPr lang="en-US" sz="2200" dirty="0">
                <a:solidFill>
                  <a:schemeClr val="bg1"/>
                </a:solidFill>
                <a:latin typeface="Calibri" panose="020F0502020204030204" pitchFamily="34" charset="0"/>
                <a:ea typeface="Calibri" panose="020F0502020204030204" pitchFamily="34" charset="0"/>
                <a:cs typeface="Calibri" panose="020F0502020204030204" pitchFamily="34" charset="0"/>
              </a:rPr>
              <a:t>Many people still in insecure temporary accommodation</a:t>
            </a:r>
          </a:p>
          <a:p>
            <a:pPr marL="228600" indent="-228600">
              <a:lnSpc>
                <a:spcPct val="90000"/>
              </a:lnSpc>
              <a:spcBef>
                <a:spcPts val="1200"/>
              </a:spcBef>
              <a:buFont typeface="Arial" panose="020B0604020202020204" pitchFamily="34" charset="0"/>
              <a:buChar char="•"/>
            </a:pPr>
            <a:r>
              <a:rPr lang="en-US" sz="2200" dirty="0">
                <a:solidFill>
                  <a:schemeClr val="bg1"/>
                </a:solidFill>
                <a:latin typeface="Calibri" panose="020F0502020204030204" pitchFamily="34" charset="0"/>
                <a:ea typeface="Calibri" panose="020F0502020204030204" pitchFamily="34" charset="0"/>
                <a:cs typeface="Calibri" panose="020F0502020204030204" pitchFamily="34" charset="0"/>
              </a:rPr>
              <a:t>Scarcity of rentals and escalating rental costs</a:t>
            </a:r>
          </a:p>
          <a:p>
            <a:pPr marL="228600" indent="-228600">
              <a:lnSpc>
                <a:spcPct val="90000"/>
              </a:lnSpc>
              <a:spcBef>
                <a:spcPts val="1200"/>
              </a:spcBef>
              <a:buFont typeface="Arial" panose="020B0604020202020204" pitchFamily="34" charset="0"/>
              <a:buChar char="•"/>
            </a:pPr>
            <a:r>
              <a:rPr lang="en-US" sz="2200" dirty="0">
                <a:solidFill>
                  <a:schemeClr val="bg1"/>
                </a:solidFill>
                <a:latin typeface="Calibri" panose="020F0502020204030204" pitchFamily="34" charset="0"/>
                <a:ea typeface="Calibri" panose="020F0502020204030204" pitchFamily="34" charset="0"/>
                <a:cs typeface="Calibri" panose="020F0502020204030204" pitchFamily="34" charset="0"/>
              </a:rPr>
              <a:t>Increasing mortgage interest rates</a:t>
            </a:r>
          </a:p>
          <a:p>
            <a:pPr marL="228600" indent="-228600">
              <a:lnSpc>
                <a:spcPct val="90000"/>
              </a:lnSpc>
              <a:spcBef>
                <a:spcPts val="1200"/>
              </a:spcBef>
              <a:buFont typeface="Arial" panose="020B0604020202020204" pitchFamily="34" charset="0"/>
              <a:buChar char="•"/>
            </a:pPr>
            <a:r>
              <a:rPr lang="en-US" sz="2200" dirty="0">
                <a:solidFill>
                  <a:schemeClr val="bg1"/>
                </a:solidFill>
                <a:latin typeface="Calibri" panose="020F0502020204030204" pitchFamily="34" charset="0"/>
                <a:ea typeface="Calibri" panose="020F0502020204030204" pitchFamily="34" charset="0"/>
                <a:cs typeface="Calibri" panose="020F0502020204030204" pitchFamily="34" charset="0"/>
              </a:rPr>
              <a:t>No redundancy in local housing  stock to absorb another disaster event</a:t>
            </a:r>
          </a:p>
        </p:txBody>
      </p:sp>
    </p:spTree>
    <p:extLst>
      <p:ext uri="{BB962C8B-B14F-4D97-AF65-F5344CB8AC3E}">
        <p14:creationId xmlns:p14="http://schemas.microsoft.com/office/powerpoint/2010/main" val="2924008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t>The Long Road to Recovery – 3 Case Studies</a:t>
            </a:r>
          </a:p>
        </p:txBody>
      </p:sp>
      <p:graphicFrame>
        <p:nvGraphicFramePr>
          <p:cNvPr id="15" name="Content Placeholder 14">
            <a:extLst>
              <a:ext uri="{FF2B5EF4-FFF2-40B4-BE49-F238E27FC236}">
                <a16:creationId xmlns:a16="http://schemas.microsoft.com/office/drawing/2014/main" id="{25A6AEA6-5BA8-4C21-9242-B9DC85602461}"/>
              </a:ext>
            </a:extLst>
          </p:cNvPr>
          <p:cNvGraphicFramePr>
            <a:graphicFrameLocks noGrp="1"/>
          </p:cNvGraphicFramePr>
          <p:nvPr>
            <p:ph idx="1"/>
            <p:extLst>
              <p:ext uri="{D42A27DB-BD31-4B8C-83A1-F6EECF244321}">
                <p14:modId xmlns:p14="http://schemas.microsoft.com/office/powerpoint/2010/main" val="4116231681"/>
              </p:ext>
            </p:extLst>
          </p:nvPr>
        </p:nvGraphicFramePr>
        <p:xfrm>
          <a:off x="990600" y="1443038"/>
          <a:ext cx="10329863" cy="443547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36FE0030-A9C9-9143-D793-EA2ABBACB9CE}"/>
              </a:ext>
            </a:extLst>
          </p:cNvPr>
          <p:cNvSpPr txBox="1"/>
          <p:nvPr/>
        </p:nvSpPr>
        <p:spPr>
          <a:xfrm>
            <a:off x="990600" y="1119872"/>
            <a:ext cx="6205590" cy="646331"/>
          </a:xfrm>
          <a:prstGeom prst="rect">
            <a:avLst/>
          </a:prstGeom>
          <a:noFill/>
        </p:spPr>
        <p:txBody>
          <a:bodyPr wrap="square">
            <a:spAutoFit/>
          </a:bodyPr>
          <a:lstStyle/>
          <a:p>
            <a:r>
              <a:rPr lang="en-AU" sz="1800" dirty="0">
                <a:solidFill>
                  <a:schemeClr val="tx1"/>
                </a:solidFill>
                <a:latin typeface="Calibri" panose="020F0502020204030204" pitchFamily="34" charset="0"/>
                <a:ea typeface="Calibri" panose="020F0502020204030204" pitchFamily="34" charset="0"/>
                <a:cs typeface="Calibri" panose="020F0502020204030204" pitchFamily="34" charset="0"/>
              </a:rPr>
              <a:t>Townsville Floods (January 2019)</a:t>
            </a:r>
            <a:br>
              <a:rPr lang="en-AU" sz="1800" dirty="0">
                <a:solidFill>
                  <a:schemeClr val="tx1"/>
                </a:solidFill>
                <a:latin typeface="Calibri bold" panose="020F0702030404030204" pitchFamily="34" charset="0"/>
                <a:ea typeface="Calibri bold" panose="020F0702030404030204" pitchFamily="34" charset="0"/>
                <a:cs typeface="Calibri bold" panose="020F0702030404030204" pitchFamily="34" charset="0"/>
              </a:rPr>
            </a:br>
            <a:r>
              <a:rPr lang="en-US" sz="1800" b="1" i="0" baseline="0" dirty="0">
                <a:solidFill>
                  <a:schemeClr val="tx1"/>
                </a:solidFill>
                <a:effectLst/>
                <a:latin typeface="Calibri bold" panose="020F0702030404030204" pitchFamily="34" charset="0"/>
                <a:ea typeface="Calibri bold" panose="020F0702030404030204" pitchFamily="34" charset="0"/>
                <a:cs typeface="Calibri bold" panose="020F0702030404030204" pitchFamily="34" charset="0"/>
              </a:rPr>
              <a:t>Homes </a:t>
            </a:r>
            <a:r>
              <a:rPr lang="en-US" sz="1800" b="1" i="0" u="none" strike="noStrike" kern="1200" spc="0" baseline="0" dirty="0">
                <a:solidFill>
                  <a:schemeClr val="tx1"/>
                </a:solidFill>
                <a:effectLst/>
                <a:latin typeface="Calibri bold" panose="020F0702030404030204" pitchFamily="34" charset="0"/>
                <a:ea typeface="Calibri bold" panose="020F0702030404030204" pitchFamily="34" charset="0"/>
                <a:cs typeface="Calibri bold" panose="020F0702030404030204" pitchFamily="34" charset="0"/>
              </a:rPr>
              <a:t>repaired by the 12-month anniversary</a:t>
            </a:r>
            <a:endParaRPr lang="en-AU" dirty="0">
              <a:latin typeface="Calibri bold" panose="020F0702030404030204" pitchFamily="34" charset="0"/>
              <a:ea typeface="Calibri bold" panose="020F0702030404030204" pitchFamily="34" charset="0"/>
              <a:cs typeface="Calibri bold" panose="020F0702030404030204" pitchFamily="34" charset="0"/>
            </a:endParaRPr>
          </a:p>
        </p:txBody>
      </p:sp>
    </p:spTree>
    <p:extLst>
      <p:ext uri="{BB962C8B-B14F-4D97-AF65-F5344CB8AC3E}">
        <p14:creationId xmlns:p14="http://schemas.microsoft.com/office/powerpoint/2010/main" val="2712015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NSW South Coast Black Summer fires January 2020</a:t>
            </a:r>
          </a:p>
        </p:txBody>
      </p:sp>
      <p:grpSp>
        <p:nvGrpSpPr>
          <p:cNvPr id="9" name="Group 8">
            <a:extLst>
              <a:ext uri="{FF2B5EF4-FFF2-40B4-BE49-F238E27FC236}">
                <a16:creationId xmlns:a16="http://schemas.microsoft.com/office/drawing/2014/main" id="{2151A13F-48A2-FFB0-85E8-5B82279170C6}"/>
              </a:ext>
            </a:extLst>
          </p:cNvPr>
          <p:cNvGrpSpPr/>
          <p:nvPr/>
        </p:nvGrpSpPr>
        <p:grpSpPr>
          <a:xfrm>
            <a:off x="666156" y="2644785"/>
            <a:ext cx="1995714" cy="2083783"/>
            <a:chOff x="767419" y="2768073"/>
            <a:chExt cx="1995714" cy="2083783"/>
          </a:xfrm>
        </p:grpSpPr>
        <p:pic>
          <p:nvPicPr>
            <p:cNvPr id="7" name="Picture 6">
              <a:extLst>
                <a:ext uri="{FF2B5EF4-FFF2-40B4-BE49-F238E27FC236}">
                  <a16:creationId xmlns:a16="http://schemas.microsoft.com/office/drawing/2014/main" id="{643E4B7C-08D2-411C-A3C1-56769364BCC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243608" y="2768073"/>
              <a:ext cx="1031639" cy="1033359"/>
            </a:xfrm>
            <a:prstGeom prst="rect">
              <a:avLst/>
            </a:prstGeom>
          </p:spPr>
        </p:pic>
        <p:sp>
          <p:nvSpPr>
            <p:cNvPr id="15" name="TextBox 14">
              <a:extLst>
                <a:ext uri="{FF2B5EF4-FFF2-40B4-BE49-F238E27FC236}">
                  <a16:creationId xmlns:a16="http://schemas.microsoft.com/office/drawing/2014/main" id="{357FA515-7053-43F4-9155-80DD45789699}"/>
                </a:ext>
              </a:extLst>
            </p:cNvPr>
            <p:cNvSpPr txBox="1"/>
            <p:nvPr/>
          </p:nvSpPr>
          <p:spPr>
            <a:xfrm>
              <a:off x="767419" y="3928526"/>
              <a:ext cx="1995714" cy="923330"/>
            </a:xfrm>
            <a:prstGeom prst="rect">
              <a:avLst/>
            </a:prstGeom>
            <a:noFill/>
          </p:spPr>
          <p:txBody>
            <a:bodyPr wrap="square" rtlCol="0">
              <a:spAutoFit/>
            </a:bodyPr>
            <a:lstStyle/>
            <a:p>
              <a:pPr algn="ctr"/>
              <a:r>
                <a:rPr lang="en-AU" sz="3600" b="1" dirty="0">
                  <a:solidFill>
                    <a:schemeClr val="bg2">
                      <a:lumMod val="25000"/>
                    </a:schemeClr>
                  </a:solidFill>
                  <a:latin typeface="Panton Bold" panose="00000800000000000000" pitchFamily="50" charset="0"/>
                </a:rPr>
                <a:t>1,000</a:t>
              </a:r>
              <a:r>
                <a:rPr lang="en-AU" b="1" dirty="0">
                  <a:solidFill>
                    <a:schemeClr val="bg2">
                      <a:lumMod val="25000"/>
                    </a:schemeClr>
                  </a:solidFill>
                  <a:latin typeface="Panton Bold" panose="00000800000000000000" pitchFamily="50" charset="0"/>
                </a:rPr>
                <a:t> Homes lost</a:t>
              </a:r>
            </a:p>
          </p:txBody>
        </p:sp>
      </p:grpSp>
      <p:grpSp>
        <p:nvGrpSpPr>
          <p:cNvPr id="8" name="Group 7">
            <a:extLst>
              <a:ext uri="{FF2B5EF4-FFF2-40B4-BE49-F238E27FC236}">
                <a16:creationId xmlns:a16="http://schemas.microsoft.com/office/drawing/2014/main" id="{143ED0CE-0416-0F60-449B-6B3B3C6A793B}"/>
              </a:ext>
            </a:extLst>
          </p:cNvPr>
          <p:cNvGrpSpPr/>
          <p:nvPr/>
        </p:nvGrpSpPr>
        <p:grpSpPr>
          <a:xfrm>
            <a:off x="3222944" y="2639213"/>
            <a:ext cx="2260115" cy="2091074"/>
            <a:chOff x="2812582" y="2762501"/>
            <a:chExt cx="2260115" cy="2091074"/>
          </a:xfrm>
        </p:grpSpPr>
        <p:pic>
          <p:nvPicPr>
            <p:cNvPr id="6" name="Picture 5">
              <a:extLst>
                <a:ext uri="{FF2B5EF4-FFF2-40B4-BE49-F238E27FC236}">
                  <a16:creationId xmlns:a16="http://schemas.microsoft.com/office/drawing/2014/main" id="{7739C4B5-2B5C-4C85-A2E2-8AFE3AC8A2B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426819" y="2762501"/>
              <a:ext cx="1031639" cy="1033358"/>
            </a:xfrm>
            <a:prstGeom prst="rect">
              <a:avLst/>
            </a:prstGeom>
          </p:spPr>
        </p:pic>
        <p:sp>
          <p:nvSpPr>
            <p:cNvPr id="16" name="TextBox 15">
              <a:extLst>
                <a:ext uri="{FF2B5EF4-FFF2-40B4-BE49-F238E27FC236}">
                  <a16:creationId xmlns:a16="http://schemas.microsoft.com/office/drawing/2014/main" id="{EFD64B7B-C5AD-41BC-9267-DE8D7869DBC2}"/>
                </a:ext>
              </a:extLst>
            </p:cNvPr>
            <p:cNvSpPr txBox="1"/>
            <p:nvPr/>
          </p:nvSpPr>
          <p:spPr>
            <a:xfrm>
              <a:off x="2812582" y="3930245"/>
              <a:ext cx="2260115" cy="923330"/>
            </a:xfrm>
            <a:prstGeom prst="rect">
              <a:avLst/>
            </a:prstGeom>
            <a:noFill/>
          </p:spPr>
          <p:txBody>
            <a:bodyPr wrap="square" rtlCol="0">
              <a:spAutoFit/>
            </a:bodyPr>
            <a:lstStyle/>
            <a:p>
              <a:pPr algn="ctr"/>
              <a:r>
                <a:rPr lang="en-AU" sz="3600" b="1" dirty="0">
                  <a:solidFill>
                    <a:schemeClr val="bg2">
                      <a:lumMod val="25000"/>
                    </a:schemeClr>
                  </a:solidFill>
                  <a:latin typeface="Panton Bold" panose="00000800000000000000" pitchFamily="50" charset="0"/>
                </a:rPr>
                <a:t>7.5%</a:t>
              </a:r>
            </a:p>
            <a:p>
              <a:pPr algn="ctr"/>
              <a:r>
                <a:rPr lang="en-AU" b="1" dirty="0">
                  <a:solidFill>
                    <a:schemeClr val="bg2">
                      <a:lumMod val="25000"/>
                    </a:schemeClr>
                  </a:solidFill>
                  <a:latin typeface="Panton Bold" panose="00000800000000000000" pitchFamily="50" charset="0"/>
                </a:rPr>
                <a:t>Finished rebuilding</a:t>
              </a:r>
            </a:p>
          </p:txBody>
        </p:sp>
      </p:grpSp>
      <p:grpSp>
        <p:nvGrpSpPr>
          <p:cNvPr id="10" name="Group 9">
            <a:extLst>
              <a:ext uri="{FF2B5EF4-FFF2-40B4-BE49-F238E27FC236}">
                <a16:creationId xmlns:a16="http://schemas.microsoft.com/office/drawing/2014/main" id="{0839727F-85B1-F27F-C24F-B86F90AE56CC}"/>
              </a:ext>
            </a:extLst>
          </p:cNvPr>
          <p:cNvGrpSpPr/>
          <p:nvPr/>
        </p:nvGrpSpPr>
        <p:grpSpPr>
          <a:xfrm>
            <a:off x="8912585" y="2611829"/>
            <a:ext cx="2731934" cy="2160989"/>
            <a:chOff x="8635702" y="2735117"/>
            <a:chExt cx="2731934" cy="2160989"/>
          </a:xfrm>
        </p:grpSpPr>
        <p:grpSp>
          <p:nvGrpSpPr>
            <p:cNvPr id="14" name="Group 13">
              <a:extLst>
                <a:ext uri="{FF2B5EF4-FFF2-40B4-BE49-F238E27FC236}">
                  <a16:creationId xmlns:a16="http://schemas.microsoft.com/office/drawing/2014/main" id="{E5CD6336-F49C-443C-96FC-41EB4C883F43}"/>
                </a:ext>
              </a:extLst>
            </p:cNvPr>
            <p:cNvGrpSpPr/>
            <p:nvPr/>
          </p:nvGrpSpPr>
          <p:grpSpPr>
            <a:xfrm>
              <a:off x="9485849" y="2735117"/>
              <a:ext cx="1031639" cy="1031639"/>
              <a:chOff x="2133110" y="3457443"/>
              <a:chExt cx="1191586" cy="1191586"/>
            </a:xfrm>
          </p:grpSpPr>
          <p:sp>
            <p:nvSpPr>
              <p:cNvPr id="13" name="Oval 12">
                <a:extLst>
                  <a:ext uri="{FF2B5EF4-FFF2-40B4-BE49-F238E27FC236}">
                    <a16:creationId xmlns:a16="http://schemas.microsoft.com/office/drawing/2014/main" id="{FBFFD651-9068-4DC5-9143-97C0DC8D3B02}"/>
                  </a:ext>
                </a:extLst>
              </p:cNvPr>
              <p:cNvSpPr/>
              <p:nvPr/>
            </p:nvSpPr>
            <p:spPr>
              <a:xfrm>
                <a:off x="2133110" y="3457443"/>
                <a:ext cx="1191586" cy="119158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Graphic 10" descr="Architecture with solid fill">
                <a:extLst>
                  <a:ext uri="{FF2B5EF4-FFF2-40B4-BE49-F238E27FC236}">
                    <a16:creationId xmlns:a16="http://schemas.microsoft.com/office/drawing/2014/main" id="{84DA892D-E527-4FFB-87DD-7DC9DE352F7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24102" y="3687101"/>
                <a:ext cx="705959" cy="705959"/>
              </a:xfrm>
              <a:prstGeom prst="rect">
                <a:avLst/>
              </a:prstGeom>
            </p:spPr>
          </p:pic>
        </p:grpSp>
        <p:sp>
          <p:nvSpPr>
            <p:cNvPr id="17" name="TextBox 16">
              <a:extLst>
                <a:ext uri="{FF2B5EF4-FFF2-40B4-BE49-F238E27FC236}">
                  <a16:creationId xmlns:a16="http://schemas.microsoft.com/office/drawing/2014/main" id="{BC93482C-B22F-4381-8F9F-139C00CD1B52}"/>
                </a:ext>
              </a:extLst>
            </p:cNvPr>
            <p:cNvSpPr txBox="1"/>
            <p:nvPr/>
          </p:nvSpPr>
          <p:spPr>
            <a:xfrm>
              <a:off x="8635702" y="3972776"/>
              <a:ext cx="2731934" cy="923330"/>
            </a:xfrm>
            <a:prstGeom prst="rect">
              <a:avLst/>
            </a:prstGeom>
            <a:noFill/>
          </p:spPr>
          <p:txBody>
            <a:bodyPr wrap="square" rtlCol="0">
              <a:spAutoFit/>
            </a:bodyPr>
            <a:lstStyle/>
            <a:p>
              <a:pPr algn="ctr"/>
              <a:r>
                <a:rPr lang="en-AU" sz="3600" b="1" dirty="0">
                  <a:solidFill>
                    <a:schemeClr val="bg2">
                      <a:lumMod val="25000"/>
                    </a:schemeClr>
                  </a:solidFill>
                  <a:latin typeface="Panton Bold" panose="00000800000000000000" pitchFamily="50" charset="0"/>
                </a:rPr>
                <a:t>117</a:t>
              </a:r>
            </a:p>
            <a:p>
              <a:pPr algn="ctr"/>
              <a:r>
                <a:rPr lang="en-AU" b="1" dirty="0">
                  <a:solidFill>
                    <a:schemeClr val="bg2">
                      <a:lumMod val="25000"/>
                    </a:schemeClr>
                  </a:solidFill>
                  <a:latin typeface="Panton Bold" panose="00000800000000000000" pitchFamily="50" charset="0"/>
                </a:rPr>
                <a:t>Applications to rebuild</a:t>
              </a:r>
            </a:p>
          </p:txBody>
        </p:sp>
      </p:grpSp>
      <p:grpSp>
        <p:nvGrpSpPr>
          <p:cNvPr id="21" name="Group 20">
            <a:extLst>
              <a:ext uri="{FF2B5EF4-FFF2-40B4-BE49-F238E27FC236}">
                <a16:creationId xmlns:a16="http://schemas.microsoft.com/office/drawing/2014/main" id="{F9353D37-BC79-EFC5-2F5A-DF26F0F4FD4D}"/>
              </a:ext>
            </a:extLst>
          </p:cNvPr>
          <p:cNvGrpSpPr/>
          <p:nvPr/>
        </p:nvGrpSpPr>
        <p:grpSpPr>
          <a:xfrm>
            <a:off x="6904484" y="2615197"/>
            <a:ext cx="1547446" cy="2157621"/>
            <a:chOff x="7088256" y="2738485"/>
            <a:chExt cx="1547446" cy="2157621"/>
          </a:xfrm>
        </p:grpSpPr>
        <p:pic>
          <p:nvPicPr>
            <p:cNvPr id="12" name="Picture 11">
              <a:extLst>
                <a:ext uri="{FF2B5EF4-FFF2-40B4-BE49-F238E27FC236}">
                  <a16:creationId xmlns:a16="http://schemas.microsoft.com/office/drawing/2014/main" id="{83685063-0406-4CF5-88FA-53911950E2E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327013" y="2738485"/>
              <a:ext cx="1079590" cy="1081390"/>
            </a:xfrm>
            <a:prstGeom prst="rect">
              <a:avLst/>
            </a:prstGeom>
          </p:spPr>
        </p:pic>
        <p:sp>
          <p:nvSpPr>
            <p:cNvPr id="18" name="TextBox 17">
              <a:extLst>
                <a:ext uri="{FF2B5EF4-FFF2-40B4-BE49-F238E27FC236}">
                  <a16:creationId xmlns:a16="http://schemas.microsoft.com/office/drawing/2014/main" id="{EB4AA275-7F34-49E1-83D4-5853EB6A96B8}"/>
                </a:ext>
              </a:extLst>
            </p:cNvPr>
            <p:cNvSpPr txBox="1"/>
            <p:nvPr/>
          </p:nvSpPr>
          <p:spPr>
            <a:xfrm>
              <a:off x="7088256" y="3972776"/>
              <a:ext cx="1547446" cy="923330"/>
            </a:xfrm>
            <a:prstGeom prst="rect">
              <a:avLst/>
            </a:prstGeom>
            <a:noFill/>
          </p:spPr>
          <p:txBody>
            <a:bodyPr wrap="square" rtlCol="0">
              <a:spAutoFit/>
            </a:bodyPr>
            <a:lstStyle/>
            <a:p>
              <a:pPr algn="ctr"/>
              <a:r>
                <a:rPr lang="en-AU" sz="3600" b="1" dirty="0">
                  <a:solidFill>
                    <a:schemeClr val="bg2">
                      <a:lumMod val="25000"/>
                    </a:schemeClr>
                  </a:solidFill>
                  <a:latin typeface="Panton Bold" panose="00000800000000000000" pitchFamily="50" charset="0"/>
                </a:rPr>
                <a:t>467</a:t>
              </a:r>
              <a:r>
                <a:rPr lang="en-AU" b="1" dirty="0">
                  <a:solidFill>
                    <a:schemeClr val="bg2">
                      <a:lumMod val="25000"/>
                    </a:schemeClr>
                  </a:solidFill>
                  <a:latin typeface="Panton Bold" panose="00000800000000000000" pitchFamily="50" charset="0"/>
                </a:rPr>
                <a:t> Homes lost</a:t>
              </a:r>
            </a:p>
          </p:txBody>
        </p:sp>
      </p:grpSp>
      <p:sp>
        <p:nvSpPr>
          <p:cNvPr id="19" name="TextBox 18">
            <a:extLst>
              <a:ext uri="{FF2B5EF4-FFF2-40B4-BE49-F238E27FC236}">
                <a16:creationId xmlns:a16="http://schemas.microsoft.com/office/drawing/2014/main" id="{347F718D-A373-45CF-9F0D-0DB99180281A}"/>
              </a:ext>
            </a:extLst>
          </p:cNvPr>
          <p:cNvSpPr txBox="1"/>
          <p:nvPr/>
        </p:nvSpPr>
        <p:spPr>
          <a:xfrm>
            <a:off x="0" y="1985091"/>
            <a:ext cx="6096000" cy="369332"/>
          </a:xfrm>
          <a:prstGeom prst="rect">
            <a:avLst/>
          </a:prstGeom>
          <a:noFill/>
        </p:spPr>
        <p:txBody>
          <a:bodyPr wrap="square" rtlCol="0">
            <a:spAutoFit/>
          </a:bodyPr>
          <a:lstStyle/>
          <a:p>
            <a:pPr algn="ctr"/>
            <a:r>
              <a:rPr lang="en-AU" b="1" dirty="0">
                <a:solidFill>
                  <a:schemeClr val="bg2">
                    <a:lumMod val="25000"/>
                  </a:schemeClr>
                </a:solidFill>
                <a:latin typeface="Panton Bold" panose="00000800000000000000" pitchFamily="50" charset="0"/>
              </a:rPr>
              <a:t>Bega Valley and Eurobodalla</a:t>
            </a:r>
          </a:p>
        </p:txBody>
      </p:sp>
      <p:sp>
        <p:nvSpPr>
          <p:cNvPr id="20" name="TextBox 19">
            <a:extLst>
              <a:ext uri="{FF2B5EF4-FFF2-40B4-BE49-F238E27FC236}">
                <a16:creationId xmlns:a16="http://schemas.microsoft.com/office/drawing/2014/main" id="{9F28E3B6-5571-42CE-9253-24AA2F7A52B6}"/>
              </a:ext>
            </a:extLst>
          </p:cNvPr>
          <p:cNvSpPr txBox="1"/>
          <p:nvPr/>
        </p:nvSpPr>
        <p:spPr>
          <a:xfrm>
            <a:off x="6096000" y="1985091"/>
            <a:ext cx="6096000" cy="369332"/>
          </a:xfrm>
          <a:prstGeom prst="rect">
            <a:avLst/>
          </a:prstGeom>
          <a:noFill/>
        </p:spPr>
        <p:txBody>
          <a:bodyPr wrap="square" rtlCol="0">
            <a:spAutoFit/>
          </a:bodyPr>
          <a:lstStyle/>
          <a:p>
            <a:pPr algn="ctr"/>
            <a:r>
              <a:rPr lang="en-AU" b="1" dirty="0">
                <a:solidFill>
                  <a:schemeClr val="bg2">
                    <a:lumMod val="25000"/>
                  </a:schemeClr>
                </a:solidFill>
                <a:latin typeface="Panton Bold" panose="00000800000000000000" pitchFamily="50" charset="0"/>
              </a:rPr>
              <a:t>Bega Valley</a:t>
            </a:r>
          </a:p>
        </p:txBody>
      </p:sp>
      <p:sp>
        <p:nvSpPr>
          <p:cNvPr id="25" name="TextBox 24">
            <a:extLst>
              <a:ext uri="{FF2B5EF4-FFF2-40B4-BE49-F238E27FC236}">
                <a16:creationId xmlns:a16="http://schemas.microsoft.com/office/drawing/2014/main" id="{CDF56DD9-52F9-4624-94A8-06DDD0DF1947}"/>
              </a:ext>
            </a:extLst>
          </p:cNvPr>
          <p:cNvSpPr txBox="1"/>
          <p:nvPr/>
        </p:nvSpPr>
        <p:spPr>
          <a:xfrm>
            <a:off x="912672" y="1171376"/>
            <a:ext cx="9664994" cy="430887"/>
          </a:xfrm>
          <a:prstGeom prst="rect">
            <a:avLst/>
          </a:prstGeom>
          <a:noFill/>
        </p:spPr>
        <p:txBody>
          <a:bodyPr wrap="square" lIns="91440" tIns="45720" rIns="91440" bIns="45720" anchor="t">
            <a:spAutoFit/>
          </a:bodyPr>
          <a:lstStyle/>
          <a:p>
            <a:pPr>
              <a:defRPr sz="1862" b="0" i="0" u="none" strike="noStrike" kern="1200" spc="0" baseline="0">
                <a:solidFill>
                  <a:srgbClr val="212121">
                    <a:lumMod val="65000"/>
                    <a:lumOff val="35000"/>
                  </a:srgbClr>
                </a:solidFill>
                <a:latin typeface="+mn-lt"/>
                <a:ea typeface="+mn-ea"/>
                <a:cs typeface="+mn-cs"/>
              </a:defRPr>
            </a:pPr>
            <a:r>
              <a:rPr lang="en-AU" sz="2200" dirty="0">
                <a:latin typeface="Panton SemiBold" panose="00000700000000000000" pitchFamily="50" charset="0"/>
                <a:ea typeface="Calibri bold" panose="020F0702030404030204" pitchFamily="34" charset="0"/>
                <a:cs typeface="Calibri bold" panose="020F0702030404030204" pitchFamily="34" charset="0"/>
              </a:rPr>
              <a:t>2 year anniversary: Home rebuilding rates at November 2021</a:t>
            </a:r>
            <a:endParaRPr lang="en-AU" sz="2200" dirty="0">
              <a:effectLst/>
              <a:latin typeface="Panton SemiBold" panose="00000700000000000000" pitchFamily="50" charset="0"/>
              <a:ea typeface="Calibri bold" panose="020F0702030404030204" pitchFamily="34" charset="0"/>
              <a:cs typeface="Calibri bold" panose="020F0702030404030204" pitchFamily="34" charset="0"/>
            </a:endParaRPr>
          </a:p>
        </p:txBody>
      </p:sp>
      <p:cxnSp>
        <p:nvCxnSpPr>
          <p:cNvPr id="31" name="Straight Connector 30">
            <a:extLst>
              <a:ext uri="{FF2B5EF4-FFF2-40B4-BE49-F238E27FC236}">
                <a16:creationId xmlns:a16="http://schemas.microsoft.com/office/drawing/2014/main" id="{8095F928-17BF-41DC-8357-CF1BF5B85539}"/>
              </a:ext>
            </a:extLst>
          </p:cNvPr>
          <p:cNvCxnSpPr>
            <a:cxnSpLocks/>
          </p:cNvCxnSpPr>
          <p:nvPr/>
        </p:nvCxnSpPr>
        <p:spPr>
          <a:xfrm>
            <a:off x="6097916" y="1985091"/>
            <a:ext cx="0" cy="3601596"/>
          </a:xfrm>
          <a:prstGeom prst="line">
            <a:avLst/>
          </a:prstGeom>
          <a:ln>
            <a:solidFill>
              <a:schemeClr val="tx1">
                <a:lumMod val="25000"/>
                <a:lumOff val="75000"/>
              </a:schemeClr>
            </a:solidFill>
          </a:ln>
        </p:spPr>
        <p:style>
          <a:lnRef idx="1">
            <a:schemeClr val="dk1"/>
          </a:lnRef>
          <a:fillRef idx="0">
            <a:schemeClr val="dk1"/>
          </a:fillRef>
          <a:effectRef idx="0">
            <a:schemeClr val="dk1"/>
          </a:effectRef>
          <a:fontRef idx="minor">
            <a:schemeClr val="tx1"/>
          </a:fontRef>
        </p:style>
      </p:cxnSp>
      <p:sp>
        <p:nvSpPr>
          <p:cNvPr id="3" name="TextBox 2"/>
          <p:cNvSpPr txBox="1"/>
          <p:nvPr/>
        </p:nvSpPr>
        <p:spPr>
          <a:xfrm>
            <a:off x="6994397" y="4913064"/>
            <a:ext cx="4301123" cy="646331"/>
          </a:xfrm>
          <a:prstGeom prst="rect">
            <a:avLst/>
          </a:prstGeom>
          <a:noFill/>
        </p:spPr>
        <p:txBody>
          <a:bodyPr wrap="square" rtlCol="0">
            <a:spAutoFit/>
          </a:bodyPr>
          <a:lstStyle/>
          <a:p>
            <a:pPr algn="ctr"/>
            <a:r>
              <a:rPr lang="en-AU" dirty="0">
                <a:latin typeface="Calibri" panose="020F0502020204030204" pitchFamily="34" charset="0"/>
                <a:ea typeface="Calibri" panose="020F0502020204030204" pitchFamily="34" charset="0"/>
                <a:cs typeface="Calibri" panose="020F0502020204030204" pitchFamily="34" charset="0"/>
              </a:rPr>
              <a:t>Three in four families have not even commenced the planning process</a:t>
            </a:r>
          </a:p>
        </p:txBody>
      </p:sp>
    </p:spTree>
    <p:extLst>
      <p:ext uri="{BB962C8B-B14F-4D97-AF65-F5344CB8AC3E}">
        <p14:creationId xmlns:p14="http://schemas.microsoft.com/office/powerpoint/2010/main" val="496896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East Gippsland  2019/20 Black Summer bushfires</a:t>
            </a:r>
            <a:endParaRPr lang="en-AU" dirty="0"/>
          </a:p>
        </p:txBody>
      </p:sp>
      <p:sp>
        <p:nvSpPr>
          <p:cNvPr id="5" name="Content Placeholder 4">
            <a:extLst>
              <a:ext uri="{FF2B5EF4-FFF2-40B4-BE49-F238E27FC236}">
                <a16:creationId xmlns:a16="http://schemas.microsoft.com/office/drawing/2014/main" id="{A15F716B-D3FB-BD63-894E-7D7B9CD1629C}"/>
              </a:ext>
            </a:extLst>
          </p:cNvPr>
          <p:cNvSpPr>
            <a:spLocks noGrp="1"/>
          </p:cNvSpPr>
          <p:nvPr>
            <p:ph idx="1"/>
          </p:nvPr>
        </p:nvSpPr>
        <p:spPr>
          <a:xfrm>
            <a:off x="990936" y="1442503"/>
            <a:ext cx="10475024" cy="4435494"/>
          </a:xfrm>
        </p:spPr>
        <p:txBody>
          <a:bodyPr>
            <a:normAutofit/>
          </a:bodyPr>
          <a:lstStyle/>
          <a:p>
            <a:pPr marL="0" indent="0">
              <a:buNone/>
            </a:pPr>
            <a:r>
              <a:rPr lang="en-US" sz="2400" b="1" dirty="0">
                <a:solidFill>
                  <a:schemeClr val="tx1"/>
                </a:solidFill>
              </a:rPr>
              <a:t>September 2022 (2 years on) </a:t>
            </a:r>
            <a:endParaRPr lang="en-US" sz="2400" dirty="0">
              <a:solidFill>
                <a:schemeClr val="tx1"/>
              </a:solidFill>
            </a:endParaRPr>
          </a:p>
          <a:p>
            <a:pPr marL="342900" indent="-342900">
              <a:buFont typeface="Arial" panose="020B0604020202020204" pitchFamily="34" charset="0"/>
              <a:buChar char="•"/>
            </a:pPr>
            <a:r>
              <a:rPr lang="en-US" sz="2400" dirty="0">
                <a:solidFill>
                  <a:schemeClr val="tx1"/>
                </a:solidFill>
              </a:rPr>
              <a:t>In East Gippsland - </a:t>
            </a:r>
            <a:r>
              <a:rPr lang="en-US" sz="2400" b="1" dirty="0">
                <a:solidFill>
                  <a:schemeClr val="tx1"/>
                </a:solidFill>
              </a:rPr>
              <a:t>just over 15 per cent </a:t>
            </a:r>
            <a:r>
              <a:rPr lang="en-US" sz="2400" dirty="0">
                <a:solidFill>
                  <a:schemeClr val="tx1"/>
                </a:solidFill>
              </a:rPr>
              <a:t>of the homes impacted by the 2019/20 Black Summer Bushfires have been replaced according to a draft report prepared by East Gippsland Shire Council and Bushfire Recovery Victoria.</a:t>
            </a:r>
          </a:p>
          <a:p>
            <a:pPr marL="342900" indent="-342900">
              <a:buFont typeface="Arial" panose="020B0604020202020204" pitchFamily="34" charset="0"/>
              <a:buChar char="•"/>
            </a:pPr>
            <a:r>
              <a:rPr lang="en-US" sz="2400" dirty="0">
                <a:solidFill>
                  <a:schemeClr val="tx1"/>
                </a:solidFill>
              </a:rPr>
              <a:t>Multiple impacts have led many property owners to draw the conclusion that they </a:t>
            </a:r>
            <a:r>
              <a:rPr lang="en-US" sz="2400" b="1" dirty="0">
                <a:solidFill>
                  <a:schemeClr val="tx1"/>
                </a:solidFill>
              </a:rPr>
              <a:t>do not have the capacity to rebuild</a:t>
            </a:r>
            <a:r>
              <a:rPr lang="en-US" sz="2400" dirty="0">
                <a:solidFill>
                  <a:schemeClr val="tx1"/>
                </a:solidFill>
              </a:rPr>
              <a:t>. </a:t>
            </a:r>
          </a:p>
          <a:p>
            <a:pPr marL="342900" indent="-342900">
              <a:buFont typeface="Arial" panose="020B0604020202020204" pitchFamily="34" charset="0"/>
              <a:buChar char="•"/>
            </a:pPr>
            <a:r>
              <a:rPr lang="en-US" sz="2400" dirty="0">
                <a:solidFill>
                  <a:schemeClr val="tx1"/>
                </a:solidFill>
              </a:rPr>
              <a:t>Further research is being conducted to understand barriers.</a:t>
            </a:r>
            <a:endParaRPr lang="en-AU" sz="2400" dirty="0">
              <a:solidFill>
                <a:schemeClr val="tx1"/>
              </a:solidFill>
            </a:endParaRPr>
          </a:p>
          <a:p>
            <a:pPr marL="0" indent="0">
              <a:buNone/>
            </a:pPr>
            <a:endParaRPr lang="en-AU" dirty="0"/>
          </a:p>
        </p:txBody>
      </p:sp>
    </p:spTree>
    <p:extLst>
      <p:ext uri="{BB962C8B-B14F-4D97-AF65-F5344CB8AC3E}">
        <p14:creationId xmlns:p14="http://schemas.microsoft.com/office/powerpoint/2010/main" val="3905900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There are lasting financial impacts</a:t>
            </a:r>
          </a:p>
        </p:txBody>
      </p:sp>
      <p:sp>
        <p:nvSpPr>
          <p:cNvPr id="3" name="Content Placeholder 2"/>
          <p:cNvSpPr>
            <a:spLocks noGrp="1"/>
          </p:cNvSpPr>
          <p:nvPr>
            <p:ph idx="1"/>
          </p:nvPr>
        </p:nvSpPr>
        <p:spPr>
          <a:xfrm>
            <a:off x="795730" y="1257571"/>
            <a:ext cx="8126736" cy="4999394"/>
          </a:xfrm>
        </p:spPr>
        <p:txBody>
          <a:bodyPr>
            <a:normAutofit fontScale="85000" lnSpcReduction="20000"/>
          </a:bodyPr>
          <a:lstStyle/>
          <a:p>
            <a:r>
              <a:rPr lang="en-AU" dirty="0"/>
              <a:t>Disaster events can have significant impact of the income trajectory of individuals and businesses in the longer term (in some cases over many years)</a:t>
            </a:r>
          </a:p>
          <a:p>
            <a:r>
              <a:rPr lang="en-US" dirty="0"/>
              <a:t>Low-income earners, small-business owners and part-time/temporary or casual workers are more likely to lose income following a disaster </a:t>
            </a:r>
          </a:p>
          <a:p>
            <a:r>
              <a:rPr lang="en-AU" dirty="0"/>
              <a:t>Repairs and reconstruction support industry sectors such as construction</a:t>
            </a:r>
          </a:p>
          <a:p>
            <a:r>
              <a:rPr lang="en-AU" dirty="0"/>
              <a:t>Other sectors may not be supported including service industries (hospitality and tourism) and human and social services</a:t>
            </a:r>
          </a:p>
          <a:p>
            <a:r>
              <a:rPr lang="en-AU" dirty="0"/>
              <a:t>These areas disproportionately employee females, youth and/or minority groups</a:t>
            </a:r>
          </a:p>
          <a:p>
            <a:pPr marL="0" indent="0">
              <a:buNone/>
            </a:pPr>
            <a:r>
              <a:rPr lang="en-AU" dirty="0">
                <a:solidFill>
                  <a:srgbClr val="9B1889"/>
                </a:solidFill>
                <a:latin typeface="Panton Bold" panose="00000800000000000000" pitchFamily="50" charset="0"/>
              </a:rPr>
              <a:t>Tailor economic recovery approaches and programs for those vulnerable businesses and individuals in communities </a:t>
            </a:r>
          </a:p>
          <a:p>
            <a:endParaRPr lang="en-AU" dirty="0"/>
          </a:p>
        </p:txBody>
      </p:sp>
      <p:sp>
        <p:nvSpPr>
          <p:cNvPr id="5" name="Oval 4"/>
          <p:cNvSpPr/>
          <p:nvPr/>
        </p:nvSpPr>
        <p:spPr>
          <a:xfrm>
            <a:off x="9008906" y="1844782"/>
            <a:ext cx="2821144" cy="2747766"/>
          </a:xfrm>
          <a:prstGeom prst="ellipse">
            <a:avLst/>
          </a:prstGeom>
          <a:solidFill>
            <a:srgbClr val="9B18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dirty="0">
                <a:latin typeface="Panton Bold" panose="00000800000000000000" pitchFamily="50" charset="0"/>
              </a:rPr>
              <a:t>Recovery funds </a:t>
            </a:r>
          </a:p>
          <a:p>
            <a:pPr algn="ctr"/>
            <a:r>
              <a:rPr lang="en-AU" sz="3200" b="1" dirty="0">
                <a:latin typeface="Panton Bold" panose="00000800000000000000" pitchFamily="50" charset="0"/>
              </a:rPr>
              <a:t>DO NOT</a:t>
            </a:r>
            <a:r>
              <a:rPr lang="en-AU" sz="2000" dirty="0">
                <a:latin typeface="Panton Bold" panose="00000800000000000000" pitchFamily="50" charset="0"/>
              </a:rPr>
              <a:t> </a:t>
            </a:r>
          </a:p>
          <a:p>
            <a:pPr algn="ctr"/>
            <a:r>
              <a:rPr lang="en-AU" sz="2000" dirty="0">
                <a:latin typeface="Panton Bold" panose="00000800000000000000" pitchFamily="50" charset="0"/>
              </a:rPr>
              <a:t>always flow evenly through a local economy </a:t>
            </a:r>
          </a:p>
        </p:txBody>
      </p:sp>
    </p:spTree>
    <p:extLst>
      <p:ext uri="{BB962C8B-B14F-4D97-AF65-F5344CB8AC3E}">
        <p14:creationId xmlns:p14="http://schemas.microsoft.com/office/powerpoint/2010/main" val="20900831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Environmental Recovery </a:t>
            </a:r>
            <a:br>
              <a:rPr lang="en-AU" dirty="0"/>
            </a:br>
            <a:r>
              <a:rPr lang="en-AU" dirty="0"/>
              <a:t>Rejuvenation and Biodiversity</a:t>
            </a:r>
          </a:p>
        </p:txBody>
      </p:sp>
      <p:sp>
        <p:nvSpPr>
          <p:cNvPr id="3" name="Content Placeholder 2"/>
          <p:cNvSpPr>
            <a:spLocks noGrp="1"/>
          </p:cNvSpPr>
          <p:nvPr>
            <p:ph idx="1"/>
          </p:nvPr>
        </p:nvSpPr>
        <p:spPr>
          <a:xfrm>
            <a:off x="990937" y="1442502"/>
            <a:ext cx="6005764" cy="4670621"/>
          </a:xfrm>
        </p:spPr>
        <p:txBody>
          <a:bodyPr>
            <a:normAutofit fontScale="85000" lnSpcReduction="10000"/>
          </a:bodyPr>
          <a:lstStyle/>
          <a:p>
            <a:r>
              <a:rPr lang="en-US" dirty="0"/>
              <a:t>Two years after the Black Summer bushfires, we are still developing an understanding the environmental impacts and consequences</a:t>
            </a:r>
          </a:p>
          <a:p>
            <a:r>
              <a:rPr lang="en-US" dirty="0"/>
              <a:t>Protection of threatened species and their habitats </a:t>
            </a:r>
          </a:p>
          <a:p>
            <a:r>
              <a:rPr lang="en-US" dirty="0"/>
              <a:t>Increasing resilience through new sanctuaries and </a:t>
            </a:r>
            <a:r>
              <a:rPr lang="en-US" dirty="0" err="1"/>
              <a:t>prioritised</a:t>
            </a:r>
            <a:r>
              <a:rPr lang="en-US" dirty="0"/>
              <a:t> species genetic management</a:t>
            </a:r>
          </a:p>
          <a:p>
            <a:r>
              <a:rPr lang="en-US" dirty="0"/>
              <a:t>Changed landscape has lasting impacts on psychological wellbeing, particularly for Indigenous Peoples who are deeply connected to land</a:t>
            </a:r>
          </a:p>
          <a:p>
            <a:r>
              <a:rPr lang="en-US" dirty="0"/>
              <a:t>Healing Country and enabling </a:t>
            </a:r>
            <a:br>
              <a:rPr lang="en-US" dirty="0"/>
            </a:br>
            <a:r>
              <a:rPr lang="en-US" dirty="0"/>
              <a:t>Traditional Owner land management</a:t>
            </a:r>
          </a:p>
          <a:p>
            <a:endParaRPr lang="en-US" dirty="0"/>
          </a:p>
          <a:p>
            <a:endParaRPr lang="en-US" dirty="0"/>
          </a:p>
        </p:txBody>
      </p:sp>
      <p:grpSp>
        <p:nvGrpSpPr>
          <p:cNvPr id="8" name="Group 7">
            <a:extLst>
              <a:ext uri="{FF2B5EF4-FFF2-40B4-BE49-F238E27FC236}">
                <a16:creationId xmlns:a16="http://schemas.microsoft.com/office/drawing/2014/main" id="{987DA571-896A-65EA-7C63-1DADC899065E}"/>
              </a:ext>
            </a:extLst>
          </p:cNvPr>
          <p:cNvGrpSpPr/>
          <p:nvPr/>
        </p:nvGrpSpPr>
        <p:grpSpPr>
          <a:xfrm>
            <a:off x="7293642" y="1504234"/>
            <a:ext cx="4536408" cy="4373763"/>
            <a:chOff x="7467097" y="1880171"/>
            <a:chExt cx="4536408" cy="4373763"/>
          </a:xfrm>
        </p:grpSpPr>
        <p:pic>
          <p:nvPicPr>
            <p:cNvPr id="5" name="Picture 4"/>
            <p:cNvPicPr>
              <a:picLocks noChangeAspect="1"/>
            </p:cNvPicPr>
            <p:nvPr/>
          </p:nvPicPr>
          <p:blipFill>
            <a:blip r:embed="rId3"/>
            <a:stretch>
              <a:fillRect/>
            </a:stretch>
          </p:blipFill>
          <p:spPr>
            <a:xfrm>
              <a:off x="7467097" y="1880171"/>
              <a:ext cx="4536408" cy="3912096"/>
            </a:xfrm>
            <a:prstGeom prst="rect">
              <a:avLst/>
            </a:prstGeom>
          </p:spPr>
        </p:pic>
        <p:sp>
          <p:nvSpPr>
            <p:cNvPr id="4" name="Rectangle 3"/>
            <p:cNvSpPr/>
            <p:nvPr/>
          </p:nvSpPr>
          <p:spPr>
            <a:xfrm>
              <a:off x="8157681" y="5792269"/>
              <a:ext cx="3845824" cy="461665"/>
            </a:xfrm>
            <a:prstGeom prst="rect">
              <a:avLst/>
            </a:prstGeom>
          </p:spPr>
          <p:txBody>
            <a:bodyPr wrap="square">
              <a:spAutoFit/>
            </a:bodyPr>
            <a:lstStyle/>
            <a:p>
              <a:pPr lvl="0" algn="r">
                <a:defRPr/>
              </a:pPr>
              <a:r>
                <a:rPr lang="en-US" sz="1200" dirty="0">
                  <a:latin typeface="Calibri" panose="020F0502020204030204" pitchFamily="34" charset="0"/>
                  <a:ea typeface="Calibri" panose="020F0502020204030204" pitchFamily="34" charset="0"/>
                  <a:cs typeface="Calibri" panose="020F0502020204030204" pitchFamily="34" charset="0"/>
                </a:rPr>
                <a:t>Image from CSIRO report into environmental impacts of the Black Summer Bushfires in NSW</a:t>
              </a:r>
              <a:endParaRPr lang="en-AU" sz="1200" dirty="0">
                <a:latin typeface="Calibri" panose="020F0502020204030204" pitchFamily="34" charset="0"/>
                <a:ea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327305379"/>
      </p:ext>
    </p:extLst>
  </p:cSld>
  <p:clrMapOvr>
    <a:masterClrMapping/>
  </p:clrMapOvr>
</p:sld>
</file>

<file path=ppt/theme/theme1.xml><?xml version="1.0" encoding="utf-8"?>
<a:theme xmlns:a="http://schemas.openxmlformats.org/drawingml/2006/main" name="1_Office Theme">
  <a:themeElements>
    <a:clrScheme name="Custom 2">
      <a:dk1>
        <a:srgbClr val="212121"/>
      </a:dk1>
      <a:lt1>
        <a:sysClr val="window" lastClr="FFFFFF"/>
      </a:lt1>
      <a:dk2>
        <a:srgbClr val="4E4E4E"/>
      </a:dk2>
      <a:lt2>
        <a:srgbClr val="EDEDED"/>
      </a:lt2>
      <a:accent1>
        <a:srgbClr val="9B1889"/>
      </a:accent1>
      <a:accent2>
        <a:srgbClr val="212121"/>
      </a:accent2>
      <a:accent3>
        <a:srgbClr val="105BB8"/>
      </a:accent3>
      <a:accent4>
        <a:srgbClr val="386182"/>
      </a:accent4>
      <a:accent5>
        <a:srgbClr val="CEB0A1"/>
      </a:accent5>
      <a:accent6>
        <a:srgbClr val="CD4F2D"/>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2FA37F0-7697-4D2F-8ED6-0B66261A3A99}" vid="{EAC2732A-37A2-4DB2-8BD7-654DA97780C9}"/>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73944b2-c49e-4d9c-b47a-e2513151abcc" xsi:nil="true"/>
    <lcf76f155ced4ddcb4097134ff3c332f xmlns="78a52810-3e6c-44d6-a463-d26917084db2">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0EDF3C1C4967945B88D6308C10B83A7" ma:contentTypeVersion="13" ma:contentTypeDescription="Create a new document." ma:contentTypeScope="" ma:versionID="505b36cdc7c88d30979a85bf4b603aa2">
  <xsd:schema xmlns:xsd="http://www.w3.org/2001/XMLSchema" xmlns:xs="http://www.w3.org/2001/XMLSchema" xmlns:p="http://schemas.microsoft.com/office/2006/metadata/properties" xmlns:ns2="78a52810-3e6c-44d6-a463-d26917084db2" xmlns:ns3="273944b2-c49e-4d9c-b47a-e2513151abcc" targetNamespace="http://schemas.microsoft.com/office/2006/metadata/properties" ma:root="true" ma:fieldsID="f93683841a8777a06fa398ce7879d1c5" ns2:_="" ns3:_="">
    <xsd:import namespace="78a52810-3e6c-44d6-a463-d26917084db2"/>
    <xsd:import namespace="273944b2-c49e-4d9c-b47a-e2513151abc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a52810-3e6c-44d6-a463-d26917084d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4005520-e530-4a8b-9ad9-7be756f67496"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73944b2-c49e-4d9c-b47a-e2513151abcc"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153a516-2b30-4e5c-8039-c7a0ea5362a5}" ma:internalName="TaxCatchAll" ma:showField="CatchAllData" ma:web="273944b2-c49e-4d9c-b47a-e2513151abcc">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50F75E0-DA5C-46D1-9209-4A0E1346E0F6}">
  <ds:schemaRefs>
    <ds:schemaRef ds:uri="http://purl.org/dc/dcmitype/"/>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273944b2-c49e-4d9c-b47a-e2513151abcc"/>
    <ds:schemaRef ds:uri="78a52810-3e6c-44d6-a463-d26917084db2"/>
    <ds:schemaRef ds:uri="http://www.w3.org/XML/1998/namespace"/>
  </ds:schemaRefs>
</ds:datastoreItem>
</file>

<file path=customXml/itemProps2.xml><?xml version="1.0" encoding="utf-8"?>
<ds:datastoreItem xmlns:ds="http://schemas.openxmlformats.org/officeDocument/2006/customXml" ds:itemID="{325290EC-2F84-42CC-B12D-9FC424A45C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a52810-3e6c-44d6-a463-d26917084db2"/>
    <ds:schemaRef ds:uri="273944b2-c49e-4d9c-b47a-e2513151ab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A4A3572-0439-45CD-ABB0-28B29F036B9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4444</TotalTime>
  <Words>3566</Words>
  <Application>Microsoft Office PowerPoint</Application>
  <PresentationFormat>Widescreen</PresentationFormat>
  <Paragraphs>286</Paragraphs>
  <Slides>20</Slides>
  <Notes>20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20</vt:i4>
      </vt:variant>
    </vt:vector>
  </HeadingPairs>
  <TitlesOfParts>
    <vt:vector size="31" baseType="lpstr">
      <vt:lpstr>Arial</vt:lpstr>
      <vt:lpstr>Calibri</vt:lpstr>
      <vt:lpstr>Calibri bold</vt:lpstr>
      <vt:lpstr>Calibri bold italic</vt:lpstr>
      <vt:lpstr>Calibri Light</vt:lpstr>
      <vt:lpstr>Century Gothic</vt:lpstr>
      <vt:lpstr>Panton Bold</vt:lpstr>
      <vt:lpstr>Panton SemiBold</vt:lpstr>
      <vt:lpstr>Panton SemiBold Italic</vt:lpstr>
      <vt:lpstr>1_Office Theme</vt:lpstr>
      <vt:lpstr>2_Office Theme</vt:lpstr>
      <vt:lpstr>Recovery Considerations 12 months and beyond</vt:lpstr>
      <vt:lpstr>PowerPoint Presentation</vt:lpstr>
      <vt:lpstr>What is happening in the community at 12 months?  </vt:lpstr>
      <vt:lpstr>Homes and Property</vt:lpstr>
      <vt:lpstr>The Long Road to Recovery – 3 Case Studies</vt:lpstr>
      <vt:lpstr>NSW South Coast Black Summer fires January 2020</vt:lpstr>
      <vt:lpstr>East Gippsland  2019/20 Black Summer bushfires</vt:lpstr>
      <vt:lpstr>There are lasting financial impacts</vt:lpstr>
      <vt:lpstr>Environmental Recovery  Rejuvenation and Biodiversity</vt:lpstr>
      <vt:lpstr>Transitioning from Recovery Committees</vt:lpstr>
      <vt:lpstr>When to close a recovery committee</vt:lpstr>
      <vt:lpstr>PowerPoint Presentation</vt:lpstr>
      <vt:lpstr>Looking forward </vt:lpstr>
      <vt:lpstr>PowerPoint Presentation</vt:lpstr>
      <vt:lpstr>2 years and beyond – recovery activities</vt:lpstr>
      <vt:lpstr>10 Years Beyond Bushfires Report: key findings</vt:lpstr>
      <vt:lpstr>PowerPoint Presentation</vt:lpstr>
      <vt:lpstr>Core Recovery Strategies 12 months and beyond</vt:lpstr>
      <vt:lpstr>Core Recovery Strategies 12 months and Beyond</vt:lpstr>
      <vt:lpstr>12 months and beyond</vt:lpstr>
    </vt:vector>
  </TitlesOfParts>
  <Company>Department of the Prime Minister and Cabinet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Graham, Wendy</dc:creator>
  <cp:lastModifiedBy>Hannah Coffey</cp:lastModifiedBy>
  <cp:revision>243</cp:revision>
  <dcterms:created xsi:type="dcterms:W3CDTF">2022-05-03T04:23:17Z</dcterms:created>
  <dcterms:modified xsi:type="dcterms:W3CDTF">2023-02-08T04:25:52Z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0x010100D0EDF3C1C4967945B88D6308C10B83A7</vt:lpwstr>
  </property>
  <property fmtid="{D5CDD505-2E9C-101B-9397-08002B2CF9AE}" pid="3" name="HPRMSecurityLevel">
    <vt:lpwstr>1;#OFFICIAL|11463c70-78df-4e3b-b0ff-f66cd3cb26ec</vt:lpwstr>
  </property>
  <property fmtid="{D5CDD505-2E9C-101B-9397-08002B2CF9AE}" pid="4" name="HPRMSecurityCaveat">
    <vt:lpwstr/>
  </property>
  <property fmtid="{D5CDD505-2E9C-101B-9397-08002B2CF9AE}" pid="5" name="MediaServiceImageTags">
    <vt:lpwstr/>
  </property>
</Properties>
</file>