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5" r:id="rId5"/>
  </p:sldMasterIdLst>
  <p:notesMasterIdLst>
    <p:notesMasterId r:id="rId26"/>
  </p:notesMasterIdLst>
  <p:sldIdLst>
    <p:sldId id="257" r:id="rId6"/>
    <p:sldId id="276" r:id="rId7"/>
    <p:sldId id="272" r:id="rId8"/>
    <p:sldId id="273" r:id="rId9"/>
    <p:sldId id="269" r:id="rId10"/>
    <p:sldId id="287" r:id="rId11"/>
    <p:sldId id="284" r:id="rId12"/>
    <p:sldId id="277" r:id="rId13"/>
    <p:sldId id="280" r:id="rId14"/>
    <p:sldId id="307" r:id="rId15"/>
    <p:sldId id="282" r:id="rId16"/>
    <p:sldId id="299" r:id="rId17"/>
    <p:sldId id="288" r:id="rId18"/>
    <p:sldId id="291" r:id="rId19"/>
    <p:sldId id="290" r:id="rId20"/>
    <p:sldId id="292" r:id="rId21"/>
    <p:sldId id="303" r:id="rId22"/>
    <p:sldId id="304" r:id="rId23"/>
    <p:sldId id="308"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Wendy" initials="GW" lastIdx="1" clrIdx="0">
    <p:extLst>
      <p:ext uri="{19B8F6BF-5375-455C-9EA6-DF929625EA0E}">
        <p15:presenceInfo xmlns:p15="http://schemas.microsoft.com/office/powerpoint/2012/main" userId="S-1-5-21-672394970-180755160-2318422700-104192" providerId="AD"/>
      </p:ext>
    </p:extLst>
  </p:cmAuthor>
  <p:cmAuthor id="2" name="Isabel Cornes" initials="IC" lastIdx="23" clrIdx="1">
    <p:extLst>
      <p:ext uri="{19B8F6BF-5375-455C-9EA6-DF929625EA0E}">
        <p15:presenceInfo xmlns:p15="http://schemas.microsoft.com/office/powerpoint/2012/main" userId="af1ded88c5412333" providerId="Windows Live"/>
      </p:ext>
    </p:extLst>
  </p:cmAuthor>
  <p:cmAuthor id="3" name="Guest User" initials="GU" lastIdx="4" clrIdx="2">
    <p:extLst>
      <p:ext uri="{19B8F6BF-5375-455C-9EA6-DF929625EA0E}">
        <p15:presenceInfo xmlns:p15="http://schemas.microsoft.com/office/powerpoint/2012/main" userId="S::urn:spo:anon#390e018d0f65473c141f1b92eb769cd0a199637ec69e15583dd5c698dc4261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3E8"/>
    <a:srgbClr val="9B1889"/>
    <a:srgbClr val="339933"/>
    <a:srgbClr val="DEC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54672-3873-43E6-97B8-5EF6655E8A05}" v="85" dt="2022-11-30T00:16:15.832"/>
    <p1510:client id="{43F3EE4F-BD09-4234-854C-CC3B10ADD9B3}" v="6" dt="2022-11-22T22:50:46.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198" autoAdjust="0"/>
  </p:normalViewPr>
  <p:slideViewPr>
    <p:cSldViewPr snapToGrid="0">
      <p:cViewPr varScale="1">
        <p:scale>
          <a:sx n="39" d="100"/>
          <a:sy n="39" d="100"/>
        </p:scale>
        <p:origin x="1708" y="24"/>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C0605-B7F8-4232-9916-24F6D4D2F30D}" type="datetimeFigureOut">
              <a:rPr lang="en-AU" smtClean="0"/>
              <a:t>8/02/2023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3E8F2-DD85-4404-AF55-D6E1F481DCCD}" type="slidenum">
              <a:rPr lang="en-AU" smtClean="0"/>
              <a:t>‹#›</a:t>
            </a:fld>
            <a:endParaRPr lang="en-AU" dirty="0"/>
          </a:p>
        </p:txBody>
      </p:sp>
    </p:spTree>
    <p:extLst>
      <p:ext uri="{BB962C8B-B14F-4D97-AF65-F5344CB8AC3E}">
        <p14:creationId xmlns:p14="http://schemas.microsoft.com/office/powerpoint/2010/main" val="340064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baseline="0" dirty="0"/>
              <a:t>NOTE TO FACILITATORS</a:t>
            </a:r>
          </a:p>
          <a:p>
            <a:pPr marL="0" indent="0">
              <a:buNone/>
            </a:pPr>
            <a:endParaRPr lang="en-US" b="1" u="none" dirty="0"/>
          </a:p>
          <a:p>
            <a:pPr marL="0" indent="0">
              <a:buNone/>
            </a:pPr>
            <a:r>
              <a:rPr lang="en-US" b="1" u="none" dirty="0"/>
              <a:t>The following slides provide you with a self paced walk through of the session, supported with speakers notes. </a:t>
            </a:r>
          </a:p>
          <a:p>
            <a:pPr>
              <a:defRPr/>
            </a:pPr>
            <a:r>
              <a:rPr lang="en-AU" sz="1200" b="0" u="none" kern="1200" dirty="0">
                <a:solidFill>
                  <a:schemeClr val="tx1"/>
                </a:solidFill>
                <a:latin typeface="+mn-lt"/>
                <a:ea typeface="+mn-ea"/>
                <a:cs typeface="+mn-cs"/>
              </a:rPr>
              <a:t>Notes are in standard format. </a:t>
            </a:r>
            <a:r>
              <a:rPr lang="en-AU" sz="1200" b="1" i="1" u="none" kern="1200" dirty="0">
                <a:solidFill>
                  <a:schemeClr val="tx1"/>
                </a:solidFill>
                <a:latin typeface="+mn-lt"/>
                <a:ea typeface="+mn-ea"/>
                <a:cs typeface="+mn-cs"/>
              </a:rPr>
              <a:t>Facilitator actions are in </a:t>
            </a:r>
            <a:r>
              <a:rPr lang="en-AU" b="1" i="1" dirty="0"/>
              <a:t>italics and bold.</a:t>
            </a:r>
            <a:endParaRPr lang="en-AU" sz="1200" b="1" i="1" u="none" kern="1200" dirty="0">
              <a:solidFill>
                <a:schemeClr val="tx1"/>
              </a:solidFill>
              <a:latin typeface="+mn-lt"/>
              <a:cs typeface="Calibri"/>
            </a:endParaRPr>
          </a:p>
          <a:p>
            <a:endParaRPr lang="en-US" b="1" u="none" dirty="0"/>
          </a:p>
          <a:p>
            <a:pPr marL="0" indent="0">
              <a:buFont typeface="Arial" panose="020B0604020202020204" pitchFamily="34" charset="0"/>
              <a:buNone/>
            </a:pPr>
            <a:r>
              <a:rPr lang="en-AU" sz="1200" b="1" u="none" kern="1200" dirty="0">
                <a:solidFill>
                  <a:schemeClr val="tx1"/>
                </a:solidFill>
                <a:latin typeface="+mn-lt"/>
                <a:ea typeface="+mn-ea"/>
                <a:cs typeface="+mn-cs"/>
              </a:rPr>
              <a:t>You don’t have to use all slides. Link in your local knowledge and examples to make content relevant to participants.</a:t>
            </a:r>
          </a:p>
          <a:p>
            <a:endParaRPr lang="en-US" b="1" u="none" dirty="0"/>
          </a:p>
          <a:p>
            <a:r>
              <a:rPr lang="en-US" b="1" u="none" dirty="0"/>
              <a:t>The presentation takes approximately 15</a:t>
            </a:r>
            <a:r>
              <a:rPr lang="en-US" b="1" u="none" baseline="0" dirty="0"/>
              <a:t> minutes to go through.</a:t>
            </a:r>
          </a:p>
          <a:p>
            <a:endParaRPr lang="en-US" b="1" u="none" baseline="0" dirty="0"/>
          </a:p>
          <a:p>
            <a:r>
              <a:rPr lang="en-US" b="1" u="none" baseline="0" dirty="0"/>
              <a:t>The main focus of this session is the group discussion activity – allow 15 minutes for discussion.</a:t>
            </a:r>
          </a:p>
          <a:p>
            <a:endParaRPr lang="en-AU" u="none"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5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Utilities (power, water, sewerage, gas)</a:t>
            </a:r>
            <a:r>
              <a:rPr lang="en-AU" sz="1200" b="1" baseline="0" dirty="0"/>
              <a:t> </a:t>
            </a:r>
            <a:r>
              <a:rPr lang="en-AU" sz="1200" b="1" dirty="0"/>
              <a:t>have been repaired but not necessarily fully restored</a:t>
            </a:r>
          </a:p>
          <a:p>
            <a:pPr marL="285750" lvl="0" indent="-285750">
              <a:buFont typeface="Arial" panose="020B0604020202020204" pitchFamily="34" charset="0"/>
              <a:buChar char="•"/>
            </a:pPr>
            <a:r>
              <a:rPr lang="en-AU" baseline="0" dirty="0"/>
              <a:t>Challenge as depending on nature of event - fire, cyclone/storm, landslips and flooding – the scale of damage means that even if main lines are repaired it may not be on at all properties.</a:t>
            </a:r>
          </a:p>
          <a:p>
            <a:pPr marL="285750" indent="-285750">
              <a:buFont typeface="Arial" panose="020B0604020202020204" pitchFamily="34" charset="0"/>
              <a:buChar char="•"/>
            </a:pPr>
            <a:r>
              <a:rPr lang="en-AU" baseline="0" dirty="0"/>
              <a:t>For example - electricity - you still must has qualified technician to reconnect at each individual property – and this takes time.</a:t>
            </a:r>
          </a:p>
          <a:p>
            <a:pPr marL="742950" lvl="1" indent="-285750">
              <a:buFont typeface="Arial" panose="020B0604020202020204" pitchFamily="34" charset="0"/>
              <a:buChar char="•"/>
            </a:pPr>
            <a:endParaRPr lang="en-AU" baseline="0" dirty="0"/>
          </a:p>
          <a:p>
            <a:r>
              <a:rPr lang="en-AU" sz="2600" b="1" dirty="0"/>
              <a:t>Critical infrastructure and transport routes are operating with emergency works  </a:t>
            </a:r>
          </a:p>
          <a:p>
            <a:pPr marL="457200" indent="-457200">
              <a:buFont typeface="Arial" panose="020B0604020202020204" pitchFamily="34" charset="0"/>
              <a:buChar char="•"/>
            </a:pPr>
            <a:r>
              <a:rPr lang="en-AU" sz="2600" dirty="0"/>
              <a:t>Some regional/local roads remain closed.</a:t>
            </a:r>
          </a:p>
          <a:p>
            <a:pPr marL="457200" indent="-457200">
              <a:buFont typeface="Arial" panose="020B0604020202020204" pitchFamily="34" charset="0"/>
              <a:buChar char="•"/>
            </a:pPr>
            <a:r>
              <a:rPr lang="en-AU" sz="2600" dirty="0"/>
              <a:t>Geotechnical surveys may be starting for significant works.</a:t>
            </a:r>
          </a:p>
          <a:p>
            <a:pPr marL="457200" indent="-457200">
              <a:buFont typeface="Arial" panose="020B0604020202020204" pitchFamily="34" charset="0"/>
              <a:buChar char="•"/>
            </a:pPr>
            <a:r>
              <a:rPr lang="en-AU" sz="2600" dirty="0"/>
              <a:t>Getting support and supplies into communities may be an ongoing issue with a number of roads/bridges cut or load limited.</a:t>
            </a:r>
          </a:p>
          <a:p>
            <a:pPr marL="457200" indent="-457200">
              <a:buFont typeface="Arial" panose="020B0604020202020204" pitchFamily="34" charset="0"/>
              <a:buChar char="•"/>
            </a:pPr>
            <a:r>
              <a:rPr lang="en-AU" sz="2600" dirty="0"/>
              <a:t>Planning for full restoration and reconstruction starting.</a:t>
            </a:r>
          </a:p>
          <a:p>
            <a:pPr marL="0" indent="0">
              <a:buFont typeface="Arial" panose="020B0604020202020204" pitchFamily="34" charset="0"/>
              <a:buNone/>
            </a:pPr>
            <a:endParaRPr lang="en-AU" sz="2600" dirty="0"/>
          </a:p>
          <a:p>
            <a:pPr marL="0" indent="0">
              <a:buFont typeface="Arial" panose="020B0604020202020204" pitchFamily="34" charset="0"/>
              <a:buNone/>
            </a:pPr>
            <a:r>
              <a:rPr lang="en-AU" sz="2600" b="1" dirty="0"/>
              <a:t>Clean 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800" dirty="0"/>
              <a:t>implement</a:t>
            </a:r>
            <a:r>
              <a:rPr lang="en-AU" sz="2800" baseline="0" dirty="0"/>
              <a:t> waste management plan – as c</a:t>
            </a:r>
            <a:r>
              <a:rPr lang="en-AU" sz="2800" dirty="0">
                <a:solidFill>
                  <a:srgbClr val="FF0000"/>
                </a:solidFill>
              </a:rPr>
              <a:t>lean up of household and environmental debris is underway and the d</a:t>
            </a:r>
            <a:r>
              <a:rPr lang="en-AU" sz="2800" dirty="0"/>
              <a:t>isposal of tonnes of waste in local facilities is challenging.</a:t>
            </a:r>
            <a:endParaRPr lang="en-AU" sz="2800" dirty="0">
              <a:solidFill>
                <a:srgbClr val="FF0000"/>
              </a:solidFill>
            </a:endParaRPr>
          </a:p>
          <a:p>
            <a:pPr marL="457200" indent="-457200">
              <a:buFont typeface="Arial" panose="020B0604020202020204" pitchFamily="34" charset="0"/>
              <a:buChar char="•"/>
            </a:pPr>
            <a:endParaRPr lang="en-AU" sz="2600" dirty="0"/>
          </a:p>
          <a:p>
            <a:pPr marL="742950" lvl="1" indent="-2857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10</a:t>
            </a:fld>
            <a:endParaRPr lang="en-AU" dirty="0"/>
          </a:p>
        </p:txBody>
      </p:sp>
    </p:spTree>
    <p:extLst>
      <p:ext uri="{BB962C8B-B14F-4D97-AF65-F5344CB8AC3E}">
        <p14:creationId xmlns:p14="http://schemas.microsoft.com/office/powerpoint/2010/main" val="402671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Significant emotional and economic strain for business owners, tourism operators</a:t>
            </a:r>
            <a:r>
              <a:rPr lang="en-AU" baseline="0" dirty="0"/>
              <a:t> and primary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recovery should commence immediately</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Start to think about w</a:t>
            </a:r>
            <a:r>
              <a:rPr lang="en-US" dirty="0"/>
              <a:t>hat strategies will assist in the economic recovery of the community.</a:t>
            </a:r>
            <a:endParaRPr lang="en-AU" dirty="0"/>
          </a:p>
          <a:p>
            <a:pPr marL="171450" indent="-171450">
              <a:buFont typeface="Arial" panose="020B0604020202020204" pitchFamily="34" charset="0"/>
              <a:buChar char="•"/>
            </a:pPr>
            <a:r>
              <a:rPr lang="en-AU" dirty="0"/>
              <a:t>Opportunity to ensure early intervention here will reduce longer term impacts.</a:t>
            </a:r>
          </a:p>
          <a:p>
            <a:pPr marL="171450" indent="-171450">
              <a:buFont typeface="Arial" panose="020B0604020202020204" pitchFamily="34" charset="0"/>
              <a:buChar char="•"/>
            </a:pPr>
            <a:r>
              <a:rPr lang="en-US" dirty="0"/>
              <a:t>How can local business and trades be supported to benefit from recovery/rebuilding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There is a difference between town-based businesses (which can’t operate until they re-establish) to primary producers (who still needs to do the ‘day job’ whilst restoring/reconstructing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Local businesses will be reopening or trying to reopen (this challenge can be exacerbated by the presence in the community of donated goods as well as delays in reconnecting utilities).</a:t>
            </a:r>
          </a:p>
          <a:p>
            <a:pPr marL="171450" indent="-171450">
              <a:spcBef>
                <a:spcPts val="1200"/>
              </a:spcBef>
              <a:buFont typeface="Arial" panose="020B0604020202020204" pitchFamily="34" charset="0"/>
              <a:buChar char="•"/>
            </a:pPr>
            <a:r>
              <a:rPr lang="en-AU" sz="1200" dirty="0"/>
              <a:t>Influx of donated goods and relief organisations impacting on local business trade</a:t>
            </a:r>
          </a:p>
          <a:p>
            <a:pPr marL="171450" indent="-171450">
              <a:spcBef>
                <a:spcPts val="1200"/>
              </a:spcBef>
              <a:buFont typeface="Arial" panose="020B0604020202020204" pitchFamily="34" charset="0"/>
              <a:buChar char="•"/>
            </a:pPr>
            <a:r>
              <a:rPr lang="en-AU" sz="1200" dirty="0"/>
              <a:t>Scarcity of contractors, tradespersons and materials for building repairs</a:t>
            </a:r>
          </a:p>
          <a:p>
            <a:pPr marL="171450" indent="-171450">
              <a:spcBef>
                <a:spcPts val="1200"/>
              </a:spcBef>
              <a:buFont typeface="Arial" panose="020B0604020202020204" pitchFamily="34" charset="0"/>
              <a:buChar char="•"/>
            </a:pPr>
            <a:r>
              <a:rPr lang="en-AU" sz="1200" dirty="0"/>
              <a:t>Staffing shortages – often due to lack of accommodation </a:t>
            </a:r>
          </a:p>
          <a:p>
            <a:pPr marL="171450" indent="-171450">
              <a:spcBef>
                <a:spcPts val="1200"/>
              </a:spcBef>
              <a:buFont typeface="Arial" panose="020B0604020202020204" pitchFamily="34" charset="0"/>
              <a:buChar char="•"/>
            </a:pPr>
            <a:r>
              <a:rPr lang="en-AU" sz="1200" dirty="0"/>
              <a:t>As recovery support teams leave the initial economic injection they brought declines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Primary Producers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Psychological impact of destruction of livestock loss of crops and machinery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Legal and cash flow issues</a:t>
            </a:r>
          </a:p>
          <a:p>
            <a:endParaRPr lang="en-US" dirty="0"/>
          </a:p>
          <a:p>
            <a:pPr algn="l" fontAlgn="base"/>
            <a:r>
              <a:rPr lang="en-US" b="0" i="0" dirty="0">
                <a:solidFill>
                  <a:srgbClr val="121212"/>
                </a:solidFill>
                <a:effectLst/>
                <a:latin typeface="GuardianTextEgyptian"/>
              </a:rPr>
              <a:t>Damaged roads (particularly unsealed roads) and bridges</a:t>
            </a:r>
            <a:r>
              <a:rPr lang="en-US" b="0" i="0" baseline="0" dirty="0">
                <a:solidFill>
                  <a:srgbClr val="121212"/>
                </a:solidFill>
                <a:effectLst/>
                <a:latin typeface="GuardianTextEgyptian"/>
              </a:rPr>
              <a:t> impact on whether </a:t>
            </a:r>
            <a:r>
              <a:rPr lang="en-US" b="0" i="0" dirty="0">
                <a:solidFill>
                  <a:srgbClr val="121212"/>
                </a:solidFill>
                <a:effectLst/>
                <a:latin typeface="GuardianTextEgyptian"/>
              </a:rPr>
              <a:t>trucks with heavy loads of crop can get from farm</a:t>
            </a:r>
            <a:r>
              <a:rPr lang="en-US" b="0" i="0" baseline="0" dirty="0">
                <a:solidFill>
                  <a:srgbClr val="121212"/>
                </a:solidFill>
                <a:effectLst/>
                <a:latin typeface="GuardianTextEgyptian"/>
              </a:rPr>
              <a:t> to market.  If trucks cannot get out </a:t>
            </a:r>
            <a:r>
              <a:rPr lang="en-US" b="0" i="0" dirty="0">
                <a:solidFill>
                  <a:srgbClr val="121212"/>
                </a:solidFill>
                <a:effectLst/>
                <a:latin typeface="GuardianTextEgyptian"/>
              </a:rPr>
              <a:t>harvest will be severely disrupted whether the crops survive the wet or not.</a:t>
            </a:r>
          </a:p>
          <a:p>
            <a:pPr algn="l" fontAlgn="base"/>
            <a:r>
              <a:rPr lang="en-US" b="0" i="0" dirty="0">
                <a:solidFill>
                  <a:srgbClr val="121212"/>
                </a:solidFill>
                <a:effectLst/>
                <a:latin typeface="GuardianTextEgyptian"/>
              </a:rPr>
              <a:t>If crops fail or cannot get to market, there are implications for price and food supply for Australia.</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200" dirty="0"/>
              <a:t>Longer term supply chain and value chain impacts continue</a:t>
            </a:r>
          </a:p>
          <a:p>
            <a:pPr algn="l" fontAlgn="base"/>
            <a:endParaRPr lang="en-US" b="0" i="0" dirty="0">
              <a:solidFill>
                <a:srgbClr val="121212"/>
              </a:solidFill>
              <a:effectLst/>
              <a:latin typeface="GuardianTextEgyptian"/>
            </a:endParaRPr>
          </a:p>
          <a:p>
            <a:pPr algn="l" fontAlgn="base"/>
            <a:endParaRPr lang="en-US" b="0" i="0" dirty="0">
              <a:solidFill>
                <a:srgbClr val="121212"/>
              </a:solidFill>
              <a:effectLst/>
              <a:latin typeface="GuardianTextEgypti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11</a:t>
            </a:fld>
            <a:endParaRPr lang="en-AU" dirty="0"/>
          </a:p>
        </p:txBody>
      </p:sp>
    </p:spTree>
    <p:extLst>
      <p:ext uri="{BB962C8B-B14F-4D97-AF65-F5344CB8AC3E}">
        <p14:creationId xmlns:p14="http://schemas.microsoft.com/office/powerpoint/2010/main" val="1168833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Disasters can be incredibly costly to small businesses in terms of lost economic activity. </a:t>
            </a:r>
          </a:p>
          <a:p>
            <a:r>
              <a:rPr lang="en-US" dirty="0"/>
              <a:t>Small businesses are often more vulnerable to the costs of natural disasters than larger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(Source - The social, financial and economic costs of the 2022 South East Queensland Rainfall and Flooding Event (</a:t>
            </a:r>
            <a:r>
              <a:rPr lang="fr-FR" sz="1200" b="0" dirty="0"/>
              <a:t>Deloitte Access Economics, 2022))</a:t>
            </a:r>
            <a:endParaRPr lang="en-AU" sz="1200" b="0" dirty="0"/>
          </a:p>
          <a:p>
            <a:endParaRPr lang="en-US" b="1" dirty="0"/>
          </a:p>
        </p:txBody>
      </p:sp>
      <p:sp>
        <p:nvSpPr>
          <p:cNvPr id="4" name="Slide Number Placeholder 3"/>
          <p:cNvSpPr>
            <a:spLocks noGrp="1"/>
          </p:cNvSpPr>
          <p:nvPr>
            <p:ph type="sldNum" sz="quarter" idx="10"/>
          </p:nvPr>
        </p:nvSpPr>
        <p:spPr/>
        <p:txBody>
          <a:bodyPr/>
          <a:lstStyle/>
          <a:p>
            <a:fld id="{81D3E8F2-DD85-4404-AF55-D6E1F481DCCD}" type="slidenum">
              <a:rPr lang="en-AU" smtClean="0"/>
              <a:t>12</a:t>
            </a:fld>
            <a:endParaRPr lang="en-AU" dirty="0"/>
          </a:p>
        </p:txBody>
      </p:sp>
    </p:spTree>
    <p:extLst>
      <p:ext uri="{BB962C8B-B14F-4D97-AF65-F5344CB8AC3E}">
        <p14:creationId xmlns:p14="http://schemas.microsoft.com/office/powerpoint/2010/main" val="122324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AU" sz="1200" b="1" dirty="0"/>
              <a:t>Activities with current </a:t>
            </a:r>
            <a:r>
              <a:rPr lang="en-US" sz="1200" b="1" dirty="0"/>
              <a:t>focus</a:t>
            </a:r>
            <a:endParaRPr lang="en-AU" sz="1200" b="1" dirty="0"/>
          </a:p>
          <a:p>
            <a:pPr marL="171450" indent="-171450">
              <a:spcBef>
                <a:spcPts val="1200"/>
              </a:spcBef>
              <a:buFont typeface="Arial" panose="020B0604020202020204" pitchFamily="34" charset="0"/>
              <a:buChar char="•"/>
            </a:pPr>
            <a:r>
              <a:rPr lang="en-AU" sz="1200" dirty="0"/>
              <a:t>Identify impacts on places of cultural heritage and community significance</a:t>
            </a:r>
          </a:p>
          <a:p>
            <a:pPr marL="171450" indent="-171450">
              <a:spcBef>
                <a:spcPts val="1200"/>
              </a:spcBef>
              <a:buFont typeface="Arial" panose="020B0604020202020204" pitchFamily="34" charset="0"/>
              <a:buChar char="•"/>
              <a:defRPr/>
            </a:pPr>
            <a:r>
              <a:rPr lang="en-US" sz="1200" dirty="0">
                <a:solidFill>
                  <a:srgbClr val="FF0000"/>
                </a:solidFill>
              </a:rPr>
              <a:t>Doing immediate vector control work – also starting to </a:t>
            </a:r>
            <a:r>
              <a:rPr lang="en-AU" sz="1200" dirty="0"/>
              <a:t>management of weeds and pests</a:t>
            </a:r>
            <a:r>
              <a:rPr lang="en-AU" dirty="0"/>
              <a:t> </a:t>
            </a:r>
            <a:endParaRPr lang="en-AU" sz="1200" dirty="0"/>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AU" sz="1200" dirty="0"/>
              <a:t>Important need to appropriately</a:t>
            </a:r>
            <a:r>
              <a:rPr lang="en-AU" sz="1200" baseline="0" dirty="0"/>
              <a:t> balance environmental clean up with minimising further damage to local ecology and habitat</a:t>
            </a:r>
            <a:endParaRPr lang="en-AU" sz="1200" dirty="0"/>
          </a:p>
          <a:p>
            <a:pPr marL="171450" indent="-171450">
              <a:spcBef>
                <a:spcPts val="1200"/>
              </a:spcBef>
              <a:buFont typeface="Arial" panose="020B0604020202020204" pitchFamily="34" charset="0"/>
              <a:buChar char="•"/>
            </a:pPr>
            <a:endParaRPr lang="en-AU" sz="1200" dirty="0"/>
          </a:p>
          <a:p>
            <a:endParaRPr lang="en-US" sz="1200" dirty="0">
              <a:solidFill>
                <a:srgbClr val="FF0000"/>
              </a:solidFill>
            </a:endParaRPr>
          </a:p>
          <a:p>
            <a:pPr marL="0" indent="0">
              <a:spcBef>
                <a:spcPts val="1200"/>
              </a:spcBef>
              <a:buNone/>
            </a:pPr>
            <a:r>
              <a:rPr lang="en-AU" sz="2000" b="1" dirty="0"/>
              <a:t>Activities that are </a:t>
            </a:r>
            <a:r>
              <a:rPr lang="en-US" sz="2000" b="1" dirty="0"/>
              <a:t>future focused</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AU" sz="2000" dirty="0"/>
              <a:t>Implement</a:t>
            </a:r>
            <a:r>
              <a:rPr lang="en-AU" sz="2000" baseline="0" dirty="0"/>
              <a:t> waste management plan – as c</a:t>
            </a:r>
            <a:r>
              <a:rPr lang="en-AU" sz="2000" dirty="0">
                <a:solidFill>
                  <a:srgbClr val="FF0000"/>
                </a:solidFill>
              </a:rPr>
              <a:t>lean up of environmental debris and green waste is underway and the d</a:t>
            </a:r>
            <a:r>
              <a:rPr lang="en-AU" sz="2000" dirty="0"/>
              <a:t>isposal of tonnes of waste in local facilities is challenging</a:t>
            </a:r>
            <a:endParaRPr lang="en-AU" sz="2000" dirty="0">
              <a:solidFill>
                <a:srgbClr val="FF0000"/>
              </a:solidFill>
            </a:endParaRPr>
          </a:p>
          <a:p>
            <a:pPr marL="342900" indent="-342900">
              <a:spcBef>
                <a:spcPts val="1200"/>
              </a:spcBef>
              <a:buFont typeface="Arial" panose="020B0604020202020204" pitchFamily="34" charset="0"/>
              <a:buChar char="•"/>
            </a:pPr>
            <a:r>
              <a:rPr lang="en-US" sz="2000" dirty="0"/>
              <a:t>Work to rapidly quantify environmental impacts </a:t>
            </a:r>
          </a:p>
          <a:p>
            <a:pPr marL="342900" indent="-342900">
              <a:spcBef>
                <a:spcPts val="1200"/>
              </a:spcBef>
              <a:buFont typeface="Arial" panose="020B0604020202020204" pitchFamily="34" charset="0"/>
              <a:buChar char="•"/>
            </a:pPr>
            <a:r>
              <a:rPr lang="en-US" sz="2000" dirty="0"/>
              <a:t>Build evidence base for future recovery efforts (</a:t>
            </a:r>
            <a:r>
              <a:rPr lang="en-US" dirty="0"/>
              <a:t>including consideration of conservation and rejuvenation options within and beyond the disaster impacted area)</a:t>
            </a:r>
            <a:endParaRPr lang="en-AU" dirty="0"/>
          </a:p>
          <a:p>
            <a:pPr marL="342900" indent="-342900">
              <a:spcBef>
                <a:spcPts val="1200"/>
              </a:spcBef>
              <a:buFont typeface="Arial" panose="020B0604020202020204" pitchFamily="34" charset="0"/>
              <a:buChar char="•"/>
            </a:pPr>
            <a:r>
              <a:rPr lang="en-AU" sz="2000" dirty="0"/>
              <a:t>Develop understanding loss of habitat and species impacts</a:t>
            </a:r>
          </a:p>
          <a:p>
            <a:endParaRPr lang="en-AU" sz="1200" dirty="0"/>
          </a:p>
          <a:p>
            <a:r>
              <a:rPr lang="en-AU" sz="1200" dirty="0"/>
              <a:t>Identifying impacts on places of cultural heritage and significance</a:t>
            </a:r>
          </a:p>
          <a:p>
            <a:endParaRPr lang="en-AU" sz="1200" dirty="0"/>
          </a:p>
          <a:p>
            <a:r>
              <a:rPr lang="en-AU" sz="1200" dirty="0"/>
              <a:t>Managing unstable slopes – public and private land and properties</a:t>
            </a:r>
          </a:p>
        </p:txBody>
      </p:sp>
      <p:sp>
        <p:nvSpPr>
          <p:cNvPr id="4" name="Slide Number Placeholder 3"/>
          <p:cNvSpPr>
            <a:spLocks noGrp="1"/>
          </p:cNvSpPr>
          <p:nvPr>
            <p:ph type="sldNum" sz="quarter" idx="10"/>
          </p:nvPr>
        </p:nvSpPr>
        <p:spPr/>
        <p:txBody>
          <a:bodyPr/>
          <a:lstStyle/>
          <a:p>
            <a:fld id="{81D3E8F2-DD85-4404-AF55-D6E1F481DCCD}" type="slidenum">
              <a:rPr lang="en-AU" smtClean="0"/>
              <a:t>13</a:t>
            </a:fld>
            <a:endParaRPr lang="en-AU" dirty="0"/>
          </a:p>
        </p:txBody>
      </p:sp>
    </p:spTree>
    <p:extLst>
      <p:ext uri="{BB962C8B-B14F-4D97-AF65-F5344CB8AC3E}">
        <p14:creationId xmlns:p14="http://schemas.microsoft.com/office/powerpoint/2010/main" val="51423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ACTION: Group Question: At 3</a:t>
            </a:r>
            <a:r>
              <a:rPr lang="en-US" b="1" i="1" baseline="0" dirty="0"/>
              <a:t> months -</a:t>
            </a:r>
            <a:r>
              <a:rPr lang="en-US" b="1" i="1" dirty="0"/>
              <a:t> what point do you think we are at now on the recovery journey? </a:t>
            </a:r>
            <a:endParaRPr lang="en-US" b="1" i="1" dirty="0">
              <a:cs typeface="Calibri"/>
            </a:endParaRPr>
          </a:p>
          <a:p>
            <a:pPr marL="0" indent="0">
              <a:buFont typeface="Arial" panose="020B0604020202020204" pitchFamily="34" charset="0"/>
              <a:buNone/>
            </a:pPr>
            <a:endParaRPr lang="en-US" b="1" i="1" dirty="0"/>
          </a:p>
          <a:p>
            <a:pPr marL="0" indent="0">
              <a:buFont typeface="Arial" panose="020B0604020202020204" pitchFamily="34" charset="0"/>
              <a:buNone/>
            </a:pPr>
            <a:r>
              <a:rPr lang="en-US" b="0" dirty="0"/>
              <a:t>At</a:t>
            </a:r>
            <a:r>
              <a:rPr lang="en-US" b="0" baseline="0" dirty="0"/>
              <a:t> 3 months communities are likely to be on the red downward slope – frustration, red tape, loss of support, exhaustion</a:t>
            </a:r>
          </a:p>
          <a:p>
            <a:pPr marL="171450" indent="-171450">
              <a:buFont typeface="Arial" panose="020B0604020202020204" pitchFamily="34" charset="0"/>
              <a:buChar cha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normal for all communities, even those with strong social capital to experience periods of conflict and fatigue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Some fragmentation may be occurring within the community around the support available and accessing it – communication is the key</a:t>
            </a:r>
          </a:p>
          <a:p>
            <a:endParaRPr lang="en-US" b="1"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02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The early recovery support for the community (e.g., recovery team and out of area relief groups) is winding down. </a:t>
            </a:r>
            <a:r>
              <a:rPr lang="en-AU"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Contractors to perform recovery and restoration activities will be slowing recovery and increasing stress/anxiety for those impacted.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t>Donated goods still require places to be stored and there remains </a:t>
            </a:r>
            <a:r>
              <a:rPr lang="en-AU" dirty="0"/>
              <a:t>risks of competing for community spaces and impacts on local businesses.</a:t>
            </a:r>
          </a:p>
          <a:p>
            <a:pPr>
              <a:defRPr/>
            </a:pPr>
            <a:r>
              <a:rPr lang="en-AU" dirty="0"/>
              <a:t>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Inequities may surface </a:t>
            </a:r>
            <a:r>
              <a:rPr lang="en-US" dirty="0"/>
              <a:t>disaster impacts and recovery trajectories tend to reflect existing social inequities and often exacerbate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Information about post-trauma support, appeal funds and grants are becoming available.</a:t>
            </a:r>
          </a:p>
          <a:p>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Local businesses will be reopening or trying to reopen (this challenge can be exacerbated by the presence in the community of donated goods as well as delays in reconnecting utilities).</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Transport routes likely to be open (although bridge repairs will take longer).</a:t>
            </a:r>
          </a:p>
          <a:p>
            <a:pPr lvl="0"/>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People beginning to return to work and schools open or relocated (which may mean that families are ‘separating’ for the first time since the disaster).</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Usually, the number and identity of fatalities and injuries will be known in the community by this time – depending on the nature of the disaster, memorials and/or funerals may be occurring.</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0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85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u="none" kern="1200" baseline="0" dirty="0">
                <a:solidFill>
                  <a:schemeClr val="tx1"/>
                </a:solidFill>
                <a:effectLst/>
                <a:latin typeface="+mn-lt"/>
                <a:ea typeface="+mn-ea"/>
                <a:cs typeface="+mn-cs"/>
              </a:rPr>
              <a:t>ACTION: Print copies and place on table groups as reference documents</a:t>
            </a:r>
            <a:endParaRPr lang="en-AU" sz="1200" b="1" i="1" u="none" kern="1200" dirty="0">
              <a:solidFill>
                <a:schemeClr val="tx1"/>
              </a:solidFill>
              <a:effectLst/>
              <a:latin typeface="+mn-lt"/>
              <a:ea typeface="+mn-ea"/>
              <a:cs typeface="+mn-cs"/>
            </a:endParaRPr>
          </a:p>
          <a:p>
            <a:endParaRPr lang="en-AU"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kern="1200" dirty="0">
                <a:solidFill>
                  <a:schemeClr val="tx1"/>
                </a:solidFill>
                <a:effectLst/>
                <a:latin typeface="+mn-lt"/>
                <a:ea typeface="+mn-ea"/>
                <a:cs typeface="+mn-cs"/>
              </a:rPr>
              <a:t>Core Recovery</a:t>
            </a:r>
            <a:r>
              <a:rPr lang="en-AU" sz="1200" b="0" i="0" u="none" kern="1200" baseline="0" dirty="0">
                <a:solidFill>
                  <a:schemeClr val="tx1"/>
                </a:solidFill>
                <a:effectLst/>
                <a:latin typeface="+mn-lt"/>
                <a:ea typeface="+mn-ea"/>
                <a:cs typeface="+mn-cs"/>
              </a:rPr>
              <a:t> Strategies are a reference document for table group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kern="1200" baseline="0" dirty="0">
                <a:solidFill>
                  <a:schemeClr val="tx1"/>
                </a:solidFill>
                <a:effectLst/>
                <a:latin typeface="+mn-lt"/>
                <a:ea typeface="+mn-ea"/>
                <a:cs typeface="+mn-cs"/>
              </a:rPr>
              <a:t>They do not provide a comprehensive list of strategies and are not tailored for your specific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kern="1200" baseline="0" dirty="0">
                <a:solidFill>
                  <a:schemeClr val="tx1"/>
                </a:solidFill>
                <a:effectLst/>
                <a:latin typeface="+mn-lt"/>
                <a:ea typeface="+mn-ea"/>
                <a:cs typeface="+mn-cs"/>
              </a:rPr>
              <a:t>They are intended as a starting point to inform in recovery group discussions to develop strategies that need to be implemented in the first three months following a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kern="1200" baseline="0" dirty="0">
                <a:solidFill>
                  <a:schemeClr val="tx1"/>
                </a:solidFill>
                <a:effectLst/>
                <a:latin typeface="+mn-lt"/>
                <a:ea typeface="+mn-ea"/>
                <a:cs typeface="+mn-cs"/>
              </a:rPr>
              <a:t>Familiarise the group with these slides and explain their purpose to support group discussion. Do not discuss each point in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kern="1200" baseline="0" dirty="0">
                <a:solidFill>
                  <a:schemeClr val="tx1"/>
                </a:solidFill>
                <a:effectLst/>
                <a:latin typeface="+mn-lt"/>
                <a:ea typeface="+mn-ea"/>
                <a:cs typeface="+mn-cs"/>
              </a:rPr>
              <a:t>Note that the first three months after disaster are extremely busy with the development and implementation of recovery strategies that need to be rolled out as soon as possible with some continuing for months to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u="none" kern="1200" baseline="0" dirty="0">
              <a:solidFill>
                <a:schemeClr val="tx1"/>
              </a:solidFill>
              <a:effectLst/>
              <a:latin typeface="+mn-lt"/>
              <a:ea typeface="+mn-ea"/>
              <a:cs typeface="+mn-cs"/>
            </a:endParaRPr>
          </a:p>
          <a:p>
            <a:endParaRPr lang="en-AU" b="1" u="none" dirty="0"/>
          </a:p>
        </p:txBody>
      </p:sp>
      <p:sp>
        <p:nvSpPr>
          <p:cNvPr id="4" name="Slide Number Placeholder 3"/>
          <p:cNvSpPr>
            <a:spLocks noGrp="1"/>
          </p:cNvSpPr>
          <p:nvPr>
            <p:ph type="sldNum" sz="quarter" idx="10"/>
          </p:nvPr>
        </p:nvSpPr>
        <p:spPr/>
        <p:txBody>
          <a:bodyPr/>
          <a:lstStyle/>
          <a:p>
            <a:fld id="{D44AA19D-C382-435D-BEB5-DB4276143531}" type="slidenum">
              <a:rPr lang="en-AU" smtClean="0"/>
              <a:t>17</a:t>
            </a:fld>
            <a:endParaRPr lang="en-AU" dirty="0"/>
          </a:p>
        </p:txBody>
      </p:sp>
    </p:spTree>
    <p:extLst>
      <p:ext uri="{BB962C8B-B14F-4D97-AF65-F5344CB8AC3E}">
        <p14:creationId xmlns:p14="http://schemas.microsoft.com/office/powerpoint/2010/main" val="328663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18</a:t>
            </a:fld>
            <a:endParaRPr lang="en-AU" dirty="0"/>
          </a:p>
        </p:txBody>
      </p:sp>
    </p:spTree>
    <p:extLst>
      <p:ext uri="{BB962C8B-B14F-4D97-AF65-F5344CB8AC3E}">
        <p14:creationId xmlns:p14="http://schemas.microsoft.com/office/powerpoint/2010/main" val="417403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ACTION: Group Discussion</a:t>
            </a:r>
            <a:r>
              <a:rPr lang="en-AU" sz="1200" b="1" i="1" kern="1200" baseline="0" dirty="0">
                <a:solidFill>
                  <a:schemeClr val="tx1"/>
                </a:solidFill>
                <a:effectLst/>
                <a:latin typeface="+mn-lt"/>
                <a:ea typeface="+mn-ea"/>
                <a:cs typeface="+mn-cs"/>
              </a:rPr>
              <a:t> Activity. Allow 15 mins</a:t>
            </a:r>
          </a:p>
          <a:p>
            <a:endParaRPr lang="en-AU" sz="1200" b="1" i="1" kern="1200" baseline="0" dirty="0">
              <a:solidFill>
                <a:schemeClr val="tx1"/>
              </a:solidFill>
              <a:effectLst/>
              <a:latin typeface="+mn-lt"/>
              <a:ea typeface="+mn-ea"/>
              <a:cs typeface="+mn-cs"/>
            </a:endParaRPr>
          </a:p>
          <a:p>
            <a:r>
              <a:rPr lang="en-AU" sz="1200" b="1" i="1" kern="1200" baseline="0" dirty="0">
                <a:solidFill>
                  <a:schemeClr val="tx1"/>
                </a:solidFill>
                <a:effectLst/>
                <a:latin typeface="+mn-lt"/>
                <a:ea typeface="+mn-ea"/>
                <a:cs typeface="+mn-cs"/>
              </a:rPr>
              <a:t>Refer to next slide as an example of how to record discussion outcomes</a:t>
            </a:r>
            <a:endParaRPr lang="en-AU" sz="1200" b="1" i="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3E8F2-DD85-4404-AF55-D6E1F481DCC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5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a:t>
            </a:r>
            <a:r>
              <a:rPr lang="en-AU" sz="1200" b="1" kern="1200" baseline="0" dirty="0">
                <a:solidFill>
                  <a:schemeClr val="tx1"/>
                </a:solidFill>
                <a:effectLst/>
                <a:latin typeface="+mn-lt"/>
                <a:ea typeface="+mn-ea"/>
                <a:cs typeface="+mn-cs"/>
              </a:rPr>
              <a:t> Recovery Journey</a:t>
            </a:r>
          </a:p>
          <a:p>
            <a:pPr marL="0" indent="0">
              <a:buFont typeface="Arial" panose="020B0604020202020204" pitchFamily="34" charset="0"/>
              <a:buNone/>
            </a:pPr>
            <a:r>
              <a:rPr lang="en-AU" sz="1200" kern="1200" dirty="0">
                <a:solidFill>
                  <a:schemeClr val="tx1"/>
                </a:solidFill>
                <a:effectLst/>
                <a:latin typeface="+mn-lt"/>
                <a:ea typeface="+mn-ea"/>
                <a:cs typeface="+mn-cs"/>
              </a:rPr>
              <a:t>Recovery activities commence when a community first experiences disruption or is impacted by a disaster event. This is usually at the same time as response activities are underway. However for the purpose of the recovery exercise today, the focus begins at early recovery - three weeks post the scenario disaster event. This helps to keep the exercise focus forward looking from the early, to medium to longer term phases of recovery.</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The recovery journey explores the community consequences and emerging issues that communities will face over time. T</a:t>
            </a:r>
            <a:r>
              <a:rPr lang="en-AU" sz="1200" kern="1200" baseline="0" dirty="0">
                <a:solidFill>
                  <a:schemeClr val="tx1"/>
                </a:solidFill>
                <a:effectLst/>
                <a:latin typeface="+mn-lt"/>
                <a:ea typeface="+mn-ea"/>
                <a:cs typeface="+mn-cs"/>
              </a:rPr>
              <a:t>he timing that communities will move through these phases will depend on the severity and complexity of disaster impacts.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indent="0">
              <a:buFont typeface="Arial" panose="020B0604020202020204" pitchFamily="34" charset="0"/>
              <a:buNone/>
            </a:pPr>
            <a:r>
              <a:rPr lang="en-AU" sz="1200" kern="1200" dirty="0">
                <a:solidFill>
                  <a:schemeClr val="tx1"/>
                </a:solidFill>
                <a:effectLst/>
                <a:latin typeface="+mn-lt"/>
                <a:ea typeface="+mn-ea"/>
                <a:cs typeface="+mn-cs"/>
              </a:rPr>
              <a:t>At the</a:t>
            </a:r>
            <a:r>
              <a:rPr lang="en-AU" sz="1200" kern="1200" baseline="0" dirty="0">
                <a:solidFill>
                  <a:schemeClr val="tx1"/>
                </a:solidFill>
                <a:effectLst/>
                <a:latin typeface="+mn-lt"/>
                <a:ea typeface="+mn-ea"/>
                <a:cs typeface="+mn-cs"/>
              </a:rPr>
              <a:t> three-weeks post disaster point, communities are starting to move beyond immediate relief into early recovery.</a:t>
            </a:r>
          </a:p>
          <a:p>
            <a:pPr marL="171450" indent="-171450">
              <a:buFont typeface="Arial" panose="020B0604020202020204" pitchFamily="34" charset="0"/>
              <a:buChar char="•"/>
            </a:pPr>
            <a:endParaRPr lang="en-AU" sz="1200" kern="1200" baseline="0" dirty="0">
              <a:solidFill>
                <a:schemeClr val="tx1"/>
              </a:solidFill>
              <a:effectLst/>
              <a:latin typeface="+mn-lt"/>
              <a:ea typeface="+mn-ea"/>
              <a:cs typeface="+mn-cs"/>
            </a:endParaRPr>
          </a:p>
          <a:p>
            <a:pPr marL="0" indent="0">
              <a:buFont typeface="Arial" panose="020B0604020202020204" pitchFamily="34" charset="0"/>
              <a:buNone/>
            </a:pPr>
            <a:r>
              <a:rPr lang="en-AU" sz="1200" kern="1200" baseline="0" dirty="0">
                <a:solidFill>
                  <a:schemeClr val="tx1"/>
                </a:solidFill>
                <a:effectLst/>
                <a:latin typeface="+mn-lt"/>
                <a:ea typeface="+mn-ea"/>
                <a:cs typeface="+mn-cs"/>
              </a:rPr>
              <a:t>This slide helps participants to see this point of early recovery and how it fits in the broader recovery journey.</a:t>
            </a:r>
          </a:p>
        </p:txBody>
      </p:sp>
      <p:sp>
        <p:nvSpPr>
          <p:cNvPr id="4" name="Slide Number Placeholder 3"/>
          <p:cNvSpPr>
            <a:spLocks noGrp="1"/>
          </p:cNvSpPr>
          <p:nvPr>
            <p:ph type="sldNum" sz="quarter" idx="10"/>
          </p:nvPr>
        </p:nvSpPr>
        <p:spPr/>
        <p:txBody>
          <a:bodyPr/>
          <a:lstStyle/>
          <a:p>
            <a:fld id="{81D3E8F2-DD85-4404-AF55-D6E1F481DCCD}" type="slidenum">
              <a:rPr lang="en-AU" smtClean="0"/>
              <a:t>2</a:t>
            </a:fld>
            <a:endParaRPr lang="en-AU" dirty="0"/>
          </a:p>
        </p:txBody>
      </p:sp>
    </p:spTree>
    <p:extLst>
      <p:ext uri="{BB962C8B-B14F-4D97-AF65-F5344CB8AC3E}">
        <p14:creationId xmlns:p14="http://schemas.microsoft.com/office/powerpoint/2010/main" val="388418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u="none" dirty="0">
                <a:solidFill>
                  <a:schemeClr val="bg1"/>
                </a:solidFill>
              </a:rPr>
              <a:t>ACTION: Discussion Question: What are the priority planning actions in response to these issues?</a:t>
            </a:r>
            <a:endParaRPr lang="en-AU" sz="1200" b="1" i="1" u="none"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b="1" i="1" kern="1200" dirty="0">
              <a:solidFill>
                <a:schemeClr val="tx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Distribute A3</a:t>
            </a:r>
            <a:r>
              <a:rPr lang="en-AU" sz="1200" b="1" i="1" kern="1200" baseline="0" dirty="0">
                <a:solidFill>
                  <a:schemeClr val="tx1"/>
                </a:solidFill>
                <a:effectLst/>
                <a:latin typeface="+mn-lt"/>
                <a:ea typeface="+mn-ea"/>
                <a:cs typeface="+mn-cs"/>
              </a:rPr>
              <a:t> (double sided) </a:t>
            </a:r>
            <a:r>
              <a:rPr lang="en-AU" sz="1200" b="1" i="1" kern="1200" dirty="0">
                <a:solidFill>
                  <a:schemeClr val="tx1"/>
                </a:solidFill>
                <a:effectLst/>
                <a:latin typeface="+mn-lt"/>
                <a:ea typeface="+mn-ea"/>
                <a:cs typeface="+mn-cs"/>
              </a:rPr>
              <a:t>printed</a:t>
            </a:r>
            <a:r>
              <a:rPr lang="en-AU" sz="1200" b="1" i="1" kern="1200" baseline="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copies of the Recovery Considerations Group Discussion template and the Recovery Committee membership template. </a:t>
            </a:r>
          </a:p>
          <a:p>
            <a:pPr marL="171450" indent="-171450">
              <a:buFont typeface="Arial" panose="020B0604020202020204" pitchFamily="34" charset="0"/>
              <a:buChar char="•"/>
            </a:pPr>
            <a:endParaRPr lang="en-AU" sz="1200" b="1" i="1" kern="1200" dirty="0">
              <a:solidFill>
                <a:schemeClr val="tx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Guide participants how to record the outcomes of their discussions on the template, using</a:t>
            </a:r>
            <a:r>
              <a:rPr lang="en-AU" sz="1200" b="1" i="1" kern="1200" baseline="0" dirty="0">
                <a:solidFill>
                  <a:schemeClr val="tx1"/>
                </a:solidFill>
                <a:effectLst/>
                <a:latin typeface="+mn-lt"/>
                <a:ea typeface="+mn-ea"/>
                <a:cs typeface="+mn-cs"/>
              </a:rPr>
              <a:t> the prepopulated examples on the template to demonstrate</a:t>
            </a:r>
            <a:r>
              <a:rPr lang="en-AU" sz="1200" i="1" kern="1200" baseline="0" dirty="0">
                <a:solidFill>
                  <a:schemeClr val="tx1"/>
                </a:solidFill>
                <a:effectLst/>
                <a:latin typeface="+mn-lt"/>
                <a:ea typeface="+mn-ea"/>
                <a:cs typeface="+mn-cs"/>
              </a:rPr>
              <a:t>.</a:t>
            </a:r>
          </a:p>
          <a:p>
            <a:pPr marL="171450" indent="-171450">
              <a:buFont typeface="Arial" panose="020B0604020202020204" pitchFamily="34" charset="0"/>
              <a:buChar char="•"/>
            </a:pPr>
            <a:endParaRPr lang="en-AU" sz="1200" i="1" kern="1200" baseline="0" dirty="0">
              <a:solidFill>
                <a:schemeClr val="tx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Advise</a:t>
            </a:r>
            <a:r>
              <a:rPr lang="en-AU" sz="1200" b="1" i="1" kern="1200" baseline="0" dirty="0">
                <a:solidFill>
                  <a:schemeClr val="tx1"/>
                </a:solidFill>
                <a:effectLst/>
                <a:latin typeface="+mn-lt"/>
                <a:ea typeface="+mn-ea"/>
                <a:cs typeface="+mn-cs"/>
              </a:rPr>
              <a:t> participants that the templates will be used to record and build on the outcomes from each of the 3 Recovery Consideration sessions. </a:t>
            </a:r>
          </a:p>
          <a:p>
            <a:endParaRPr lang="en-AU" sz="1200" b="1" i="1" kern="1200" baseline="0" dirty="0">
              <a:solidFill>
                <a:schemeClr val="tx1"/>
              </a:solidFill>
              <a:effectLst/>
              <a:latin typeface="+mn-lt"/>
              <a:ea typeface="+mn-ea"/>
              <a:cs typeface="+mn-cs"/>
            </a:endParaRPr>
          </a:p>
          <a:p>
            <a:endParaRPr lang="en-AU" sz="1200" b="1" i="1" u="none" kern="1200" baseline="0" dirty="0">
              <a:solidFill>
                <a:schemeClr val="tx1"/>
              </a:solidFill>
              <a:effectLst/>
              <a:latin typeface="+mn-lt"/>
              <a:ea typeface="+mn-ea"/>
              <a:cs typeface="+mn-cs"/>
            </a:endParaRPr>
          </a:p>
          <a:p>
            <a:r>
              <a:rPr lang="en-AU" sz="1200" b="1" i="1" u="none" kern="1200" baseline="0" dirty="0">
                <a:solidFill>
                  <a:schemeClr val="tx1"/>
                </a:solidFill>
                <a:effectLst/>
                <a:latin typeface="+mn-lt"/>
                <a:ea typeface="+mn-ea"/>
                <a:cs typeface="+mn-cs"/>
              </a:rPr>
              <a:t>ACTION: Discussion Question: </a:t>
            </a:r>
            <a:r>
              <a:rPr lang="en-AU" b="1" i="1" u="none" dirty="0">
                <a:solidFill>
                  <a:schemeClr val="bg1"/>
                </a:solidFill>
              </a:rPr>
              <a:t>Which organisations/representatives do you need on, or linked to your recovery subcommittee?</a:t>
            </a:r>
          </a:p>
          <a:p>
            <a:endParaRPr lang="en-AU" sz="1200" b="1" i="1" kern="1200" dirty="0">
              <a:solidFill>
                <a:schemeClr val="bg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a:t>
            </a:r>
            <a:r>
              <a:rPr lang="en-AU" sz="1200" b="1" i="1" kern="1200" dirty="0">
                <a:solidFill>
                  <a:schemeClr val="bg1"/>
                </a:solidFill>
                <a:effectLst/>
                <a:latin typeface="+mn-lt"/>
                <a:ea typeface="+mn-ea"/>
                <a:cs typeface="+mn-cs"/>
              </a:rPr>
              <a:t>Instruct</a:t>
            </a:r>
            <a:r>
              <a:rPr lang="en-AU" sz="1200" b="1" i="1" kern="1200" baseline="0" dirty="0">
                <a:solidFill>
                  <a:schemeClr val="bg1"/>
                </a:solidFill>
                <a:effectLst/>
                <a:latin typeface="+mn-lt"/>
                <a:ea typeface="+mn-ea"/>
                <a:cs typeface="+mn-cs"/>
              </a:rPr>
              <a:t> participants to record the agencies on the paper provided.</a:t>
            </a:r>
            <a:endParaRPr lang="en-AU"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b="1" i="1" kern="1200" dirty="0">
              <a:solidFill>
                <a:schemeClr val="tx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Advise participants that reporting back on table discussions will be held over until the whole group plenary after the third session (after Afternoon Tea). </a:t>
            </a:r>
          </a:p>
          <a:p>
            <a:pPr marL="171450" indent="-171450">
              <a:buFont typeface="Arial" panose="020B0604020202020204" pitchFamily="34" charset="0"/>
              <a:buChar char="•"/>
            </a:pPr>
            <a:endParaRPr lang="en-AU" sz="1200" b="1" i="1" kern="1200" dirty="0">
              <a:solidFill>
                <a:schemeClr val="tx1"/>
              </a:solidFill>
              <a:effectLst/>
              <a:latin typeface="+mn-lt"/>
              <a:ea typeface="+mn-ea"/>
              <a:cs typeface="+mn-cs"/>
            </a:endParaRPr>
          </a:p>
          <a:p>
            <a:pPr marL="0" indent="0">
              <a:buFont typeface="Arial" panose="020B0604020202020204" pitchFamily="34" charset="0"/>
              <a:buNone/>
            </a:pPr>
            <a:r>
              <a:rPr lang="en-AU" sz="1200" b="1" i="1" kern="1200" dirty="0">
                <a:solidFill>
                  <a:schemeClr val="tx1"/>
                </a:solidFill>
                <a:effectLst/>
                <a:latin typeface="+mn-lt"/>
                <a:ea typeface="+mn-ea"/>
                <a:cs typeface="+mn-cs"/>
              </a:rPr>
              <a:t>ACTION: Ask participants to highlight 2 priority issues and actions for the 3 week – 3-month timeframe to report back on in the afternoon plenary discussion.</a:t>
            </a:r>
          </a:p>
          <a:p>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 </a:t>
            </a:r>
          </a:p>
          <a:p>
            <a:endParaRPr lang="en-AU" i="0" dirty="0"/>
          </a:p>
        </p:txBody>
      </p:sp>
      <p:sp>
        <p:nvSpPr>
          <p:cNvPr id="4" name="Slide Number Placeholder 3"/>
          <p:cNvSpPr>
            <a:spLocks noGrp="1"/>
          </p:cNvSpPr>
          <p:nvPr>
            <p:ph type="sldNum" sz="quarter" idx="5"/>
          </p:nvPr>
        </p:nvSpPr>
        <p:spPr/>
        <p:txBody>
          <a:bodyPr/>
          <a:lstStyle/>
          <a:p>
            <a:fld id="{81D3E8F2-DD85-4404-AF55-D6E1F481DCCD}" type="slidenum">
              <a:rPr lang="en-AU" smtClean="0"/>
              <a:t>20</a:t>
            </a:fld>
            <a:endParaRPr lang="en-AU" dirty="0"/>
          </a:p>
        </p:txBody>
      </p:sp>
    </p:spTree>
    <p:extLst>
      <p:ext uri="{BB962C8B-B14F-4D97-AF65-F5344CB8AC3E}">
        <p14:creationId xmlns:p14="http://schemas.microsoft.com/office/powerpoint/2010/main" val="237829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ACTION: Please update terminology as appropriate for your jurisdiction.</a:t>
            </a:r>
          </a:p>
          <a:p>
            <a:endParaRPr lang="en-AU" b="1" dirty="0"/>
          </a:p>
          <a:p>
            <a:pPr marL="0" indent="0">
              <a:buFont typeface="Arial" panose="020B0604020202020204" pitchFamily="34" charset="0"/>
              <a:buNone/>
            </a:pPr>
            <a:r>
              <a:rPr lang="en-AU" b="0" dirty="0"/>
              <a:t>The intent of this slide is to provide a high level snapshot</a:t>
            </a:r>
            <a:r>
              <a:rPr lang="en-AU" b="0" baseline="0" dirty="0"/>
              <a:t> of the recovery arrangements that would be in place three weeks post a disaster event.</a:t>
            </a:r>
          </a:p>
          <a:p>
            <a:pPr marL="171450" indent="-171450">
              <a:buFont typeface="Arial" panose="020B0604020202020204" pitchFamily="34" charset="0"/>
              <a:buChar char="•"/>
            </a:pPr>
            <a:endParaRPr lang="en-AU" b="0" baseline="0" dirty="0"/>
          </a:p>
          <a:p>
            <a:pPr marL="0" indent="0">
              <a:buFont typeface="Arial" panose="020B0604020202020204" pitchFamily="34" charset="0"/>
              <a:buNone/>
            </a:pPr>
            <a:r>
              <a:rPr lang="en-AU" b="0" baseline="0" dirty="0"/>
              <a:t>This should cover, local, state/territory and federal government support arrangements</a:t>
            </a:r>
            <a:endParaRPr lang="en-AU" b="0" dirty="0"/>
          </a:p>
        </p:txBody>
      </p:sp>
      <p:sp>
        <p:nvSpPr>
          <p:cNvPr id="4" name="Slide Number Placeholder 3"/>
          <p:cNvSpPr>
            <a:spLocks noGrp="1"/>
          </p:cNvSpPr>
          <p:nvPr>
            <p:ph type="sldNum" sz="quarter" idx="10"/>
          </p:nvPr>
        </p:nvSpPr>
        <p:spPr/>
        <p:txBody>
          <a:bodyPr/>
          <a:lstStyle/>
          <a:p>
            <a:fld id="{81D3E8F2-DD85-4404-AF55-D6E1F481DCCD}" type="slidenum">
              <a:rPr lang="en-AU" smtClean="0"/>
              <a:t>3</a:t>
            </a:fld>
            <a:endParaRPr lang="en-AU" dirty="0"/>
          </a:p>
        </p:txBody>
      </p:sp>
    </p:spTree>
    <p:extLst>
      <p:ext uri="{BB962C8B-B14F-4D97-AF65-F5344CB8AC3E}">
        <p14:creationId xmlns:p14="http://schemas.microsoft.com/office/powerpoint/2010/main" val="242646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Tx/>
              <a:buNone/>
              <a:tabLst>
                <a:tab pos="914400" algn="l"/>
              </a:tabLst>
              <a:defRPr/>
            </a:pPr>
            <a:r>
              <a:rPr lang="en-AU" sz="1200" kern="1200" dirty="0">
                <a:solidFill>
                  <a:schemeClr val="tx1"/>
                </a:solidFill>
                <a:effectLst/>
                <a:latin typeface="+mn-lt"/>
                <a:ea typeface="+mn-ea"/>
                <a:cs typeface="+mn-cs"/>
              </a:rPr>
              <a:t>The first three months after disaster are extremely busy, with needs assessments and the development and implementation of recovery strategies that need to be rolled out as soon as possible to support communities. </a:t>
            </a:r>
          </a:p>
          <a:p>
            <a:pPr marL="285750" marR="0" lvl="0" indent="-285750" algn="l" defTabSz="914400" rtl="0" eaLnBrk="1" fontAlgn="auto" latinLnBrk="0" hangingPunct="1">
              <a:lnSpc>
                <a:spcPct val="107000"/>
              </a:lnSpc>
              <a:spcBef>
                <a:spcPts val="0"/>
              </a:spcBef>
              <a:spcAft>
                <a:spcPts val="800"/>
              </a:spcAft>
              <a:buClrTx/>
              <a:buSzTx/>
              <a:buFontTx/>
              <a:buNone/>
              <a:tabLst>
                <a:tab pos="914400" algn="l"/>
              </a:tabLst>
              <a:defRPr/>
            </a:pPr>
            <a:endParaRPr lang="en-AU"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Tx/>
              <a:buNone/>
              <a:tabLst>
                <a:tab pos="914400" algn="l"/>
              </a:tabLst>
              <a:defRPr/>
            </a:pPr>
            <a:r>
              <a:rPr lang="en-AU" sz="1200" kern="1200" dirty="0">
                <a:solidFill>
                  <a:schemeClr val="tx1"/>
                </a:solidFill>
                <a:effectLst/>
                <a:latin typeface="+mn-lt"/>
                <a:ea typeface="+mn-ea"/>
                <a:cs typeface="+mn-cs"/>
              </a:rPr>
              <a:t>It’s also useful to note how the strategies change over time, there are a number of strategies implemented in first three months that will need to continue for many months and years after the disaster.</a:t>
            </a:r>
          </a:p>
          <a:p>
            <a:pPr marL="285750" lvl="0" indent="-285750">
              <a:lnSpc>
                <a:spcPct val="107000"/>
              </a:lnSpc>
              <a:spcAft>
                <a:spcPts val="800"/>
              </a:spcAft>
              <a:tabLst>
                <a:tab pos="914400" algn="l"/>
              </a:tabLst>
            </a:pPr>
            <a:endParaRPr lang="en-AU" sz="1200" kern="1200" dirty="0">
              <a:solidFill>
                <a:schemeClr val="tx1"/>
              </a:solidFill>
              <a:latin typeface="+mn-lt"/>
              <a:ea typeface="+mn-ea"/>
              <a:cs typeface="+mn-cs"/>
            </a:endParaRPr>
          </a:p>
          <a:p>
            <a:pPr marL="285750" lvl="0" indent="-285750">
              <a:lnSpc>
                <a:spcPct val="107000"/>
              </a:lnSpc>
              <a:spcAft>
                <a:spcPts val="800"/>
              </a:spcAft>
              <a:tabLst>
                <a:tab pos="914400" algn="l"/>
              </a:tabLst>
            </a:pPr>
            <a:r>
              <a:rPr lang="en-AU" sz="1200" kern="1200" dirty="0">
                <a:solidFill>
                  <a:schemeClr val="tx1"/>
                </a:solidFill>
                <a:latin typeface="+mn-lt"/>
                <a:ea typeface="+mn-ea"/>
                <a:cs typeface="+mn-cs"/>
              </a:rPr>
              <a:t>Three weeks after an event, recovery will begin to be a focus.</a:t>
            </a:r>
            <a:r>
              <a:rPr lang="en-AU" sz="1200" kern="1200" baseline="0" dirty="0">
                <a:solidFill>
                  <a:schemeClr val="tx1"/>
                </a:solidFill>
                <a:latin typeface="+mn-lt"/>
                <a:ea typeface="+mn-ea"/>
                <a:cs typeface="+mn-cs"/>
              </a:rPr>
              <a:t> Some of the key recovery activities at this early stage would include:</a:t>
            </a:r>
            <a:endParaRPr lang="en-AU" sz="1200" kern="1200" dirty="0">
              <a:solidFill>
                <a:schemeClr val="tx1"/>
              </a:solidFill>
              <a:latin typeface="+mn-lt"/>
              <a:ea typeface="+mn-ea"/>
              <a:cs typeface="+mn-cs"/>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Local government are supporting communities whilst being impacted including LGA</a:t>
            </a:r>
            <a:r>
              <a:rPr lang="en-AU" sz="2800" baseline="0" dirty="0">
                <a:latin typeface="Arial" panose="020B0604020202020204" pitchFamily="34" charset="0"/>
                <a:ea typeface="Calibri" panose="020F0502020204030204" pitchFamily="34" charset="0"/>
                <a:cs typeface="Times New Roman" panose="02020603050405020304" pitchFamily="18" charset="0"/>
              </a:rPr>
              <a:t> building and infrastructure, operations and staff themselves</a:t>
            </a:r>
            <a:endParaRPr lang="en-AU" sz="2800" dirty="0">
              <a:latin typeface="Arial" panose="020B060402020202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Evacuation/relief centres have closed </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Recovery centres/hubs are open</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Outreach activities and community meetings are underway </a:t>
            </a: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Out of area relief groups are still operating</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Impact assessments complete and needs assessments have commenced</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Arial" panose="020B0604020202020204" pitchFamily="34" charset="0"/>
              <a:buChar char="•"/>
              <a:tabLst>
                <a:tab pos="914400" algn="l"/>
              </a:tabLst>
            </a:pPr>
            <a:r>
              <a:rPr lang="en-AU" sz="2800" dirty="0">
                <a:latin typeface="Arial" panose="020B0604020202020204" pitchFamily="34" charset="0"/>
                <a:ea typeface="Calibri" panose="020F0502020204030204" pitchFamily="34" charset="0"/>
                <a:cs typeface="Times New Roman" panose="02020603050405020304" pitchFamily="18" charset="0"/>
              </a:rPr>
              <a:t>Clean up is underway</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4</a:t>
            </a:fld>
            <a:endParaRPr lang="en-AU" dirty="0"/>
          </a:p>
        </p:txBody>
      </p:sp>
    </p:spTree>
    <p:extLst>
      <p:ext uri="{BB962C8B-B14F-4D97-AF65-F5344CB8AC3E}">
        <p14:creationId xmlns:p14="http://schemas.microsoft.com/office/powerpoint/2010/main" val="311297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What is happening in the community at three weeks</a:t>
            </a:r>
          </a:p>
          <a:p>
            <a:pPr>
              <a:defRPr/>
            </a:pPr>
            <a:r>
              <a:rPr lang="en-AU" dirty="0"/>
              <a:t>This touches on some human and social elements of recovery and what community members will be experiencing and feeling:</a:t>
            </a:r>
            <a:endParaRPr lang="en-AU" baseline="0" dirty="0"/>
          </a:p>
          <a:p>
            <a:pPr marL="171450" indent="-171450">
              <a:spcBef>
                <a:spcPts val="1200"/>
              </a:spcBef>
              <a:buFont typeface="Arial" panose="020B0604020202020204" pitchFamily="34" charset="0"/>
              <a:buChar char="•"/>
            </a:pPr>
            <a:r>
              <a:rPr lang="en-AU" sz="1200" dirty="0"/>
              <a:t>Community tensions emerging about eligibility for donations and assistance</a:t>
            </a:r>
          </a:p>
          <a:p>
            <a:pPr marL="171450" indent="-171450">
              <a:spcBef>
                <a:spcPts val="1200"/>
              </a:spcBef>
              <a:buFont typeface="Arial" panose="020B0604020202020204" pitchFamily="34" charset="0"/>
              <a:buChar char="•"/>
            </a:pPr>
            <a:r>
              <a:rPr lang="en-AU" sz="1200" dirty="0"/>
              <a:t>Numbers of volunteers will be tapering off, even though there is still much to do</a:t>
            </a:r>
          </a:p>
          <a:p>
            <a:pPr marL="171450" indent="-171450">
              <a:spcBef>
                <a:spcPts val="1200"/>
              </a:spcBef>
              <a:buFont typeface="Arial" panose="020B0604020202020204" pitchFamily="34" charset="0"/>
              <a:buChar char="•"/>
            </a:pPr>
            <a:r>
              <a:rPr lang="en-AU" sz="1200" dirty="0">
                <a:solidFill>
                  <a:srgbClr val="FF0000"/>
                </a:solidFill>
              </a:rPr>
              <a:t>Community members, organisations</a:t>
            </a:r>
            <a:r>
              <a:rPr lang="en-AU" sz="1200" baseline="0" dirty="0">
                <a:solidFill>
                  <a:srgbClr val="FF0000"/>
                </a:solidFill>
              </a:rPr>
              <a:t> and groups who have been active since event start will now be feeling intense fatigue</a:t>
            </a:r>
            <a:endParaRPr lang="en-AU" sz="1200" dirty="0">
              <a:solidFill>
                <a:srgbClr val="FF0000"/>
              </a:solidFill>
              <a:cs typeface="Calibri"/>
            </a:endParaRPr>
          </a:p>
          <a:p>
            <a:pPr marL="171450" indent="-171450">
              <a:buFont typeface="Arial" panose="020B0604020202020204" pitchFamily="34" charset="0"/>
              <a:buChar char="•"/>
              <a:defRPr/>
            </a:pPr>
            <a:r>
              <a:rPr lang="en-AU" dirty="0"/>
              <a:t>There will be risks of competing for community spaces and impacts on local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Information about post-trauma support, appeal funds and grants are becoming available – this will need to be regularly provided to ensure people see it when/as they begin to become aware that they need it</a:t>
            </a:r>
          </a:p>
          <a:p>
            <a:pPr marL="171450" indent="-171450">
              <a:buFont typeface="Arial" panose="020B0604020202020204" pitchFamily="34" charset="0"/>
              <a:buChar char="•"/>
              <a:defRPr/>
            </a:pPr>
            <a:r>
              <a:rPr lang="en-AU" dirty="0"/>
              <a:t>Communities may start to feel ‘forgotten’ by the wider world as media attention shifts</a:t>
            </a:r>
            <a:r>
              <a:rPr lang="en-AU" baseline="0" dirty="0"/>
              <a:t> away from the disaster event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People are beginning to return to work and schools open or relocated (which may mean that families are ‘separating’ for the first time since the disaster)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Usually, the number and identity of fatalities and injuries will be known in the community by this time – depending on the nature of the disaster, memorials and/or funerals may be occurring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Emergence of mental health, drug and alcohol, relationship breakdown and domestic violence issues</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5</a:t>
            </a:fld>
            <a:endParaRPr lang="en-AU" dirty="0"/>
          </a:p>
        </p:txBody>
      </p:sp>
    </p:spTree>
    <p:extLst>
      <p:ext uri="{BB962C8B-B14F-4D97-AF65-F5344CB8AC3E}">
        <p14:creationId xmlns:p14="http://schemas.microsoft.com/office/powerpoint/2010/main" val="325261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Expected Phases of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a number of phases that individuals and communities often experience as they move through their recovery journey. The path to recovery is not linear or smooth. Setbacks can be distressing but are part of a normal process. People are different and there will be many variations of experience as well as pre-existing conditions and challenges that will impact on the pace of recovery</a:t>
            </a:r>
          </a:p>
          <a:p>
            <a:endParaRPr lang="en-US" b="1" dirty="0"/>
          </a:p>
          <a:p>
            <a:r>
              <a:rPr lang="en-US" b="1" i="1" dirty="0"/>
              <a:t>ACTION: Question</a:t>
            </a:r>
            <a:r>
              <a:rPr lang="en-US" b="1" i="1" baseline="0" dirty="0"/>
              <a:t> for the Group:</a:t>
            </a:r>
            <a:endParaRPr lang="en-US" b="1" dirty="0"/>
          </a:p>
          <a:p>
            <a:r>
              <a:rPr lang="en-US" b="1" i="1" dirty="0"/>
              <a:t>At 3</a:t>
            </a:r>
            <a:r>
              <a:rPr lang="en-US" b="1" i="1" baseline="0" dirty="0"/>
              <a:t> weeks </a:t>
            </a:r>
            <a:r>
              <a:rPr lang="en-US" b="1" i="1" dirty="0"/>
              <a:t>– What point do you think we are at now on the recovery journey? </a:t>
            </a:r>
            <a:endParaRPr lang="en-US" b="1" i="1" dirty="0">
              <a:cs typeface="Calibri"/>
            </a:endParaRP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Most communities will </a:t>
            </a:r>
            <a:r>
              <a:rPr lang="en-US" dirty="0"/>
              <a:t>experience</a:t>
            </a:r>
            <a:r>
              <a:rPr lang="en-US" baseline="0" dirty="0"/>
              <a:t> </a:t>
            </a:r>
            <a:r>
              <a:rPr lang="en-US" dirty="0"/>
              <a:t>a ‘honeymoon’ phase in the earliest stages of recovery where community connection and sense of cohesion will be high, this will likely change as the scale of loss and the complexity of recovery begins to impact and become a reality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At 3 weeks, the community will be transitioning from sense of shared survival to feeling frustration and anger – community is coming out of the honeymoon phase</a:t>
            </a:r>
            <a:endParaRPr lang="en-US" b="1" dirty="0"/>
          </a:p>
          <a:p>
            <a:pPr marL="171450" indent="-171450">
              <a:buFont typeface="Arial" panose="020B0604020202020204" pitchFamily="34" charset="0"/>
              <a:buChar char="•"/>
              <a:defRPr/>
            </a:pPr>
            <a:r>
              <a:rPr lang="en-US" b="0" dirty="0"/>
              <a:t>The Myths and Assumptions Table in the </a:t>
            </a:r>
            <a:r>
              <a:rPr lang="en-US" b="0" i="1" dirty="0"/>
              <a:t>Community Recovery </a:t>
            </a:r>
            <a:r>
              <a:rPr lang="en-US" b="0" dirty="0"/>
              <a:t>Handbook (AIDR 2018) provides more information about the recovery journey and what you should and should not do (Pg 23-24)</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26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15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Housing stress will be high and any existing issues with homelessness or vulnerability in the region are exacerbated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Insurance assessments and claims underway</a:t>
            </a:r>
          </a:p>
          <a:p>
            <a:pPr marL="171450" indent="-171450">
              <a:buFont typeface="Arial" panose="020B0604020202020204" pitchFamily="34" charset="0"/>
              <a:buChar char="•"/>
            </a:pPr>
            <a:endParaRPr lang="en-AU" baseline="0" dirty="0"/>
          </a:p>
          <a:p>
            <a:r>
              <a:rPr lang="en-AU" dirty="0"/>
              <a:t>Once initial relief funding ceases there may be some individual and families</a:t>
            </a:r>
            <a:r>
              <a:rPr lang="en-AU" baseline="0" dirty="0"/>
              <a:t> </a:t>
            </a:r>
            <a:r>
              <a:rPr lang="en-AU" dirty="0"/>
              <a:t>with</a:t>
            </a:r>
            <a:r>
              <a:rPr lang="en-AU" baseline="0" dirty="0"/>
              <a:t> limited cash flow that will need intensive support</a:t>
            </a:r>
          </a:p>
          <a:p>
            <a:pPr marL="171450" indent="-171450">
              <a:buFont typeface="Arial" panose="020B0604020202020204" pitchFamily="34" charset="0"/>
              <a:buChar char="•"/>
            </a:pPr>
            <a:r>
              <a:rPr lang="en-AU" baseline="0" dirty="0"/>
              <a:t>Instances of hardship may actually be increasing during this period</a:t>
            </a:r>
          </a:p>
          <a:p>
            <a:endParaRPr lang="en-AU" baseline="0" dirty="0"/>
          </a:p>
          <a:p>
            <a:r>
              <a:rPr lang="en-AU" b="0" baseline="0" dirty="0"/>
              <a:t>Examples of issues may include:</a:t>
            </a:r>
          </a:p>
          <a:p>
            <a:pPr marL="171450" indent="-171450">
              <a:buFont typeface="Arial" panose="020B0604020202020204" pitchFamily="34" charset="0"/>
              <a:buChar char="•"/>
            </a:pPr>
            <a:r>
              <a:rPr lang="en-AU" b="0" baseline="0" dirty="0"/>
              <a:t>Those on tank water may have had water supply damaged or contaminated – e.g., from smoke/ash/retardant or from flood water </a:t>
            </a:r>
            <a:endParaRPr lang="en-AU" b="0" dirty="0"/>
          </a:p>
        </p:txBody>
      </p:sp>
      <p:sp>
        <p:nvSpPr>
          <p:cNvPr id="4" name="Slide Number Placeholder 3"/>
          <p:cNvSpPr>
            <a:spLocks noGrp="1"/>
          </p:cNvSpPr>
          <p:nvPr>
            <p:ph type="sldNum" sz="quarter" idx="10"/>
          </p:nvPr>
        </p:nvSpPr>
        <p:spPr/>
        <p:txBody>
          <a:bodyPr/>
          <a:lstStyle/>
          <a:p>
            <a:fld id="{81D3E8F2-DD85-4404-AF55-D6E1F481DCCD}" type="slidenum">
              <a:rPr lang="en-AU" smtClean="0"/>
              <a:t>8</a:t>
            </a:fld>
            <a:endParaRPr lang="en-AU" dirty="0"/>
          </a:p>
        </p:txBody>
      </p:sp>
    </p:spTree>
    <p:extLst>
      <p:ext uri="{BB962C8B-B14F-4D97-AF65-F5344CB8AC3E}">
        <p14:creationId xmlns:p14="http://schemas.microsoft.com/office/powerpoint/2010/main" val="1003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AU" dirty="0"/>
              <a:t>Repairs to </a:t>
            </a:r>
            <a:r>
              <a:rPr lang="en-AU" b="0" dirty="0"/>
              <a:t>Community Infrastructure</a:t>
            </a:r>
            <a:r>
              <a:rPr lang="en-AU" dirty="0"/>
              <a:t> may be underway and trying to source contractors</a:t>
            </a:r>
          </a:p>
          <a:p>
            <a:pPr>
              <a:spcBef>
                <a:spcPts val="1200"/>
              </a:spcBef>
            </a:pPr>
            <a:endParaRPr lang="en-AU" dirty="0"/>
          </a:p>
          <a:p>
            <a:pPr>
              <a:spcBef>
                <a:spcPts val="1200"/>
              </a:spcBef>
            </a:pPr>
            <a:r>
              <a:rPr lang="en-AU" dirty="0"/>
              <a:t>Community groups will be trying to clean up and/or operate from a damaged venue and/or source funding.</a:t>
            </a:r>
          </a:p>
          <a:p>
            <a:pPr>
              <a:spcBef>
                <a:spcPts val="1200"/>
              </a:spcBef>
            </a:pPr>
            <a:endParaRPr lang="en-AU" dirty="0"/>
          </a:p>
          <a:p>
            <a:pPr>
              <a:spcBef>
                <a:spcPts val="1200"/>
              </a:spcBef>
            </a:pPr>
            <a:r>
              <a:rPr lang="en-AU" dirty="0"/>
              <a:t>Community facilities still being used as recovery centres or donation hubs</a:t>
            </a:r>
          </a:p>
          <a:p>
            <a:pPr>
              <a:spcBef>
                <a:spcPts val="1200"/>
              </a:spcBef>
            </a:pPr>
            <a:endParaRPr lang="en-AU" dirty="0"/>
          </a:p>
          <a:p>
            <a:pPr>
              <a:spcBef>
                <a:spcPts val="1200"/>
              </a:spcBef>
            </a:pPr>
            <a:r>
              <a:rPr lang="en-AU" dirty="0"/>
              <a:t>Ongoing community service delivery may be still be impacted whist surge effort required</a:t>
            </a:r>
          </a:p>
          <a:p>
            <a:endParaRPr lang="en-AU" dirty="0"/>
          </a:p>
          <a:p>
            <a:r>
              <a:rPr lang="en-AU" b="1" dirty="0"/>
              <a:t>Other challenges</a:t>
            </a:r>
          </a:p>
          <a:p>
            <a:r>
              <a:rPr lang="en-AU" dirty="0"/>
              <a:t>Individuals and the broader community feeling that </a:t>
            </a:r>
            <a:r>
              <a:rPr lang="en-AU" baseline="0" dirty="0"/>
              <a:t>things are returning to normal. Regular social, </a:t>
            </a:r>
            <a:r>
              <a:rPr lang="en-AU" dirty="0"/>
              <a:t>sporting and recreational activities</a:t>
            </a:r>
            <a:r>
              <a:rPr lang="en-AU" baseline="0" dirty="0"/>
              <a:t> are a key indicator. This may be an important early focus for communities to support reestablishment of these activities and groups.</a:t>
            </a:r>
          </a:p>
          <a:p>
            <a:pPr marL="171450" indent="-171450">
              <a:buFont typeface="Arial" panose="020B0604020202020204" pitchFamily="34" charset="0"/>
              <a:buChar char="•"/>
            </a:pPr>
            <a:r>
              <a:rPr lang="en-AU" baseline="0" dirty="0"/>
              <a:t>These may not yet have resumed as playing fields and clubs may still impacted (e.g., playing fields or team uniforms and equipment kept in clubhouses destroyed) </a:t>
            </a:r>
          </a:p>
          <a:p>
            <a:endParaRPr lang="en-AU" baseline="0" dirty="0"/>
          </a:p>
          <a:p>
            <a:r>
              <a:rPr lang="en-AU" dirty="0"/>
              <a:t>A deeper understanding of the consequences unfolding – opportunity to use this to inform future need – strategic focus and future resilience:</a:t>
            </a:r>
          </a:p>
          <a:p>
            <a:pPr marL="171450" lvl="0" indent="-171450">
              <a:buFont typeface="Arial" panose="020B0604020202020204" pitchFamily="34" charset="0"/>
              <a:buChar char="•"/>
            </a:pPr>
            <a:r>
              <a:rPr lang="en-AU" dirty="0">
                <a:solidFill>
                  <a:srgbClr val="FF0000"/>
                </a:solidFill>
              </a:rPr>
              <a:t>There had been work done for household preparedness do you think this</a:t>
            </a:r>
            <a:r>
              <a:rPr lang="en-AU" baseline="0" dirty="0">
                <a:solidFill>
                  <a:srgbClr val="FF0000"/>
                </a:solidFill>
              </a:rPr>
              <a:t> has worked – what would we be seeing?</a:t>
            </a:r>
            <a:r>
              <a:rPr lang="en-AU" dirty="0">
                <a:solidFill>
                  <a:srgbClr val="FF0000"/>
                </a:solidFill>
              </a:rPr>
              <a:t> </a:t>
            </a:r>
          </a:p>
          <a:p>
            <a:pPr marL="171450" lvl="0" indent="-171450">
              <a:buFont typeface="Arial" panose="020B0604020202020204" pitchFamily="34" charset="0"/>
              <a:buChar char="•"/>
            </a:pPr>
            <a:r>
              <a:rPr lang="en-AU" dirty="0">
                <a:solidFill>
                  <a:srgbClr val="FF0000"/>
                </a:solidFill>
              </a:rPr>
              <a:t>Some of this may have worked but some hasn’t due to the extreme nature of the event</a:t>
            </a:r>
          </a:p>
          <a:p>
            <a:endParaRPr lang="en-AU" dirty="0"/>
          </a:p>
        </p:txBody>
      </p:sp>
      <p:sp>
        <p:nvSpPr>
          <p:cNvPr id="4" name="Slide Number Placeholder 3"/>
          <p:cNvSpPr>
            <a:spLocks noGrp="1"/>
          </p:cNvSpPr>
          <p:nvPr>
            <p:ph type="sldNum" sz="quarter" idx="10"/>
          </p:nvPr>
        </p:nvSpPr>
        <p:spPr/>
        <p:txBody>
          <a:bodyPr/>
          <a:lstStyle/>
          <a:p>
            <a:fld id="{81D3E8F2-DD85-4404-AF55-D6E1F481DCCD}" type="slidenum">
              <a:rPr lang="en-AU" smtClean="0"/>
              <a:t>9</a:t>
            </a:fld>
            <a:endParaRPr lang="en-AU" dirty="0"/>
          </a:p>
        </p:txBody>
      </p:sp>
    </p:spTree>
    <p:extLst>
      <p:ext uri="{BB962C8B-B14F-4D97-AF65-F5344CB8AC3E}">
        <p14:creationId xmlns:p14="http://schemas.microsoft.com/office/powerpoint/2010/main" val="2423733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text, businesscard&#10;&#10;Description automatically generated">
            <a:extLst>
              <a:ext uri="{FF2B5EF4-FFF2-40B4-BE49-F238E27FC236}">
                <a16:creationId xmlns:a16="http://schemas.microsoft.com/office/drawing/2014/main" id="{05AC8306-ABB6-31B3-D86C-86CA4C4ECF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8" name="Title 1">
            <a:extLst>
              <a:ext uri="{FF2B5EF4-FFF2-40B4-BE49-F238E27FC236}">
                <a16:creationId xmlns:a16="http://schemas.microsoft.com/office/drawing/2014/main" id="{D8433C45-0922-751B-CADF-7BFF061E940B}"/>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EC0F83BA-F0BF-0058-0693-63599392F79F}"/>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2" name="Picture 11" descr="Graphical user interface, text&#10;&#10;Description automatically generated">
            <a:extLst>
              <a:ext uri="{FF2B5EF4-FFF2-40B4-BE49-F238E27FC236}">
                <a16:creationId xmlns:a16="http://schemas.microsoft.com/office/drawing/2014/main" id="{CA3EE1FE-7252-2299-515B-60570FE6E4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
            <a:extLst>
              <a:ext uri="{FF2B5EF4-FFF2-40B4-BE49-F238E27FC236}">
                <a16:creationId xmlns:a16="http://schemas.microsoft.com/office/drawing/2014/main" id="{D055FE6F-6A94-6D73-4442-1F49D297093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11E28F19-235C-1AD4-98C6-A5F9C5318CA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107056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17101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35108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B8F6-306C-467F-B9E7-B276B7323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D10520-9427-4332-AA81-5D3DE6003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1FA1561-0C11-460B-89F7-4FB207A99E3C}"/>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61D78376-9B56-4CDF-A2C4-66D822C24CAC}"/>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91C313A-038A-4337-9CC8-B5768F344AF7}"/>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370104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A53D-C84C-40C5-8C6B-358C641B12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669F1EC-E4AD-4877-9228-878E534DC7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933BF8-0D5F-4A60-86E7-D19C3F1F021F}"/>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2B2E29D2-DE7C-406D-9329-78B4D862B54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94FF4DF-FC1E-4D4E-A927-C98B24F2BFA1}"/>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264524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9545-2836-49C0-BB04-003D37024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B3230A5-357A-4B3F-A5D3-2FAE852E3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7316F8-E43F-4FFC-B205-DAE1D58FD36A}"/>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59B11ACE-B6AE-489E-9C57-806F19B11BE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F7BDBF6-1FFB-4A2D-BB15-5AA79D839511}"/>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109679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4553-4DFD-4493-A6CF-E6E50093DB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BB3B8F5-0950-4767-BBA2-9FD5DD5478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FB049BF-B89C-4B98-BBF6-60535AA958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CBE0592-5AD0-444F-A580-0B983800B900}"/>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7E40C8E7-1554-49FA-B1C6-C0AD95C3C4B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64C7D90-4F7A-4E85-A039-A4E7C65A3496}"/>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2957469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4E9E-5789-40A0-A716-4DEC00C2E6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FA0BE2-CDA2-4A2E-BCF8-AEEBC46A8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DD2A8-29F2-4357-9C3A-2A7A6E5714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FD531D7-4463-496F-B6D1-070801488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0DB147-F554-4CF9-A227-04107E6938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E354B8-43C9-49A3-AAF2-0BBEAACE7520}"/>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8" name="Footer Placeholder 7">
            <a:extLst>
              <a:ext uri="{FF2B5EF4-FFF2-40B4-BE49-F238E27FC236}">
                <a16:creationId xmlns:a16="http://schemas.microsoft.com/office/drawing/2014/main" id="{29F3AF9F-E86D-4767-A265-EECD0AF664E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EE6910D2-DF3D-4BE3-9C97-B463BF414604}"/>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87191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2B4A-4F6B-4075-97B1-670A88AB53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86B23B2-3D20-4FAE-A2C1-D4E940BEA2E4}"/>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4" name="Footer Placeholder 3">
            <a:extLst>
              <a:ext uri="{FF2B5EF4-FFF2-40B4-BE49-F238E27FC236}">
                <a16:creationId xmlns:a16="http://schemas.microsoft.com/office/drawing/2014/main" id="{C35555F7-82C3-4E8D-A280-3909FB4A7DA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A042A858-AC9F-4D58-A51A-1EDCC4956D9C}"/>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319028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C718A-5E52-44EC-9313-73CF79C91342}"/>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3" name="Footer Placeholder 2">
            <a:extLst>
              <a:ext uri="{FF2B5EF4-FFF2-40B4-BE49-F238E27FC236}">
                <a16:creationId xmlns:a16="http://schemas.microsoft.com/office/drawing/2014/main" id="{14DB4359-4563-4C16-8569-6C5649C51622}"/>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ADB3B645-FBF7-401F-8C2E-C53C84986C1F}"/>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1328592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AB40-C1C1-4872-80C5-46AE6044F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64D2529-6A87-4FA7-90FF-8661FA369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978F0E-3165-4D99-B44C-66E961ED2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89051F-EF9D-431E-A759-3D456CE4AC02}"/>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94442C1C-C165-4845-A221-4B36FF108FF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4EBC7BB-3D0A-4D70-A8D5-7817C7909355}"/>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32830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pic>
        <p:nvPicPr>
          <p:cNvPr id="12" name="Picture 11">
            <a:extLst>
              <a:ext uri="{FF2B5EF4-FFF2-40B4-BE49-F238E27FC236}">
                <a16:creationId xmlns:a16="http://schemas.microsoft.com/office/drawing/2014/main" id="{A6F6EC2F-7257-4C1E-B84D-8938B32516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881141" y="6037767"/>
            <a:ext cx="4204196" cy="725843"/>
          </a:xfrm>
          <a:prstGeom prst="rect">
            <a:avLst/>
          </a:prstGeom>
        </p:spPr>
      </p:pic>
      <p:sp>
        <p:nvSpPr>
          <p:cNvPr id="7" name="Title 1">
            <a:extLst>
              <a:ext uri="{FF2B5EF4-FFF2-40B4-BE49-F238E27FC236}">
                <a16:creationId xmlns:a16="http://schemas.microsoft.com/office/drawing/2014/main" id="{25E8B534-EAF5-3DA5-3C8E-CFFF68323BE4}"/>
              </a:ext>
            </a:extLst>
          </p:cNvPr>
          <p:cNvSpPr>
            <a:spLocks noGrp="1"/>
          </p:cNvSpPr>
          <p:nvPr>
            <p:ph type="title"/>
          </p:nvPr>
        </p:nvSpPr>
        <p:spPr>
          <a:xfrm>
            <a:off x="422910" y="202019"/>
            <a:ext cx="11407140" cy="1041991"/>
          </a:xfrm>
          <a:prstGeom prst="rect">
            <a:avLst/>
          </a:prstGeom>
        </p:spPr>
        <p:txBody>
          <a:bodyPr>
            <a:normAutofit/>
          </a:bodyPr>
          <a:lstStyle>
            <a:lvl1pPr>
              <a:lnSpc>
                <a:spcPct val="100000"/>
              </a:lnSpc>
              <a:defRPr sz="3200" b="0">
                <a:latin typeface="Panton SemiBold" panose="00000700000000000000" pitchFamily="50" charset="0"/>
              </a:defRPr>
            </a:lvl1pPr>
          </a:lstStyle>
          <a:p>
            <a:r>
              <a:rPr lang="en-US" dirty="0"/>
              <a:t>Click to edit Master title style</a:t>
            </a:r>
            <a:endParaRPr lang="en-AU" dirty="0"/>
          </a:p>
        </p:txBody>
      </p:sp>
      <p:sp>
        <p:nvSpPr>
          <p:cNvPr id="8" name="Content Placeholder 2">
            <a:extLst>
              <a:ext uri="{FF2B5EF4-FFF2-40B4-BE49-F238E27FC236}">
                <a16:creationId xmlns:a16="http://schemas.microsoft.com/office/drawing/2014/main" id="{AF4377B2-BC2A-8F0E-F082-A4F6CE960F54}"/>
              </a:ext>
            </a:extLst>
          </p:cNvPr>
          <p:cNvSpPr>
            <a:spLocks noGrp="1"/>
          </p:cNvSpPr>
          <p:nvPr>
            <p:ph idx="1"/>
          </p:nvPr>
        </p:nvSpPr>
        <p:spPr>
          <a:xfrm>
            <a:off x="990936" y="1442503"/>
            <a:ext cx="10329043" cy="4435494"/>
          </a:xfrm>
          <a:prstGeom prst="rect">
            <a:avLst/>
          </a:prstGeom>
        </p:spPr>
        <p:txBody>
          <a:bodyPr/>
          <a:lstStyle>
            <a:lvl1pPr marL="342900" indent="-342900">
              <a:lnSpc>
                <a:spcPct val="110000"/>
              </a:lnSpc>
              <a:spcAft>
                <a:spcPts val="1000"/>
              </a:spcAft>
              <a:buFont typeface="Arial" panose="020B0604020202020204" pitchFamily="34" charset="0"/>
              <a:buChar char="•"/>
              <a:defRPr>
                <a:latin typeface="Calibri" panose="020F0502020204030204" pitchFamily="34" charset="0"/>
                <a:ea typeface="Calibri" panose="020F0502020204030204" pitchFamily="34" charset="0"/>
                <a:cs typeface="Calibri" panose="020F0502020204030204" pitchFamily="34" charset="0"/>
              </a:defRPr>
            </a:lvl1pPr>
            <a:lvl2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2pPr>
            <a:lvl3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3pPr>
            <a:lvl4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4pPr>
            <a:lvl5pPr>
              <a:lnSpc>
                <a:spcPct val="110000"/>
              </a:lnSpc>
              <a:spcAft>
                <a:spcPts val="1000"/>
              </a:spcAft>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0268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DDD1-5B3C-4057-979A-A7B4F559F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9C670B5-0F6F-446E-993C-D3E256296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E8A2B29-629F-404C-AB5A-54F5A4117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7EBAA-8FA3-42A0-ACBE-0E2EA6A059C7}"/>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6" name="Footer Placeholder 5">
            <a:extLst>
              <a:ext uri="{FF2B5EF4-FFF2-40B4-BE49-F238E27FC236}">
                <a16:creationId xmlns:a16="http://schemas.microsoft.com/office/drawing/2014/main" id="{27178F20-5FC0-431E-A9FB-1BC6E2EAD72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55D8B91-4EA5-4F49-8D12-5F74270A04DA}"/>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123899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A3A5-8086-4EE8-9375-ACBC8473D6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DC56E2-2194-4282-983B-5E961B3EE4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9CDA8D-7BE3-4F09-9E48-022F28685F87}"/>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189C155E-705B-44E3-B022-D5FB6AC4838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A925FB3-8F63-4B23-8A28-C401377318A4}"/>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2023373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EE43D-695F-4134-A681-6DEFB01B1E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A192CC-6F03-441C-8913-D91078DC38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5BA10A-0267-417F-97C1-2A7A7E51CC35}"/>
              </a:ext>
            </a:extLst>
          </p:cNvPr>
          <p:cNvSpPr>
            <a:spLocks noGrp="1"/>
          </p:cNvSpPr>
          <p:nvPr>
            <p:ph type="dt" sz="half" idx="10"/>
          </p:nvPr>
        </p:nvSpPr>
        <p:spPr/>
        <p:txBody>
          <a:body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503C66F7-D6EB-4C5D-A2CD-296FDE4A902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D7FBEDD-0DEA-45FF-99BC-12E891AA8992}"/>
              </a:ext>
            </a:extLst>
          </p:cNvPr>
          <p:cNvSpPr>
            <a:spLocks noGrp="1"/>
          </p:cNvSpPr>
          <p:nvPr>
            <p:ph type="sldNum" sz="quarter" idx="12"/>
          </p:nvPr>
        </p:nvSpPr>
        <p:spPr/>
        <p:txBody>
          <a:bodyPr/>
          <a:lstStyle/>
          <a:p>
            <a:fld id="{AFB1C3B7-789C-4BCD-BE4C-7BFD902B7FB3}" type="slidenum">
              <a:rPr lang="en-AU" smtClean="0"/>
              <a:t>‹#›</a:t>
            </a:fld>
            <a:endParaRPr lang="en-AU" dirty="0"/>
          </a:p>
        </p:txBody>
      </p:sp>
    </p:spTree>
    <p:extLst>
      <p:ext uri="{BB962C8B-B14F-4D97-AF65-F5344CB8AC3E}">
        <p14:creationId xmlns:p14="http://schemas.microsoft.com/office/powerpoint/2010/main" val="152286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E2F44A-D36E-4FC3-81E3-47E655AA513B}" type="slidenum">
              <a:rPr lang="en-AU" smtClean="0"/>
              <a:t>‹#›</a:t>
            </a:fld>
            <a:endParaRPr lang="en-AU" dirty="0"/>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vl1pPr>
          </a:lstStyle>
          <a:p>
            <a:r>
              <a:rPr lang="en-US"/>
              <a:t>Section Title</a:t>
            </a:r>
            <a:endParaRPr lang="en-AU"/>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0" name="Footer Placeholder 4"/>
          <p:cNvSpPr>
            <a:spLocks noGrp="1"/>
          </p:cNvSpPr>
          <p:nvPr>
            <p:ph type="ftr" sz="quarter" idx="11"/>
          </p:nvPr>
        </p:nvSpPr>
        <p:spPr>
          <a:xfrm>
            <a:off x="3471586" y="6218127"/>
            <a:ext cx="5048571" cy="365125"/>
          </a:xfrm>
        </p:spPr>
        <p:txBody>
          <a:bodyPr/>
          <a:lstStyle/>
          <a:p>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1571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8897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0EE2F44A-D36E-4FC3-81E3-47E655AA513B}" type="slidenum">
              <a:rPr lang="en-AU" smtClean="0"/>
              <a:t>‹#›</a:t>
            </a:fld>
            <a:endParaRPr lang="en-AU" dirty="0"/>
          </a:p>
        </p:txBody>
      </p:sp>
      <p:sp>
        <p:nvSpPr>
          <p:cNvPr id="12" name="Date Placeholder 3"/>
          <p:cNvSpPr>
            <a:spLocks noGrp="1"/>
          </p:cNvSpPr>
          <p:nvPr>
            <p:ph type="dt" sz="half" idx="10"/>
          </p:nvPr>
        </p:nvSpPr>
        <p:spPr>
          <a:xfrm>
            <a:off x="1769314" y="6218127"/>
            <a:ext cx="1223010" cy="365125"/>
          </a:xfrm>
        </p:spPr>
        <p:txBody>
          <a:bodyPr/>
          <a:lstStyle/>
          <a:p>
            <a:fld id="{FC32FFAC-3F5B-41BF-A5D6-7902E222D07D}" type="datetimeFigureOut">
              <a:rPr lang="en-AU" smtClean="0"/>
              <a:t>8/02/2023</a:t>
            </a:fld>
            <a:endParaRPr lang="en-AU" dirty="0"/>
          </a:p>
        </p:txBody>
      </p:sp>
      <p:sp>
        <p:nvSpPr>
          <p:cNvPr id="13" name="Footer Placeholder 4"/>
          <p:cNvSpPr>
            <a:spLocks noGrp="1"/>
          </p:cNvSpPr>
          <p:nvPr>
            <p:ph type="ftr" sz="quarter" idx="11"/>
          </p:nvPr>
        </p:nvSpPr>
        <p:spPr>
          <a:xfrm>
            <a:off x="3471586" y="6218127"/>
            <a:ext cx="5048571" cy="365125"/>
          </a:xfrm>
        </p:spPr>
        <p:txBody>
          <a:bodyPr/>
          <a:lstStyle/>
          <a:p>
            <a:endParaRPr lang="en-AU"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79499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EE2F44A-D36E-4FC3-81E3-47E655AA513B}" type="slidenum">
              <a:rPr lang="en-AU" smtClean="0"/>
              <a:t>‹#›</a:t>
            </a:fld>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51639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EE2F44A-D36E-4FC3-81E3-47E655AA513B}" type="slidenum">
              <a:rPr lang="en-AU" smtClean="0"/>
              <a:t>‹#›</a:t>
            </a:fld>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404911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13774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32FFAC-3F5B-41BF-A5D6-7902E222D07D}" type="datetimeFigureOut">
              <a:rPr lang="en-AU" smtClean="0"/>
              <a:t>8/02/2023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8244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22910" y="1531088"/>
            <a:ext cx="11407140" cy="4465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5033808" y="6218127"/>
            <a:ext cx="122301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FFAC-3F5B-41BF-A5D6-7902E222D07D}" type="datetimeFigureOut">
              <a:rPr lang="en-AU" smtClean="0"/>
              <a:t>8/02/2023</a:t>
            </a:fld>
            <a:endParaRPr lang="en-AU" dirty="0"/>
          </a:p>
        </p:txBody>
      </p:sp>
      <p:sp>
        <p:nvSpPr>
          <p:cNvPr id="5" name="Footer Placeholder 4"/>
          <p:cNvSpPr>
            <a:spLocks noGrp="1"/>
          </p:cNvSpPr>
          <p:nvPr>
            <p:ph type="ftr" sz="quarter" idx="3"/>
          </p:nvPr>
        </p:nvSpPr>
        <p:spPr>
          <a:xfrm>
            <a:off x="1419801" y="6218127"/>
            <a:ext cx="34286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22910" y="6218127"/>
            <a:ext cx="811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F44A-D36E-4FC3-81E3-47E655AA513B}" type="slidenum">
              <a:rPr lang="en-AU" smtClean="0"/>
              <a:pPr/>
              <a:t>‹#›</a:t>
            </a:fld>
            <a:endParaRPr lang="en-AU" dirty="0"/>
          </a:p>
        </p:txBody>
      </p:sp>
    </p:spTree>
    <p:extLst>
      <p:ext uri="{BB962C8B-B14F-4D97-AF65-F5344CB8AC3E}">
        <p14:creationId xmlns:p14="http://schemas.microsoft.com/office/powerpoint/2010/main" val="266144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9F4F4-73AC-495C-B83E-8B3233240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688AC3-E847-4468-91FE-9F20BDFE5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D0D2510-713D-4920-8125-09CC0990E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0FC5-A8A6-4BA5-97BB-09200D8F8A6E}" type="datetimeFigureOut">
              <a:rPr lang="en-AU" smtClean="0"/>
              <a:t>8/02/2023</a:t>
            </a:fld>
            <a:endParaRPr lang="en-AU" dirty="0"/>
          </a:p>
        </p:txBody>
      </p:sp>
      <p:sp>
        <p:nvSpPr>
          <p:cNvPr id="5" name="Footer Placeholder 4">
            <a:extLst>
              <a:ext uri="{FF2B5EF4-FFF2-40B4-BE49-F238E27FC236}">
                <a16:creationId xmlns:a16="http://schemas.microsoft.com/office/drawing/2014/main" id="{6A7F93F7-DCB6-4BC7-88E8-F236DEC44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88EB6BF4-4A16-449D-ADC6-AAE41FDF0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1C3B7-789C-4BCD-BE4C-7BFD902B7FB3}" type="slidenum">
              <a:rPr lang="en-AU" smtClean="0"/>
              <a:t>‹#›</a:t>
            </a:fld>
            <a:endParaRPr lang="en-AU" dirty="0"/>
          </a:p>
        </p:txBody>
      </p:sp>
    </p:spTree>
    <p:extLst>
      <p:ext uri="{BB962C8B-B14F-4D97-AF65-F5344CB8AC3E}">
        <p14:creationId xmlns:p14="http://schemas.microsoft.com/office/powerpoint/2010/main" val="10291733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43DB76A-442D-E470-F2DC-8D63EA3ACCCB}"/>
              </a:ext>
            </a:extLst>
          </p:cNvPr>
          <p:cNvSpPr txBox="1">
            <a:spLocks/>
          </p:cNvSpPr>
          <p:nvPr/>
        </p:nvSpPr>
        <p:spPr>
          <a:xfrm>
            <a:off x="792780" y="2116090"/>
            <a:ext cx="7731534" cy="19897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kern="1200">
                <a:solidFill>
                  <a:schemeClr val="accent1"/>
                </a:solidFill>
                <a:latin typeface="Panton Bold" panose="00000800000000000000" pitchFamily="50" charset="0"/>
                <a:ea typeface="+mj-ea"/>
                <a:cs typeface="+mj-cs"/>
              </a:defRPr>
            </a:lvl1pPr>
          </a:lstStyle>
          <a:p>
            <a:pPr>
              <a:lnSpc>
                <a:spcPct val="110000"/>
              </a:lnSpc>
            </a:pPr>
            <a:r>
              <a:rPr lang="en-AU" dirty="0"/>
              <a:t>Recovery Considerations</a:t>
            </a:r>
            <a:br>
              <a:rPr lang="en-AU" dirty="0"/>
            </a:br>
            <a:r>
              <a:rPr lang="en-AU" dirty="0"/>
              <a:t>3 weeks – 3 months</a:t>
            </a:r>
          </a:p>
        </p:txBody>
      </p:sp>
    </p:spTree>
    <p:extLst>
      <p:ext uri="{BB962C8B-B14F-4D97-AF65-F5344CB8AC3E}">
        <p14:creationId xmlns:p14="http://schemas.microsoft.com/office/powerpoint/2010/main" val="336263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AU" dirty="0"/>
              <a:t>Infrastructure - What is happening now?</a:t>
            </a:r>
          </a:p>
        </p:txBody>
      </p:sp>
      <p:grpSp>
        <p:nvGrpSpPr>
          <p:cNvPr id="6" name="Group 5">
            <a:extLst>
              <a:ext uri="{FF2B5EF4-FFF2-40B4-BE49-F238E27FC236}">
                <a16:creationId xmlns:a16="http://schemas.microsoft.com/office/drawing/2014/main" id="{91E510ED-3C6D-FBE4-3D05-C5C45AC18A9A}"/>
              </a:ext>
            </a:extLst>
          </p:cNvPr>
          <p:cNvGrpSpPr/>
          <p:nvPr/>
        </p:nvGrpSpPr>
        <p:grpSpPr>
          <a:xfrm>
            <a:off x="156434" y="1122963"/>
            <a:ext cx="1340703" cy="4763050"/>
            <a:chOff x="156434" y="1122963"/>
            <a:chExt cx="1340703" cy="4763050"/>
          </a:xfrm>
        </p:grpSpPr>
        <p:sp>
          <p:nvSpPr>
            <p:cNvPr id="7" name="Rectangle 6">
              <a:extLst>
                <a:ext uri="{FF2B5EF4-FFF2-40B4-BE49-F238E27FC236}">
                  <a16:creationId xmlns:a16="http://schemas.microsoft.com/office/drawing/2014/main" id="{4DF663CE-DC3A-97CD-BEA3-CD9BBC32B72A}"/>
                </a:ext>
              </a:extLst>
            </p:cNvPr>
            <p:cNvSpPr/>
            <p:nvPr/>
          </p:nvSpPr>
          <p:spPr>
            <a:xfrm>
              <a:off x="195178" y="112296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8" name="Rectangle 7">
              <a:extLst>
                <a:ext uri="{FF2B5EF4-FFF2-40B4-BE49-F238E27FC236}">
                  <a16:creationId xmlns:a16="http://schemas.microsoft.com/office/drawing/2014/main" id="{A42B27B1-19E5-179B-E12B-EED49FD45D11}"/>
                </a:ext>
              </a:extLst>
            </p:cNvPr>
            <p:cNvSpPr/>
            <p:nvPr/>
          </p:nvSpPr>
          <p:spPr>
            <a:xfrm>
              <a:off x="156434" y="548590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2" name="Down Arrow 5">
              <a:extLst>
                <a:ext uri="{FF2B5EF4-FFF2-40B4-BE49-F238E27FC236}">
                  <a16:creationId xmlns:a16="http://schemas.microsoft.com/office/drawing/2014/main" id="{6C1E1AE1-EF71-9318-FDE4-9292953D061D}"/>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3" name="Content Placeholder 2">
            <a:extLst>
              <a:ext uri="{FF2B5EF4-FFF2-40B4-BE49-F238E27FC236}">
                <a16:creationId xmlns:a16="http://schemas.microsoft.com/office/drawing/2014/main" id="{5A5BD1B9-D84E-FBFA-169D-3467B49D0EB7}"/>
              </a:ext>
            </a:extLst>
          </p:cNvPr>
          <p:cNvSpPr txBox="1">
            <a:spLocks/>
          </p:cNvSpPr>
          <p:nvPr/>
        </p:nvSpPr>
        <p:spPr>
          <a:xfrm>
            <a:off x="1815872" y="1377323"/>
            <a:ext cx="9695443" cy="43471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None/>
            </a:pPr>
            <a:r>
              <a:rPr lang="en-US" sz="2000" dirty="0">
                <a:latin typeface="Panton Bold" panose="00000800000000000000" pitchFamily="50" charset="0"/>
                <a:ea typeface="Calibri bold" panose="020F0702030404030204" pitchFamily="34" charset="0"/>
                <a:cs typeface="Calibri bold" panose="020F0702030404030204" pitchFamily="34" charset="0"/>
              </a:rPr>
              <a:t>Utilities have been repaired but not necessarily fully restored</a:t>
            </a:r>
          </a:p>
          <a:p>
            <a:pPr>
              <a:lnSpc>
                <a:spcPct val="120000"/>
              </a:lnSpc>
              <a:spcBef>
                <a:spcPts val="1200"/>
              </a:spcBef>
            </a:pPr>
            <a:r>
              <a:rPr lang="en-US" sz="2000" dirty="0">
                <a:latin typeface="Calibri" panose="020F0502020204030204" pitchFamily="34" charset="0"/>
                <a:ea typeface="Calibri" panose="020F0502020204030204" pitchFamily="34" charset="0"/>
                <a:cs typeface="Calibri" panose="020F0502020204030204" pitchFamily="34" charset="0"/>
              </a:rPr>
              <a:t>Essential services might be connected at trunk lines, but individual household connections not restored</a:t>
            </a:r>
          </a:p>
          <a:p>
            <a:pPr marL="0" indent="0">
              <a:lnSpc>
                <a:spcPct val="120000"/>
              </a:lnSpc>
              <a:spcBef>
                <a:spcPts val="1200"/>
              </a:spcBef>
              <a:buNone/>
            </a:pPr>
            <a:r>
              <a:rPr lang="en-US" sz="2000" dirty="0">
                <a:latin typeface="Panton Bold" panose="00000800000000000000" pitchFamily="50" charset="0"/>
                <a:ea typeface="Calibri bold" panose="020F0702030404030204" pitchFamily="34" charset="0"/>
                <a:cs typeface="Calibri bold" panose="020F0702030404030204" pitchFamily="34" charset="0"/>
              </a:rPr>
              <a:t>Critical infrastructure and transport routes are operating with emergency works</a:t>
            </a:r>
            <a:r>
              <a:rPr lang="en-US" sz="2000" dirty="0">
                <a:latin typeface="Panton Bold" panose="00000800000000000000" pitchFamily="50" charset="0"/>
                <a:ea typeface="Calibri" panose="020F0502020204030204" pitchFamily="34" charset="0"/>
                <a:cs typeface="Calibri" panose="020F0502020204030204" pitchFamily="34" charset="0"/>
              </a:rPr>
              <a:t>  </a:t>
            </a:r>
          </a:p>
          <a:p>
            <a:pPr>
              <a:lnSpc>
                <a:spcPct val="120000"/>
              </a:lnSpc>
              <a:spcBef>
                <a:spcPts val="1200"/>
              </a:spcBef>
            </a:pPr>
            <a:r>
              <a:rPr lang="en-US" sz="2000" dirty="0">
                <a:latin typeface="Calibri" panose="020F0502020204030204" pitchFamily="34" charset="0"/>
                <a:ea typeface="Calibri" panose="020F0502020204030204" pitchFamily="34" charset="0"/>
                <a:cs typeface="Calibri" panose="020F0502020204030204" pitchFamily="34" charset="0"/>
              </a:rPr>
              <a:t>Some regional/local roads remain closed</a:t>
            </a:r>
          </a:p>
          <a:p>
            <a:pPr>
              <a:lnSpc>
                <a:spcPct val="120000"/>
              </a:lnSpc>
              <a:spcBef>
                <a:spcPts val="1200"/>
              </a:spcBef>
            </a:pPr>
            <a:r>
              <a:rPr lang="en-US" sz="2000" dirty="0">
                <a:latin typeface="Calibri" panose="020F0502020204030204" pitchFamily="34" charset="0"/>
                <a:ea typeface="Calibri" panose="020F0502020204030204" pitchFamily="34" charset="0"/>
                <a:cs typeface="Calibri" panose="020F0502020204030204" pitchFamily="34" charset="0"/>
              </a:rPr>
              <a:t>Disruptions to transporting supplies into communities with some roads/bridges impassable or load limited </a:t>
            </a:r>
          </a:p>
          <a:p>
            <a:pPr>
              <a:lnSpc>
                <a:spcPct val="120000"/>
              </a:lnSpc>
              <a:spcBef>
                <a:spcPts val="1200"/>
              </a:spcBef>
            </a:pPr>
            <a:r>
              <a:rPr lang="en-US" sz="2000" dirty="0">
                <a:latin typeface="Calibri" panose="020F0502020204030204" pitchFamily="34" charset="0"/>
                <a:ea typeface="Calibri" panose="020F0502020204030204" pitchFamily="34" charset="0"/>
                <a:cs typeface="Calibri" panose="020F0502020204030204" pitchFamily="34" charset="0"/>
              </a:rPr>
              <a:t>Planning for full restoration and reconstruction is starting</a:t>
            </a:r>
          </a:p>
          <a:p>
            <a:pPr marL="0" indent="0">
              <a:lnSpc>
                <a:spcPct val="120000"/>
              </a:lnSpc>
              <a:spcBef>
                <a:spcPts val="1200"/>
              </a:spcBef>
              <a:buNone/>
            </a:pPr>
            <a:r>
              <a:rPr lang="en-US" sz="2000" dirty="0">
                <a:latin typeface="Panton Bold" panose="00000800000000000000" pitchFamily="50" charset="0"/>
                <a:ea typeface="Calibri bold" panose="020F0702030404030204" pitchFamily="34" charset="0"/>
                <a:cs typeface="Calibri bold" panose="020F0702030404030204" pitchFamily="34" charset="0"/>
              </a:rPr>
              <a:t>Clean-up of household, business and environmental debris is underway </a:t>
            </a:r>
          </a:p>
        </p:txBody>
      </p:sp>
    </p:spTree>
    <p:extLst>
      <p:ext uri="{BB962C8B-B14F-4D97-AF65-F5344CB8AC3E}">
        <p14:creationId xmlns:p14="http://schemas.microsoft.com/office/powerpoint/2010/main" val="250917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Economic - What is happening now?</a:t>
            </a:r>
          </a:p>
        </p:txBody>
      </p:sp>
      <p:grpSp>
        <p:nvGrpSpPr>
          <p:cNvPr id="6" name="Group 5">
            <a:extLst>
              <a:ext uri="{FF2B5EF4-FFF2-40B4-BE49-F238E27FC236}">
                <a16:creationId xmlns:a16="http://schemas.microsoft.com/office/drawing/2014/main" id="{A3B5969A-DC79-0237-B764-6B752A6EE639}"/>
              </a:ext>
            </a:extLst>
          </p:cNvPr>
          <p:cNvGrpSpPr/>
          <p:nvPr/>
        </p:nvGrpSpPr>
        <p:grpSpPr>
          <a:xfrm>
            <a:off x="156434" y="1122963"/>
            <a:ext cx="1340703" cy="4763050"/>
            <a:chOff x="156434" y="1122963"/>
            <a:chExt cx="1340703" cy="4763050"/>
          </a:xfrm>
        </p:grpSpPr>
        <p:sp>
          <p:nvSpPr>
            <p:cNvPr id="7" name="Rectangle 6">
              <a:extLst>
                <a:ext uri="{FF2B5EF4-FFF2-40B4-BE49-F238E27FC236}">
                  <a16:creationId xmlns:a16="http://schemas.microsoft.com/office/drawing/2014/main" id="{3DD1B7B0-AA1B-8035-7E6A-87A1B66FA385}"/>
                </a:ext>
              </a:extLst>
            </p:cNvPr>
            <p:cNvSpPr/>
            <p:nvPr/>
          </p:nvSpPr>
          <p:spPr>
            <a:xfrm>
              <a:off x="195178" y="112296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8" name="Rectangle 7">
              <a:extLst>
                <a:ext uri="{FF2B5EF4-FFF2-40B4-BE49-F238E27FC236}">
                  <a16:creationId xmlns:a16="http://schemas.microsoft.com/office/drawing/2014/main" id="{DC17F45A-1AF9-94F3-04D4-5C0E21A21ECE}"/>
                </a:ext>
              </a:extLst>
            </p:cNvPr>
            <p:cNvSpPr/>
            <p:nvPr/>
          </p:nvSpPr>
          <p:spPr>
            <a:xfrm>
              <a:off x="156434" y="548590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2" name="Down Arrow 5">
              <a:extLst>
                <a:ext uri="{FF2B5EF4-FFF2-40B4-BE49-F238E27FC236}">
                  <a16:creationId xmlns:a16="http://schemas.microsoft.com/office/drawing/2014/main" id="{15B4FD41-8F14-0C29-ADE1-B2B65DC6F0B7}"/>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3" name="Content Placeholder 2">
            <a:extLst>
              <a:ext uri="{FF2B5EF4-FFF2-40B4-BE49-F238E27FC236}">
                <a16:creationId xmlns:a16="http://schemas.microsoft.com/office/drawing/2014/main" id="{4A551B3C-0EBD-0A41-2E67-774263A9448A}"/>
              </a:ext>
            </a:extLst>
          </p:cNvPr>
          <p:cNvSpPr txBox="1">
            <a:spLocks/>
          </p:cNvSpPr>
          <p:nvPr/>
        </p:nvSpPr>
        <p:spPr>
          <a:xfrm>
            <a:off x="2080609" y="1244010"/>
            <a:ext cx="9688481" cy="4866334"/>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buNone/>
            </a:pPr>
            <a:r>
              <a:rPr lang="en-US" dirty="0">
                <a:latin typeface="Panton Bold" panose="00000800000000000000" pitchFamily="50" charset="0"/>
                <a:ea typeface="Calibri bold" panose="020F0702030404030204" pitchFamily="34" charset="0"/>
                <a:cs typeface="Calibri bold" panose="020F0702030404030204" pitchFamily="34" charset="0"/>
              </a:rPr>
              <a:t>Challenges for local businesses</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Delays in reconnecting utilities and services</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Direct impacts of the disaster on staff and suppliers</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Scarcity of tradespeople and building supplies</a:t>
            </a:r>
            <a:endParaRPr lang="en-US" dirty="0">
              <a:latin typeface="Calibri bold" panose="020F0702030404030204" pitchFamily="34" charset="0"/>
              <a:ea typeface="Calibri bold" panose="020F0702030404030204" pitchFamily="34" charset="0"/>
              <a:cs typeface="Calibri bold" panose="020F0702030404030204" pitchFamily="34" charset="0"/>
            </a:endParaRPr>
          </a:p>
          <a:p>
            <a:pPr marL="0" indent="0">
              <a:lnSpc>
                <a:spcPct val="110000"/>
              </a:lnSpc>
              <a:spcBef>
                <a:spcPts val="1200"/>
              </a:spcBef>
              <a:buNone/>
            </a:pPr>
            <a:r>
              <a:rPr lang="en-US" dirty="0">
                <a:latin typeface="Panton Bold" panose="00000800000000000000" pitchFamily="50" charset="0"/>
                <a:ea typeface="Calibri bold" panose="020F0702030404030204" pitchFamily="34" charset="0"/>
                <a:cs typeface="Calibri bold" panose="020F0702030404030204" pitchFamily="34" charset="0"/>
              </a:rPr>
              <a:t>Challenges for tourism operators </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Tourist areas and tourism infrastructure is damaged or destroyed </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Media coverage discourages tourists from visiting – even when sites are not damaged</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Limited tourist accommodation discourages visitation  </a:t>
            </a:r>
            <a:endParaRPr lang="en-US" dirty="0">
              <a:latin typeface="Calibri bold" panose="020F0702030404030204" pitchFamily="34" charset="0"/>
              <a:ea typeface="Calibri bold" panose="020F0702030404030204" pitchFamily="34" charset="0"/>
              <a:cs typeface="Calibri bold" panose="020F0702030404030204" pitchFamily="34" charset="0"/>
            </a:endParaRPr>
          </a:p>
          <a:p>
            <a:pPr marL="0" indent="0">
              <a:lnSpc>
                <a:spcPct val="110000"/>
              </a:lnSpc>
              <a:spcBef>
                <a:spcPts val="1200"/>
              </a:spcBef>
              <a:buNone/>
            </a:pPr>
            <a:r>
              <a:rPr lang="en-US" dirty="0">
                <a:latin typeface="Calibri bold" panose="020F0702030404030204" pitchFamily="34" charset="0"/>
                <a:ea typeface="Calibri bold" panose="020F0702030404030204" pitchFamily="34" charset="0"/>
                <a:cs typeface="Calibri bold" panose="020F0702030404030204" pitchFamily="34" charset="0"/>
              </a:rPr>
              <a:t>Challenges for Primary Producers </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Need for urgent repairs to fencing and agricultural infrastructure</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Closed/damaged local roads impeding transport of crops to market</a:t>
            </a:r>
          </a:p>
          <a:p>
            <a:pPr>
              <a:lnSpc>
                <a:spcPct val="110000"/>
              </a:lnSpc>
              <a:spcBef>
                <a:spcPts val="1200"/>
              </a:spcBef>
            </a:pPr>
            <a:r>
              <a:rPr lang="en-US" dirty="0">
                <a:latin typeface="Calibri" panose="020F0502020204030204" pitchFamily="34" charset="0"/>
                <a:ea typeface="Calibri" panose="020F0502020204030204" pitchFamily="34" charset="0"/>
                <a:cs typeface="Calibri" panose="020F0502020204030204" pitchFamily="34" charset="0"/>
              </a:rPr>
              <a:t>If crops fail or can’t get to market, food supply and price is affected across Australia</a:t>
            </a:r>
          </a:p>
          <a:p>
            <a:pPr marL="0" indent="0">
              <a:lnSpc>
                <a:spcPct val="110000"/>
              </a:lnSpc>
              <a:spcBef>
                <a:spcPts val="1200"/>
              </a:spcBef>
              <a:buNone/>
            </a:pPr>
            <a:endParaRPr lang="en-US" dirty="0">
              <a:latin typeface="Calibri bold" panose="020F0702030404030204" pitchFamily="34" charset="0"/>
              <a:ea typeface="Calibri bold" panose="020F0702030404030204" pitchFamily="34" charset="0"/>
              <a:cs typeface="Calibri bold" panose="020F0702030404030204" pitchFamily="34" charset="0"/>
            </a:endParaRPr>
          </a:p>
          <a:p>
            <a:pPr marL="0" indent="0">
              <a:lnSpc>
                <a:spcPct val="110000"/>
              </a:lnSpc>
              <a:spcBef>
                <a:spcPts val="1200"/>
              </a:spcBef>
              <a:buNone/>
            </a:pPr>
            <a:endParaRPr lang="en-US" dirty="0">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249706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Small Business - Case Study</a:t>
            </a:r>
          </a:p>
        </p:txBody>
      </p:sp>
      <p:sp>
        <p:nvSpPr>
          <p:cNvPr id="4" name="Rectangle 3"/>
          <p:cNvSpPr/>
          <p:nvPr/>
        </p:nvSpPr>
        <p:spPr>
          <a:xfrm>
            <a:off x="4116593" y="5431665"/>
            <a:ext cx="6903026" cy="523220"/>
          </a:xfrm>
          <a:prstGeom prst="rect">
            <a:avLst/>
          </a:prstGeom>
        </p:spPr>
        <p:txBody>
          <a:bodyPr wrap="square">
            <a:spAutoFit/>
          </a:bodyPr>
          <a:lstStyle/>
          <a:p>
            <a:pPr algn="r"/>
            <a:r>
              <a:rPr lang="en-US" sz="1400" dirty="0">
                <a:latin typeface="Calibri" panose="020F0502020204030204" pitchFamily="34" charset="0"/>
                <a:ea typeface="Calibri" panose="020F0502020204030204" pitchFamily="34" charset="0"/>
                <a:cs typeface="Calibri" panose="020F0502020204030204" pitchFamily="34" charset="0"/>
              </a:rPr>
              <a:t>Source - The Social, Financial and Economic Costs of the 2022 South East Queensland Rainfall and Flooding Event (</a:t>
            </a:r>
            <a:r>
              <a:rPr lang="fr-FR" sz="1400" dirty="0">
                <a:latin typeface="Calibri" panose="020F0502020204030204" pitchFamily="34" charset="0"/>
                <a:ea typeface="Calibri" panose="020F0502020204030204" pitchFamily="34" charset="0"/>
                <a:cs typeface="Calibri" panose="020F0502020204030204" pitchFamily="34" charset="0"/>
              </a:rPr>
              <a:t>© 2022 Deloitte Access Economics)</a:t>
            </a:r>
            <a:endParaRPr lang="en-AU" sz="14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4E116D9-569A-C1D4-5EDF-9B3F78CE87CD}"/>
              </a:ext>
            </a:extLst>
          </p:cNvPr>
          <p:cNvSpPr txBox="1"/>
          <p:nvPr/>
        </p:nvSpPr>
        <p:spPr>
          <a:xfrm>
            <a:off x="1061814" y="2195959"/>
            <a:ext cx="9878713" cy="3172108"/>
          </a:xfrm>
          <a:prstGeom prst="rect">
            <a:avLst/>
          </a:prstGeom>
          <a:solidFill>
            <a:srgbClr val="EBD3E8"/>
          </a:solidFill>
          <a:ln>
            <a:noFill/>
          </a:ln>
        </p:spPr>
        <p:txBody>
          <a:bodyPr wrap="square" lIns="216000" tIns="108000" rIns="216000" bIns="108000" rtlCol="0" anchor="t" anchorCtr="0">
            <a:noAutofit/>
          </a:bodyPr>
          <a:lstStyle/>
          <a:p>
            <a:pPr marL="0" marR="0" lvl="0" indent="0" defTabSz="914400" rtl="0" eaLnBrk="1" fontAlgn="auto" latinLnBrk="0" hangingPunct="1">
              <a:lnSpc>
                <a:spcPct val="110000"/>
              </a:lnSpc>
              <a:spcBef>
                <a:spcPts val="0"/>
              </a:spcBef>
              <a:spcAft>
                <a:spcPts val="500"/>
              </a:spcAft>
              <a:buClrTx/>
              <a:buSzTx/>
              <a:buFontTx/>
              <a:buNone/>
              <a:tabLst/>
              <a:defRPr/>
            </a:pPr>
            <a:r>
              <a:rPr kumimoji="0" lang="en-US" sz="22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2022 South East Queensland rainfall and flooding events</a:t>
            </a:r>
            <a:endParaRPr lang="en-AU" sz="22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lnSpc>
                <a:spcPct val="110000"/>
              </a:lnSpc>
              <a:spcAft>
                <a:spcPts val="500"/>
              </a:spcAft>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Significant direct damage to the premises, stock and equipment of small businesses.</a:t>
            </a:r>
          </a:p>
          <a:p>
            <a:pPr lvl="0">
              <a:lnSpc>
                <a:spcPct val="110000"/>
              </a:lnSpc>
              <a:spcAft>
                <a:spcPts val="500"/>
              </a:spcAft>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However, indirect and less tangible disruptions resulted in more significant losses to businesses:</a:t>
            </a:r>
          </a:p>
          <a:p>
            <a:pPr marL="742950" lvl="1" indent="-285750">
              <a:lnSpc>
                <a:spcPct val="110000"/>
              </a:lnSpc>
              <a:spcAft>
                <a:spcPts val="5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road closures, workforce and employee impacts</a:t>
            </a:r>
          </a:p>
          <a:p>
            <a:pPr marL="742950" lvl="1" indent="-285750">
              <a:lnSpc>
                <a:spcPct val="110000"/>
              </a:lnSpc>
              <a:spcAft>
                <a:spcPts val="5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small business has less capacity to adapt and less likely to have insurance to cover disruptions </a:t>
            </a:r>
          </a:p>
          <a:p>
            <a:pPr marL="342900" lvl="0" indent="-342900">
              <a:lnSpc>
                <a:spcPct val="110000"/>
              </a:lnSpc>
              <a:spcAft>
                <a:spcPts val="5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4,709 small businesses responded to a Small Business Survey and 97% indicated that they were impacted by the floods in some way</a:t>
            </a:r>
          </a:p>
          <a:p>
            <a:pPr marL="342900" lvl="0" indent="-342900">
              <a:lnSpc>
                <a:spcPct val="110000"/>
              </a:lnSpc>
              <a:spcAft>
                <a:spcPts val="5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Almost 40% were closed for over 2 weeks and 23 businesses permanently closed. </a:t>
            </a:r>
          </a:p>
        </p:txBody>
      </p:sp>
      <p:sp>
        <p:nvSpPr>
          <p:cNvPr id="17" name="TextBox 16">
            <a:extLst>
              <a:ext uri="{FF2B5EF4-FFF2-40B4-BE49-F238E27FC236}">
                <a16:creationId xmlns:a16="http://schemas.microsoft.com/office/drawing/2014/main" id="{93E247F6-FA3F-CA62-AE56-8614D6E5CCCB}"/>
              </a:ext>
            </a:extLst>
          </p:cNvPr>
          <p:cNvSpPr txBox="1"/>
          <p:nvPr/>
        </p:nvSpPr>
        <p:spPr>
          <a:xfrm>
            <a:off x="564219" y="1164725"/>
            <a:ext cx="11627781" cy="861774"/>
          </a:xfrm>
          <a:prstGeom prst="rect">
            <a:avLst/>
          </a:prstGeom>
          <a:noFill/>
        </p:spPr>
        <p:txBody>
          <a:bodyPr wrap="square" rtlCol="0">
            <a:spAutoFit/>
          </a:bodyPr>
          <a:lstStyle/>
          <a:p>
            <a:pPr marL="800100" lvl="1" indent="-342900">
              <a:spcBef>
                <a:spcPts val="1200"/>
              </a:spcBef>
              <a:buFont typeface="Arial" panose="020B0604020202020204" pitchFamily="34" charset="0"/>
              <a:buChar char="•"/>
            </a:pPr>
            <a:r>
              <a:rPr lang="en-US" sz="2000" dirty="0">
                <a:latin typeface="Panton Bold" panose="00000800000000000000" pitchFamily="50" charset="0"/>
                <a:ea typeface="Calibri bold" panose="020F0702030404030204" pitchFamily="34" charset="0"/>
                <a:cs typeface="Calibri bold" panose="020F0702030404030204" pitchFamily="34" charset="0"/>
              </a:rPr>
              <a:t>Disasters are incredibly costly to small businesses in terms of lost economic activity. </a:t>
            </a:r>
          </a:p>
          <a:p>
            <a:pPr marL="800100" lvl="1" indent="-342900">
              <a:spcBef>
                <a:spcPts val="1200"/>
              </a:spcBef>
              <a:buFont typeface="Arial" panose="020B0604020202020204" pitchFamily="34" charset="0"/>
              <a:buChar char="•"/>
            </a:pPr>
            <a:r>
              <a:rPr lang="en-US" sz="2000" dirty="0">
                <a:latin typeface="Panton Bold" panose="00000800000000000000" pitchFamily="50" charset="0"/>
                <a:ea typeface="Calibri bold" panose="020F0702030404030204" pitchFamily="34" charset="0"/>
                <a:cs typeface="Calibri bold" panose="020F0702030404030204" pitchFamily="34" charset="0"/>
              </a:rPr>
              <a:t>Small businesses are more vulnerable than larger businesses.</a:t>
            </a:r>
          </a:p>
        </p:txBody>
      </p:sp>
    </p:spTree>
    <p:extLst>
      <p:ext uri="{BB962C8B-B14F-4D97-AF65-F5344CB8AC3E}">
        <p14:creationId xmlns:p14="http://schemas.microsoft.com/office/powerpoint/2010/main" val="89099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Natural Environment - What is happening now?</a:t>
            </a:r>
          </a:p>
        </p:txBody>
      </p:sp>
      <p:sp>
        <p:nvSpPr>
          <p:cNvPr id="3" name="Content Placeholder 2"/>
          <p:cNvSpPr>
            <a:spLocks noGrp="1"/>
          </p:cNvSpPr>
          <p:nvPr>
            <p:ph idx="1"/>
          </p:nvPr>
        </p:nvSpPr>
        <p:spPr>
          <a:xfrm>
            <a:off x="1247887" y="1523073"/>
            <a:ext cx="6766560" cy="3529963"/>
          </a:xfrm>
        </p:spPr>
        <p:txBody>
          <a:bodyPr>
            <a:normAutofit fontScale="85000" lnSpcReduction="10000"/>
          </a:bodyPr>
          <a:lstStyle/>
          <a:p>
            <a:r>
              <a:rPr lang="en-US" dirty="0"/>
              <a:t>Work to rapidly quantify environmental impacts and inform prioritization of recovery actions</a:t>
            </a:r>
          </a:p>
          <a:p>
            <a:r>
              <a:rPr lang="en-US" dirty="0"/>
              <a:t>Damaged and changed landscapes have significant impacts on psychological and physical wellbeing, particularly for Indigenous Peoples who are deeply connected to land </a:t>
            </a:r>
          </a:p>
          <a:p>
            <a:r>
              <a:rPr lang="en-US" dirty="0"/>
              <a:t>Focus on making safe and reopening of priority visitor areas </a:t>
            </a:r>
          </a:p>
          <a:p>
            <a:r>
              <a:rPr lang="en-AU" dirty="0"/>
              <a:t>Identify impacts on places of cultural heritage and community significance.</a:t>
            </a:r>
          </a:p>
          <a:p>
            <a:endParaRPr lang="en-US" dirty="0"/>
          </a:p>
          <a:p>
            <a:endParaRPr lang="en-US" dirty="0"/>
          </a:p>
          <a:p>
            <a:endParaRPr lang="en-US" dirty="0"/>
          </a:p>
          <a:p>
            <a:endParaRPr lang="en-US" dirty="0"/>
          </a:p>
          <a:p>
            <a:endParaRPr lang="en-AU" dirty="0"/>
          </a:p>
        </p:txBody>
      </p:sp>
      <p:pic>
        <p:nvPicPr>
          <p:cNvPr id="8" name="Picture 7"/>
          <p:cNvPicPr>
            <a:picLocks noChangeAspect="1"/>
          </p:cNvPicPr>
          <p:nvPr/>
        </p:nvPicPr>
        <p:blipFill rotWithShape="1">
          <a:blip r:embed="rId3"/>
          <a:srcRect t="-1" r="23799" b="667"/>
          <a:stretch/>
        </p:blipFill>
        <p:spPr>
          <a:xfrm>
            <a:off x="8187887" y="1167566"/>
            <a:ext cx="3642163" cy="3651005"/>
          </a:xfrm>
          <a:prstGeom prst="rect">
            <a:avLst/>
          </a:prstGeom>
        </p:spPr>
      </p:pic>
      <p:sp>
        <p:nvSpPr>
          <p:cNvPr id="9" name="TextBox 8"/>
          <p:cNvSpPr txBox="1"/>
          <p:nvPr/>
        </p:nvSpPr>
        <p:spPr>
          <a:xfrm>
            <a:off x="1873511" y="5092369"/>
            <a:ext cx="8505937" cy="890500"/>
          </a:xfrm>
          <a:prstGeom prst="rect">
            <a:avLst/>
          </a:prstGeom>
          <a:solidFill>
            <a:srgbClr val="EBD3E8"/>
          </a:solidFill>
        </p:spPr>
        <p:txBody>
          <a:bodyPr wrap="square" lIns="91440" tIns="45720" rIns="91440" bIns="45720" rtlCol="0" anchor="t">
            <a:spAutoFit/>
          </a:bodyPr>
          <a:lstStyle/>
          <a:p>
            <a:pPr lvl="0">
              <a:lnSpc>
                <a:spcPct val="110000"/>
              </a:lnSpc>
              <a:defRPr/>
            </a:pPr>
            <a:r>
              <a:rPr lang="en-AU" sz="1600" b="1" dirty="0">
                <a:solidFill>
                  <a:srgbClr val="9B1889"/>
                </a:solidFill>
                <a:latin typeface="Panton Bold" panose="00000800000000000000" pitchFamily="50" charset="0"/>
              </a:rPr>
              <a:t>Talking with local Indigenous communities about cultural heritage sites damaged by disaster, (or new sites that have been uncovered) is an important step in working together to inform priorities in environmental restoration and the ongoing care of the local environment.</a:t>
            </a:r>
            <a:endParaRPr lang="en-US" sz="1600" b="1" dirty="0">
              <a:solidFill>
                <a:srgbClr val="9B1889"/>
              </a:solidFill>
              <a:latin typeface="Panton Bold" panose="00000800000000000000" pitchFamily="50" charset="0"/>
            </a:endParaRPr>
          </a:p>
        </p:txBody>
      </p:sp>
      <p:grpSp>
        <p:nvGrpSpPr>
          <p:cNvPr id="6" name="Group 5">
            <a:extLst>
              <a:ext uri="{FF2B5EF4-FFF2-40B4-BE49-F238E27FC236}">
                <a16:creationId xmlns:a16="http://schemas.microsoft.com/office/drawing/2014/main" id="{1CF405AF-DBAF-58F6-A1B8-83A101B72FA9}"/>
              </a:ext>
            </a:extLst>
          </p:cNvPr>
          <p:cNvGrpSpPr/>
          <p:nvPr/>
        </p:nvGrpSpPr>
        <p:grpSpPr>
          <a:xfrm>
            <a:off x="156434" y="1122963"/>
            <a:ext cx="1340703" cy="4763050"/>
            <a:chOff x="156434" y="1122963"/>
            <a:chExt cx="1340703" cy="4763050"/>
          </a:xfrm>
        </p:grpSpPr>
        <p:sp>
          <p:nvSpPr>
            <p:cNvPr id="12" name="Rectangle 11">
              <a:extLst>
                <a:ext uri="{FF2B5EF4-FFF2-40B4-BE49-F238E27FC236}">
                  <a16:creationId xmlns:a16="http://schemas.microsoft.com/office/drawing/2014/main" id="{038BEC2C-DDEF-F15F-B0E8-87090DCF0C95}"/>
                </a:ext>
              </a:extLst>
            </p:cNvPr>
            <p:cNvSpPr/>
            <p:nvPr/>
          </p:nvSpPr>
          <p:spPr>
            <a:xfrm>
              <a:off x="195178" y="112296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3" name="Rectangle 12">
              <a:extLst>
                <a:ext uri="{FF2B5EF4-FFF2-40B4-BE49-F238E27FC236}">
                  <a16:creationId xmlns:a16="http://schemas.microsoft.com/office/drawing/2014/main" id="{7587A802-B33B-F24C-A555-1C6DBC88CCF8}"/>
                </a:ext>
              </a:extLst>
            </p:cNvPr>
            <p:cNvSpPr/>
            <p:nvPr/>
          </p:nvSpPr>
          <p:spPr>
            <a:xfrm>
              <a:off x="156434" y="548590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4" name="Down Arrow 5">
              <a:extLst>
                <a:ext uri="{FF2B5EF4-FFF2-40B4-BE49-F238E27FC236}">
                  <a16:creationId xmlns:a16="http://schemas.microsoft.com/office/drawing/2014/main" id="{630DE020-F732-E646-1EC1-C534887ADE13}"/>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62944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ases of recovery-4.png">
            <a:extLst>
              <a:ext uri="{FF2B5EF4-FFF2-40B4-BE49-F238E27FC236}">
                <a16:creationId xmlns:a16="http://schemas.microsoft.com/office/drawing/2014/main" id="{2F3EAED1-EBAC-1F5F-3133-1F9420629DE4}"/>
              </a:ext>
            </a:extLst>
          </p:cNvPr>
          <p:cNvPicPr>
            <a:picLocks noChangeAspect="1"/>
          </p:cNvPicPr>
          <p:nvPr/>
        </p:nvPicPr>
        <p:blipFill rotWithShape="1">
          <a:blip r:embed="rId3"/>
          <a:srcRect l="-36" t="7644" r="36" b="8078"/>
          <a:stretch/>
        </p:blipFill>
        <p:spPr>
          <a:xfrm>
            <a:off x="1112" y="2885"/>
            <a:ext cx="12196836" cy="6858020"/>
          </a:xfrm>
          <a:prstGeom prst="rect">
            <a:avLst/>
          </a:prstGeom>
        </p:spPr>
      </p:pic>
    </p:spTree>
    <p:extLst>
      <p:ext uri="{BB962C8B-B14F-4D97-AF65-F5344CB8AC3E}">
        <p14:creationId xmlns:p14="http://schemas.microsoft.com/office/powerpoint/2010/main" val="19881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happening in the community at 3 months?</a:t>
            </a:r>
          </a:p>
        </p:txBody>
      </p:sp>
      <p:sp>
        <p:nvSpPr>
          <p:cNvPr id="3" name="Content Placeholder 2"/>
          <p:cNvSpPr>
            <a:spLocks noGrp="1"/>
          </p:cNvSpPr>
          <p:nvPr>
            <p:ph idx="1"/>
          </p:nvPr>
        </p:nvSpPr>
        <p:spPr/>
        <p:txBody>
          <a:bodyPr>
            <a:normAutofit fontScale="92500" lnSpcReduction="10000"/>
          </a:bodyPr>
          <a:lstStyle/>
          <a:p>
            <a:r>
              <a:rPr lang="en-AU" dirty="0"/>
              <a:t>The early recovery support for the community is winding down </a:t>
            </a:r>
          </a:p>
          <a:p>
            <a:r>
              <a:rPr lang="en-AU" dirty="0"/>
              <a:t>The majority of volunteers have left, even though there is still much to do</a:t>
            </a:r>
          </a:p>
          <a:p>
            <a:r>
              <a:rPr lang="en-AU" dirty="0"/>
              <a:t>Media attention has moved on, risk that communities may start to feel ‘forgotten’ by the wider world</a:t>
            </a:r>
          </a:p>
          <a:p>
            <a:r>
              <a:rPr lang="en-AU" dirty="0"/>
              <a:t>Payment of grants and appeal funds has begun, ineligibility can cause distress and create community tensions</a:t>
            </a:r>
          </a:p>
          <a:p>
            <a:r>
              <a:rPr lang="en-AU" dirty="0"/>
              <a:t>Decisions around “remain, relocate or return” are being made</a:t>
            </a:r>
          </a:p>
          <a:p>
            <a:r>
              <a:rPr lang="en-AU" dirty="0"/>
              <a:t>Emergence of mental health, drug and alcohol, domestic violence and relationship breakdown issues</a:t>
            </a:r>
          </a:p>
        </p:txBody>
      </p:sp>
    </p:spTree>
    <p:extLst>
      <p:ext uri="{BB962C8B-B14F-4D97-AF65-F5344CB8AC3E}">
        <p14:creationId xmlns:p14="http://schemas.microsoft.com/office/powerpoint/2010/main" val="35166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B76C78-8CF3-457F-A231-255C2ADD9573}"/>
              </a:ext>
            </a:extLst>
          </p:cNvPr>
          <p:cNvSpPr/>
          <p:nvPr/>
        </p:nvSpPr>
        <p:spPr>
          <a:xfrm>
            <a:off x="0" y="0"/>
            <a:ext cx="12191999"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1690428" y="2258122"/>
            <a:ext cx="8811142" cy="2475246"/>
          </a:xfrm>
        </p:spPr>
        <p:txBody>
          <a:bodyPr>
            <a:normAutofit/>
          </a:bodyPr>
          <a:lstStyle/>
          <a:p>
            <a:pPr marL="0" indent="0" algn="ctr">
              <a:buNone/>
            </a:pPr>
            <a:r>
              <a:rPr lang="en-AU" sz="2800" dirty="0">
                <a:solidFill>
                  <a:schemeClr val="bg1"/>
                </a:solidFill>
                <a:latin typeface="Panton SemiBold" panose="00000700000000000000" pitchFamily="50" charset="0"/>
              </a:rPr>
              <a:t>At 3 months the needs of the community can be even greater than when the disaster first hit.</a:t>
            </a:r>
          </a:p>
          <a:p>
            <a:pPr marL="0" indent="0" algn="ctr">
              <a:buNone/>
            </a:pPr>
            <a:endParaRPr lang="en-AU" sz="2800" dirty="0">
              <a:solidFill>
                <a:schemeClr val="bg1"/>
              </a:solidFill>
              <a:latin typeface="Panton SemiBold" panose="00000700000000000000" pitchFamily="50" charset="0"/>
            </a:endParaRPr>
          </a:p>
          <a:p>
            <a:pPr marL="0" indent="0" algn="ctr">
              <a:buNone/>
            </a:pPr>
            <a:r>
              <a:rPr lang="en-AU" sz="2800" dirty="0">
                <a:solidFill>
                  <a:schemeClr val="bg1"/>
                </a:solidFill>
                <a:latin typeface="Panton SemiBold" panose="00000700000000000000" pitchFamily="50" charset="0"/>
              </a:rPr>
              <a:t>Plan early for an increase in the demand for support and services.</a:t>
            </a:r>
            <a:endParaRPr lang="en-AU" sz="4400" dirty="0">
              <a:solidFill>
                <a:schemeClr val="bg1"/>
              </a:solidFill>
              <a:latin typeface="Panton SemiBold" panose="00000700000000000000" pitchFamily="50" charset="0"/>
            </a:endParaRPr>
          </a:p>
        </p:txBody>
      </p:sp>
    </p:spTree>
    <p:extLst>
      <p:ext uri="{BB962C8B-B14F-4D97-AF65-F5344CB8AC3E}">
        <p14:creationId xmlns:p14="http://schemas.microsoft.com/office/powerpoint/2010/main" val="124618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Core Recovery Strategies - 3 weeks to 3 months</a:t>
            </a:r>
          </a:p>
        </p:txBody>
      </p:sp>
      <p:sp>
        <p:nvSpPr>
          <p:cNvPr id="5" name="TextBox 4">
            <a:extLst>
              <a:ext uri="{FF2B5EF4-FFF2-40B4-BE49-F238E27FC236}">
                <a16:creationId xmlns:a16="http://schemas.microsoft.com/office/drawing/2014/main" id="{A499175C-ABE5-BFB7-21C9-7A7424B1565B}"/>
              </a:ext>
            </a:extLst>
          </p:cNvPr>
          <p:cNvSpPr txBox="1"/>
          <p:nvPr/>
        </p:nvSpPr>
        <p:spPr>
          <a:xfrm>
            <a:off x="-1" y="1244011"/>
            <a:ext cx="6096001" cy="5613990"/>
          </a:xfrm>
          <a:prstGeom prst="rect">
            <a:avLst/>
          </a:prstGeom>
          <a:solidFill>
            <a:srgbClr val="9B1889"/>
          </a:solidFill>
        </p:spPr>
        <p:txBody>
          <a:bodyPr wrap="square" lIns="216000" tIns="108000" rIns="216000" bIns="108000" rtlCol="0" anchor="t" anchorCtr="0">
            <a:noAutofit/>
          </a:bodyPr>
          <a:lstStyle/>
          <a:p>
            <a:pPr marL="0" marR="0" lvl="0" indent="0" algn="ctr" defTabSz="914400" rtl="0" eaLnBrk="1" fontAlgn="auto" latinLnBrk="0" hangingPunct="1">
              <a:spcBef>
                <a:spcPts val="0"/>
              </a:spcBef>
              <a:spcAft>
                <a:spcPts val="0"/>
              </a:spcAft>
              <a:buClrTx/>
              <a:buSzTx/>
              <a:buFontTx/>
              <a:buNone/>
              <a:tabLst/>
              <a:defRPr/>
            </a:pPr>
            <a:b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Social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500"/>
              </a:spcBef>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Recovery Hubs</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Mobile recovery and outreach services</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Community recovery information meetings </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Community events and activities that support community connection</a:t>
            </a:r>
          </a:p>
          <a:p>
            <a:pPr marL="342900" indent="-342900">
              <a:spcAft>
                <a:spcPts val="300"/>
              </a:spcAft>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Variety of hardship/relief assistance</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Insurance forums </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Coordination of donations</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Coordination of volunteer groups (out of area)</a:t>
            </a:r>
          </a:p>
          <a:p>
            <a:pPr marL="342900" indent="-342900">
              <a:spcAft>
                <a:spcPts val="300"/>
              </a:spcAft>
              <a:buFont typeface="Arial" panose="020B0604020202020204" pitchFamily="34" charset="0"/>
              <a:buChar char="•"/>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Temporary Housing and housing assistance plan and pathways </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Recovery Case Management Services, including Indigenous appropriate services </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Community Recovery Officers - DRFA</a:t>
            </a:r>
          </a:p>
          <a:p>
            <a:pPr marL="342900" indent="-342900">
              <a:spcAft>
                <a:spcPts val="300"/>
              </a:spcAft>
              <a:buFont typeface="Arial" panose="020B0604020202020204" pitchFamily="34" charset="0"/>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Wellbeing and mental health programs</a:t>
            </a:r>
          </a:p>
        </p:txBody>
      </p:sp>
      <p:sp>
        <p:nvSpPr>
          <p:cNvPr id="8" name="TextBox 7">
            <a:extLst>
              <a:ext uri="{FF2B5EF4-FFF2-40B4-BE49-F238E27FC236}">
                <a16:creationId xmlns:a16="http://schemas.microsoft.com/office/drawing/2014/main" id="{BFEF33C0-F579-11D2-C7C9-AEDA6C5E2449}"/>
              </a:ext>
            </a:extLst>
          </p:cNvPr>
          <p:cNvSpPr txBox="1"/>
          <p:nvPr/>
        </p:nvSpPr>
        <p:spPr>
          <a:xfrm>
            <a:off x="6095998" y="1244011"/>
            <a:ext cx="6096001" cy="5613990"/>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Environment</a:t>
            </a: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285750" lvl="0" indent="-285750">
              <a:spcBef>
                <a:spcPts val="500"/>
              </a:spcBef>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Make safe and removal of fallen and dangerous trees (including supporting private landholders)</a:t>
            </a:r>
          </a:p>
          <a:p>
            <a:pPr marL="285750" lvl="0" indent="-28575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Exemptions for disaster waste</a:t>
            </a:r>
          </a:p>
          <a:p>
            <a:pPr marL="742950" lvl="1" indent="-28575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E.g. - waiving of tip fees for households and businesses </a:t>
            </a:r>
          </a:p>
          <a:p>
            <a:pPr marL="742950" lvl="1" indent="-28575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Creative approaches to managing green waste</a:t>
            </a:r>
          </a:p>
          <a:p>
            <a:pPr marL="342900" lvl="0" indent="-342900">
              <a:spcAft>
                <a:spcPts val="300"/>
              </a:spcAft>
              <a:buFont typeface="Arial" panose="020B0604020202020204" pitchFamily="34" charset="0"/>
              <a:buChar char="•"/>
              <a:defRPr/>
            </a:pPr>
            <a:endPar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Wildlife assessments</a:t>
            </a:r>
          </a:p>
          <a:p>
            <a:pPr marL="342900" lvl="0" indent="-34290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Make safe activities to reopen priority visitor sites of nature and conservation estates</a:t>
            </a:r>
          </a:p>
          <a:p>
            <a:pPr marL="342900" lvl="0" indent="-34290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Assessment and repairs to cultural sites </a:t>
            </a:r>
          </a:p>
          <a:p>
            <a:pPr marL="342900" lvl="0" indent="-34290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Prioritise support for Indigenous peoples to remain on Country</a:t>
            </a:r>
          </a:p>
          <a:p>
            <a:pPr marL="342900" lvl="0" indent="-342900">
              <a:spcAft>
                <a:spcPts val="300"/>
              </a:spcAft>
              <a:buFont typeface="Arial" panose="020B0604020202020204" pitchFamily="34" charset="0"/>
              <a:buChar char="•"/>
              <a:defRPr/>
            </a:pPr>
            <a:r>
              <a:rPr lang="en-US" sz="1600" dirty="0">
                <a:solidFill>
                  <a:srgbClr val="9B1889"/>
                </a:solidFill>
                <a:latin typeface="Calibri" panose="020F0502020204030204" pitchFamily="34" charset="0"/>
                <a:ea typeface="Calibri" panose="020F0502020204030204" pitchFamily="34" charset="0"/>
                <a:cs typeface="Calibri" panose="020F0502020204030204" pitchFamily="34" charset="0"/>
              </a:rPr>
              <a:t>Assessment and repairs to walking tracks and trail networks</a:t>
            </a:r>
          </a:p>
        </p:txBody>
      </p:sp>
    </p:spTree>
    <p:extLst>
      <p:ext uri="{BB962C8B-B14F-4D97-AF65-F5344CB8AC3E}">
        <p14:creationId xmlns:p14="http://schemas.microsoft.com/office/powerpoint/2010/main" val="108054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Strategies - 3 weeks to 3 months</a:t>
            </a:r>
          </a:p>
        </p:txBody>
      </p:sp>
      <p:sp>
        <p:nvSpPr>
          <p:cNvPr id="5" name="TextBox 4">
            <a:extLst>
              <a:ext uri="{FF2B5EF4-FFF2-40B4-BE49-F238E27FC236}">
                <a16:creationId xmlns:a16="http://schemas.microsoft.com/office/drawing/2014/main" id="{E610A5E7-0537-3EA2-21A9-DFA45DD4D770}"/>
              </a:ext>
            </a:extLst>
          </p:cNvPr>
          <p:cNvSpPr txBox="1"/>
          <p:nvPr/>
        </p:nvSpPr>
        <p:spPr>
          <a:xfrm>
            <a:off x="6095998" y="1442503"/>
            <a:ext cx="6096001" cy="5415497"/>
          </a:xfrm>
          <a:prstGeom prst="rect">
            <a:avLst/>
          </a:prstGeom>
          <a:solidFill>
            <a:srgbClr val="EBD3E8"/>
          </a:solidFill>
          <a:ln>
            <a:noFill/>
          </a:ln>
        </p:spPr>
        <p:txBody>
          <a:bodyPr wrap="square" lIns="216000" tIns="108000" rIns="216000" bIns="108000" rtlCol="0" anchor="t" anchorCtr="0">
            <a:noAutofit/>
          </a:bodyPr>
          <a:lstStyle/>
          <a:p>
            <a:pPr marL="0" marR="0" lvl="0" indent="0" algn="ctr" defTabSz="914400" rtl="0" eaLnBrk="1" fontAlgn="auto" latinLnBrk="0" hangingPunct="1">
              <a:spcBef>
                <a:spcPts val="0"/>
              </a:spcBef>
              <a:spcAft>
                <a:spcPts val="0"/>
              </a:spcAft>
              <a:buClrTx/>
              <a:buSzTx/>
              <a:buFontTx/>
              <a:buNone/>
              <a:tabLst/>
              <a:defRPr/>
            </a:pPr>
            <a:b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br>
            <a:r>
              <a:rPr kumimoji="0" lang="en-AU" sz="2400" b="1" i="0" u="none" strike="noStrike" kern="1200" cap="none" spc="0" normalizeH="0" baseline="0" noProof="0" dirty="0">
                <a:ln>
                  <a:noFill/>
                </a:ln>
                <a:solidFill>
                  <a:srgbClr val="9B1889"/>
                </a:solidFill>
                <a:effectLst/>
                <a:uLnTx/>
                <a:uFillTx/>
                <a:latin typeface="Panton Bold" panose="00000800000000000000" pitchFamily="50" charset="0"/>
                <a:ea typeface="Calibri" panose="020F0502020204030204" pitchFamily="34" charset="0"/>
                <a:cs typeface="Calibri" panose="020F0502020204030204" pitchFamily="34" charset="0"/>
              </a:rPr>
              <a:t>Economic</a:t>
            </a:r>
            <a:endParaRPr lang="en-AU" sz="2400"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lvl="0">
              <a:spcAft>
                <a:spcPts val="1000"/>
              </a:spcAft>
              <a:defRPr/>
            </a:pPr>
            <a:b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br>
            <a:r>
              <a:rPr lang="en-US" dirty="0">
                <a:solidFill>
                  <a:srgbClr val="9B1889"/>
                </a:solidFill>
                <a:latin typeface="Calibri bold" panose="020F0702030404030204" pitchFamily="34" charset="0"/>
                <a:ea typeface="Calibri bold" panose="020F0702030404030204" pitchFamily="34" charset="0"/>
                <a:cs typeface="Calibri bold" panose="020F0702030404030204" pitchFamily="34" charset="0"/>
              </a:rPr>
              <a:t>Strategies to get business back open as soon as possible</a:t>
            </a: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Clean up and clean out assistance </a:t>
            </a: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Outreach to provide welfare support assistance</a:t>
            </a: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Business Impact Surveys: inform grant funding packages</a:t>
            </a:r>
          </a:p>
          <a:p>
            <a:pPr lvl="0">
              <a:spcAft>
                <a:spcPts val="1000"/>
              </a:spcAft>
              <a:defRPr/>
            </a:pPr>
            <a:endParaRPr lang="en-US" dirty="0">
              <a:solidFill>
                <a:srgbClr val="9B1889"/>
              </a:solidFill>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Communication Campaigns</a:t>
            </a:r>
          </a:p>
          <a:p>
            <a:pPr marL="800100" lvl="1"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“Buy local” to support businesses</a:t>
            </a:r>
          </a:p>
          <a:p>
            <a:pPr marL="800100" lvl="1"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Tourist areas – “Open for business”</a:t>
            </a: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Rural financial counselling services</a:t>
            </a:r>
          </a:p>
          <a:p>
            <a:pPr marL="342900" lvl="0" indent="-342900">
              <a:spcAft>
                <a:spcPts val="1000"/>
              </a:spcAft>
              <a:buFont typeface="Arial" panose="020B0604020202020204" pitchFamily="34" charset="0"/>
              <a:buChar char="•"/>
              <a:defRP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Financial aid and rates relief</a:t>
            </a:r>
          </a:p>
        </p:txBody>
      </p:sp>
      <p:sp>
        <p:nvSpPr>
          <p:cNvPr id="6" name="TextBox 5">
            <a:extLst>
              <a:ext uri="{FF2B5EF4-FFF2-40B4-BE49-F238E27FC236}">
                <a16:creationId xmlns:a16="http://schemas.microsoft.com/office/drawing/2014/main" id="{2A020823-02D6-BEDC-A513-F835BE434C0D}"/>
              </a:ext>
            </a:extLst>
          </p:cNvPr>
          <p:cNvSpPr txBox="1"/>
          <p:nvPr/>
        </p:nvSpPr>
        <p:spPr>
          <a:xfrm>
            <a:off x="-1" y="1442503"/>
            <a:ext cx="6096001" cy="5415497"/>
          </a:xfrm>
          <a:prstGeom prst="rect">
            <a:avLst/>
          </a:prstGeom>
          <a:solidFill>
            <a:srgbClr val="702C8B"/>
          </a:solidFill>
        </p:spPr>
        <p:txBody>
          <a:bodyPr wrap="square" lIns="216000" tIns="108000" rIns="216000" bIns="108000" rtlCol="0" anchor="t" anchorCtr="0">
            <a:noAutofit/>
          </a:bodyPr>
          <a:lstStyle/>
          <a:p>
            <a:pPr marL="0" marR="0" lvl="0" indent="0" algn="ctr" defTabSz="914400" rtl="0" eaLnBrk="1" fontAlgn="auto" latinLnBrk="0" hangingPunct="1">
              <a:spcBef>
                <a:spcPts val="0"/>
              </a:spcBef>
              <a:spcAft>
                <a:spcPts val="0"/>
              </a:spcAft>
              <a:buClrTx/>
              <a:buSzTx/>
              <a:buFontTx/>
              <a:buNone/>
              <a:tabLst/>
              <a:defRPr/>
            </a:pPr>
            <a:b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br>
            <a: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t>Built </a:t>
            </a:r>
            <a:br>
              <a:rPr kumimoji="0" lang="en-AU" sz="2400" i="0" u="none" strike="noStrike" kern="1200" cap="none" spc="0" normalizeH="0" baseline="0" noProof="0" dirty="0">
                <a:ln>
                  <a:noFill/>
                </a:ln>
                <a:solidFill>
                  <a:prstClr val="white"/>
                </a:solidFill>
                <a:effectLst/>
                <a:uLnTx/>
                <a:uFillTx/>
                <a:latin typeface="Panton Bold" panose="00000800000000000000" pitchFamily="50" charset="0"/>
                <a:ea typeface="Calibri" panose="020F0502020204030204" pitchFamily="34" charset="0"/>
                <a:cs typeface="Calibri" panose="020F0502020204030204" pitchFamily="34" charset="0"/>
              </a:rPr>
            </a:b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Emergency repairs/ restoration of essential utilities, electricity, water, gas, sewerage  </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Emergency repairs/rebuilding of roads and culverts, bridges and other critical infrastructure</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Coordinated clean up and clean out assistance</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Clean out or replacement of potable water tanks </a:t>
            </a:r>
          </a:p>
          <a:p>
            <a:pPr marL="342900" indent="-342900">
              <a:spcAft>
                <a:spcPts val="100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Farm fencing: practical support for clean-up, removal and repair  – facilitation of volunteer agencies </a:t>
            </a:r>
          </a:p>
        </p:txBody>
      </p:sp>
    </p:spTree>
    <p:extLst>
      <p:ext uri="{BB962C8B-B14F-4D97-AF65-F5344CB8AC3E}">
        <p14:creationId xmlns:p14="http://schemas.microsoft.com/office/powerpoint/2010/main" val="16843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 weeks – 3 months</a:t>
            </a:r>
          </a:p>
        </p:txBody>
      </p:sp>
      <p:sp>
        <p:nvSpPr>
          <p:cNvPr id="3" name="Content Placeholder 2"/>
          <p:cNvSpPr>
            <a:spLocks noGrp="1"/>
          </p:cNvSpPr>
          <p:nvPr>
            <p:ph idx="1"/>
          </p:nvPr>
        </p:nvSpPr>
        <p:spPr>
          <a:xfrm>
            <a:off x="990936" y="1442503"/>
            <a:ext cx="9519285" cy="4435494"/>
          </a:xfrm>
        </p:spPr>
        <p:txBody>
          <a:bodyPr/>
          <a:lstStyle/>
          <a:p>
            <a:pPr marL="0" indent="0">
              <a:buNone/>
            </a:pPr>
            <a:r>
              <a:rPr lang="en-AU" dirty="0"/>
              <a:t>Considering the community consequences and emerging issues at this stage of recovery:   </a:t>
            </a:r>
          </a:p>
          <a:p>
            <a:pPr marL="800100" lvl="1" indent="-457200">
              <a:buFont typeface="+mj-lt"/>
              <a:buAutoNum type="arabicPeriod"/>
            </a:pPr>
            <a:r>
              <a:rPr lang="en-AU" dirty="0"/>
              <a:t>What are the priority planning actions in response to these issues?</a:t>
            </a:r>
          </a:p>
          <a:p>
            <a:pPr marL="800100" lvl="1" indent="-457200">
              <a:buFont typeface="+mj-lt"/>
              <a:buAutoNum type="arabicPeriod"/>
            </a:pPr>
            <a:r>
              <a:rPr lang="en-AU" dirty="0"/>
              <a:t>Which organisations/representatives do you need on, or linked to your recovery subcommittee?</a:t>
            </a:r>
          </a:p>
        </p:txBody>
      </p:sp>
    </p:spTree>
    <p:extLst>
      <p:ext uri="{BB962C8B-B14F-4D97-AF65-F5344CB8AC3E}">
        <p14:creationId xmlns:p14="http://schemas.microsoft.com/office/powerpoint/2010/main" val="31300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tables_2022-05-13-3weeks.jpg">
            <a:extLst>
              <a:ext uri="{FF2B5EF4-FFF2-40B4-BE49-F238E27FC236}">
                <a16:creationId xmlns:a16="http://schemas.microsoft.com/office/drawing/2014/main" id="{907AA40A-5004-F2ED-47F2-BBF503ED9DA2}"/>
              </a:ext>
            </a:extLst>
          </p:cNvPr>
          <p:cNvPicPr>
            <a:picLocks noGrp="1" noChangeAspect="1"/>
          </p:cNvPicPr>
          <p:nvPr>
            <p:ph idx="4294967295"/>
          </p:nvPr>
        </p:nvPicPr>
        <p:blipFill rotWithShape="1">
          <a:blip r:embed="rId3"/>
          <a:srcRect t="2832" r="27403" b="1239"/>
          <a:stretch/>
        </p:blipFill>
        <p:spPr>
          <a:xfrm>
            <a:off x="1130821" y="559155"/>
            <a:ext cx="9930357" cy="5331603"/>
          </a:xfrm>
        </p:spPr>
      </p:pic>
    </p:spTree>
    <p:extLst>
      <p:ext uri="{BB962C8B-B14F-4D97-AF65-F5344CB8AC3E}">
        <p14:creationId xmlns:p14="http://schemas.microsoft.com/office/powerpoint/2010/main" val="242852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613DE1D-2DEF-4781-F0A2-4CCFBC2DAC49}"/>
              </a:ext>
            </a:extLst>
          </p:cNvPr>
          <p:cNvGraphicFramePr>
            <a:graphicFrameLocks noGrp="1"/>
          </p:cNvGraphicFramePr>
          <p:nvPr>
            <p:extLst>
              <p:ext uri="{D42A27DB-BD31-4B8C-83A1-F6EECF244321}">
                <p14:modId xmlns:p14="http://schemas.microsoft.com/office/powerpoint/2010/main" val="1009107986"/>
              </p:ext>
            </p:extLst>
          </p:nvPr>
        </p:nvGraphicFramePr>
        <p:xfrm>
          <a:off x="246742" y="261257"/>
          <a:ext cx="11698515" cy="5674765"/>
        </p:xfrm>
        <a:graphic>
          <a:graphicData uri="http://schemas.openxmlformats.org/drawingml/2006/table">
            <a:tbl>
              <a:tblPr firstRow="1" firstCol="1" bandRow="1">
                <a:tableStyleId>{5C22544A-7EE6-4342-B048-85BDC9FD1C3A}</a:tableStyleId>
              </a:tblPr>
              <a:tblGrid>
                <a:gridCol w="2650546">
                  <a:extLst>
                    <a:ext uri="{9D8B030D-6E8A-4147-A177-3AD203B41FA5}">
                      <a16:colId xmlns:a16="http://schemas.microsoft.com/office/drawing/2014/main" val="3208087633"/>
                    </a:ext>
                  </a:extLst>
                </a:gridCol>
                <a:gridCol w="4273134">
                  <a:extLst>
                    <a:ext uri="{9D8B030D-6E8A-4147-A177-3AD203B41FA5}">
                      <a16:colId xmlns:a16="http://schemas.microsoft.com/office/drawing/2014/main" val="3811765452"/>
                    </a:ext>
                  </a:extLst>
                </a:gridCol>
                <a:gridCol w="1842801">
                  <a:extLst>
                    <a:ext uri="{9D8B030D-6E8A-4147-A177-3AD203B41FA5}">
                      <a16:colId xmlns:a16="http://schemas.microsoft.com/office/drawing/2014/main" val="2441177895"/>
                    </a:ext>
                  </a:extLst>
                </a:gridCol>
                <a:gridCol w="2932034">
                  <a:extLst>
                    <a:ext uri="{9D8B030D-6E8A-4147-A177-3AD203B41FA5}">
                      <a16:colId xmlns:a16="http://schemas.microsoft.com/office/drawing/2014/main" val="4170667272"/>
                    </a:ext>
                  </a:extLst>
                </a:gridCol>
              </a:tblGrid>
              <a:tr h="560831">
                <a:tc>
                  <a:txBody>
                    <a:bodyPr/>
                    <a:lstStyle/>
                    <a:p>
                      <a:pPr algn="ctr">
                        <a:lnSpc>
                          <a:spcPct val="100000"/>
                        </a:lnSpc>
                        <a:spcAft>
                          <a:spcPts val="800"/>
                        </a:spcAft>
                      </a:pPr>
                      <a:br>
                        <a:rPr lang="en-AU" sz="1400" dirty="0">
                          <a:effectLst/>
                          <a:latin typeface="Panton SemiBold" panose="00000700000000000000" pitchFamily="50" charset="0"/>
                        </a:rPr>
                      </a:br>
                      <a:r>
                        <a:rPr lang="en-AU" sz="1400" dirty="0">
                          <a:effectLst/>
                          <a:latin typeface="Panton SemiBold" panose="00000700000000000000" pitchFamily="50" charset="0"/>
                        </a:rPr>
                        <a:t>Community Need</a:t>
                      </a:r>
                      <a:endParaRPr lang="en-AU" sz="1400" dirty="0">
                        <a:effectLst/>
                        <a:latin typeface="Panton SemiBold" panose="00000700000000000000" pitchFamily="50" charset="0"/>
                        <a:ea typeface="Calibri" panose="020F0502020204030204" pitchFamily="34" charset="0"/>
                        <a:cs typeface="Times New Roman" panose="02020603050405020304" pitchFamily="18" charset="0"/>
                      </a:endParaRPr>
                    </a:p>
                  </a:txBody>
                  <a:tcPr marL="33378" marR="33378" marT="0" marB="0"/>
                </a:tc>
                <a:tc>
                  <a:txBody>
                    <a:bodyPr/>
                    <a:lstStyle/>
                    <a:p>
                      <a:pPr algn="ctr">
                        <a:lnSpc>
                          <a:spcPct val="100000"/>
                        </a:lnSpc>
                        <a:spcAft>
                          <a:spcPts val="800"/>
                        </a:spcAft>
                      </a:pPr>
                      <a:br>
                        <a:rPr lang="en-AU" sz="1400" dirty="0">
                          <a:effectLst/>
                          <a:latin typeface="Panton SemiBold" panose="00000700000000000000" pitchFamily="50" charset="0"/>
                        </a:rPr>
                      </a:br>
                      <a:r>
                        <a:rPr lang="en-AU" sz="1400" dirty="0">
                          <a:effectLst/>
                          <a:latin typeface="Panton SemiBold" panose="00000700000000000000" pitchFamily="50" charset="0"/>
                        </a:rPr>
                        <a:t>Recovery Activity</a:t>
                      </a:r>
                      <a:endParaRPr lang="en-AU" sz="1400" dirty="0">
                        <a:effectLst/>
                        <a:latin typeface="Panton SemiBold" panose="00000700000000000000" pitchFamily="50" charset="0"/>
                        <a:ea typeface="Calibri" panose="020F0502020204030204" pitchFamily="34" charset="0"/>
                        <a:cs typeface="Times New Roman" panose="02020603050405020304" pitchFamily="18" charset="0"/>
                      </a:endParaRPr>
                    </a:p>
                  </a:txBody>
                  <a:tcPr marL="33378" marR="33378" marT="0" marB="0"/>
                </a:tc>
                <a:tc>
                  <a:txBody>
                    <a:bodyPr/>
                    <a:lstStyle/>
                    <a:p>
                      <a:pPr algn="ctr">
                        <a:lnSpc>
                          <a:spcPct val="100000"/>
                        </a:lnSpc>
                        <a:spcAft>
                          <a:spcPts val="800"/>
                        </a:spcAft>
                      </a:pPr>
                      <a:br>
                        <a:rPr lang="en-AU" sz="1400" dirty="0">
                          <a:effectLst/>
                          <a:latin typeface="Panton SemiBold" panose="00000700000000000000" pitchFamily="50" charset="0"/>
                        </a:rPr>
                      </a:br>
                      <a:r>
                        <a:rPr lang="en-AU" sz="1400" dirty="0">
                          <a:effectLst/>
                          <a:latin typeface="Panton SemiBold" panose="00000700000000000000" pitchFamily="50" charset="0"/>
                        </a:rPr>
                        <a:t>Agencies </a:t>
                      </a:r>
                    </a:p>
                  </a:txBody>
                  <a:tcPr marL="33378" marR="33378" marT="0" marB="0"/>
                </a:tc>
                <a:tc>
                  <a:txBody>
                    <a:bodyPr/>
                    <a:lstStyle/>
                    <a:p>
                      <a:pPr algn="ctr">
                        <a:lnSpc>
                          <a:spcPct val="100000"/>
                        </a:lnSpc>
                        <a:spcAft>
                          <a:spcPts val="800"/>
                        </a:spcAft>
                      </a:pPr>
                      <a:br>
                        <a:rPr lang="en-AU" sz="1400" dirty="0">
                          <a:effectLst/>
                          <a:latin typeface="Panton SemiBold" panose="00000700000000000000" pitchFamily="50" charset="0"/>
                        </a:rPr>
                      </a:br>
                      <a:r>
                        <a:rPr lang="en-AU" sz="1400" dirty="0">
                          <a:effectLst/>
                          <a:latin typeface="Panton SemiBold" panose="00000700000000000000" pitchFamily="50" charset="0"/>
                        </a:rPr>
                        <a:t>Implementation Timeline</a:t>
                      </a:r>
                    </a:p>
                  </a:txBody>
                  <a:tcPr marL="33378" marR="33378" marT="0" marB="0"/>
                </a:tc>
                <a:extLst>
                  <a:ext uri="{0D108BD9-81ED-4DB2-BD59-A6C34878D82A}">
                    <a16:rowId xmlns:a16="http://schemas.microsoft.com/office/drawing/2014/main" val="3803235987"/>
                  </a:ext>
                </a:extLst>
              </a:tr>
              <a:tr h="5113934">
                <a:tc>
                  <a:txBody>
                    <a:bodyPr/>
                    <a:lstStyle/>
                    <a:p>
                      <a:pPr>
                        <a:lnSpc>
                          <a:spcPct val="100000"/>
                        </a:lnSpc>
                        <a:spcAft>
                          <a:spcPts val="800"/>
                        </a:spcAft>
                      </a:pPr>
                      <a:endPar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endParaRP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Removal of damaged/destroyed houses and debris</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 </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Available and accessible longer term temporary housing</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 </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 </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Information and support to assist homeowners navigate planning and rebuilding processes</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 </a:t>
                      </a:r>
                    </a:p>
                    <a:p>
                      <a:pPr>
                        <a:lnSpc>
                          <a:spcPct val="100000"/>
                        </a:lnSpc>
                        <a:spcAft>
                          <a:spcPts val="800"/>
                        </a:spcAft>
                      </a:pPr>
                      <a:r>
                        <a:rPr lang="en-AU" sz="1100" b="0" dirty="0">
                          <a:solidFill>
                            <a:schemeClr val="tx1"/>
                          </a:solidFill>
                          <a:effectLst/>
                          <a:latin typeface="Calibri bold" panose="020F0702030404030204" pitchFamily="34" charset="0"/>
                          <a:ea typeface="Calibri bold" panose="020F0702030404030204" pitchFamily="34" charset="0"/>
                          <a:cs typeface="Calibri bold" panose="020F0702030404030204" pitchFamily="34" charset="0"/>
                        </a:rPr>
                        <a:t>USE A NEW ROW FOR EACH STRATEGY</a:t>
                      </a:r>
                    </a:p>
                  </a:txBody>
                  <a:tcPr marL="33378" marR="33378" marT="0" marB="0">
                    <a:solidFill>
                      <a:srgbClr val="EBD3E8"/>
                    </a:solidFill>
                  </a:tcPr>
                </a:tc>
                <a:tc>
                  <a:txBody>
                    <a:bodyPr/>
                    <a:lstStyle/>
                    <a:p>
                      <a:pPr>
                        <a:lnSpc>
                          <a:spcPct val="100000"/>
                        </a:lnSpc>
                        <a:spcAft>
                          <a:spcPts val="800"/>
                        </a:spcAft>
                      </a:pPr>
                      <a:endPar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Coordinated clean up</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Temporary housing program</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Rebuilding Advisory Service Support Program</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each of your strategies: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needs to be considered in development of this strategy, what resources and expertise will be needed, what are the challenges or constraints.</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Interdependencies with other recovery groups: Are there elements of this community need and strategy that need the support of other recovery environment/committee groups.</a:t>
                      </a:r>
                    </a:p>
                  </a:txBody>
                  <a:tcPr marL="33378" marR="33378" marT="0" marB="0">
                    <a:solidFill>
                      <a:srgbClr val="EBD3E8"/>
                    </a:solidFill>
                  </a:tcPr>
                </a:tc>
                <a:tc>
                  <a:txBody>
                    <a:bodyPr/>
                    <a:lstStyle/>
                    <a:p>
                      <a:pPr>
                        <a:lnSpc>
                          <a:spcPct val="100000"/>
                        </a:lnSpc>
                        <a:spcAft>
                          <a:spcPts val="800"/>
                        </a:spcAft>
                      </a:pPr>
                      <a:endParaRPr lang="en-AU"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Lead Agency:</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Supporting Agencies: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Local Govt</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State Agencies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NGOs</a:t>
                      </a:r>
                    </a:p>
                    <a:p>
                      <a:pPr>
                        <a:lnSpc>
                          <a:spcPct val="100000"/>
                        </a:lnSpc>
                        <a:spcAft>
                          <a:spcPts val="800"/>
                        </a:spcAft>
                      </a:pPr>
                      <a:endParaRPr lang="en-AU" sz="1100" dirty="0">
                        <a:effectLst/>
                        <a:latin typeface="Calibri" panose="020F0502020204030204" pitchFamily="34" charset="0"/>
                        <a:ea typeface="Calibri" panose="020F0502020204030204" pitchFamily="34" charset="0"/>
                        <a:cs typeface="Calibri" panose="020F0502020204030204" pitchFamily="34" charset="0"/>
                      </a:endParaRPr>
                    </a:p>
                  </a:txBody>
                  <a:tcPr marL="33378" marR="33378" marT="0" marB="0">
                    <a:solidFill>
                      <a:srgbClr val="EBD3E8"/>
                    </a:solidFill>
                  </a:tcPr>
                </a:tc>
                <a:tc>
                  <a:txBody>
                    <a:bodyPr/>
                    <a:lstStyle/>
                    <a:p>
                      <a:pPr>
                        <a:lnSpc>
                          <a:spcPct val="100000"/>
                        </a:lnSpc>
                        <a:spcAft>
                          <a:spcPts val="800"/>
                        </a:spcAft>
                      </a:pPr>
                      <a:endParaRPr lang="en-AU"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Start: 2 weeks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Duration: 6 months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Start: 1- 2 months</a:t>
                      </a:r>
                      <a:br>
                        <a:rPr lang="en-AU" sz="1100" dirty="0">
                          <a:effectLst/>
                          <a:latin typeface="Calibri" panose="020F0502020204030204" pitchFamily="34" charset="0"/>
                          <a:ea typeface="Calibri" panose="020F0502020204030204" pitchFamily="34" charset="0"/>
                          <a:cs typeface="Calibri" panose="020F0502020204030204" pitchFamily="34" charset="0"/>
                        </a:rPr>
                      </a:br>
                      <a:r>
                        <a:rPr lang="en-AU" sz="1100" dirty="0">
                          <a:effectLst/>
                          <a:latin typeface="Calibri" panose="020F0502020204030204" pitchFamily="34" charset="0"/>
                          <a:ea typeface="Calibri" panose="020F0502020204030204" pitchFamily="34" charset="0"/>
                          <a:cs typeface="Calibri" panose="020F0502020204030204" pitchFamily="34" charset="0"/>
                        </a:rPr>
                        <a:t>Duration: at least 2 years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Start: 6 months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Duration: at least 3 years</a:t>
                      </a:r>
                    </a:p>
                    <a:p>
                      <a:pPr>
                        <a:lnSpc>
                          <a:spcPct val="100000"/>
                        </a:lnSpc>
                        <a:spcAft>
                          <a:spcPts val="800"/>
                        </a:spcAft>
                      </a:pPr>
                      <a:endParaRPr lang="en-AU"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800"/>
                        </a:spcAft>
                      </a:pPr>
                      <a:r>
                        <a:rPr lang="en-AU" sz="1100" b="0" dirty="0">
                          <a:effectLst/>
                          <a:latin typeface="Calibri bold" panose="020F0702030404030204" pitchFamily="34" charset="0"/>
                          <a:ea typeface="Calibri bold" panose="020F0702030404030204" pitchFamily="34" charset="0"/>
                          <a:cs typeface="Calibri bold" panose="020F0702030404030204" pitchFamily="34" charset="0"/>
                        </a:rPr>
                        <a:t>Consider: </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When does this strategy/activity need to start to support community recovery?</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Start: Weeks, months, years</a:t>
                      </a:r>
                    </a:p>
                    <a:p>
                      <a:pPr>
                        <a:lnSpc>
                          <a:spcPct val="100000"/>
                        </a:lnSpc>
                        <a:spcAft>
                          <a:spcPts val="800"/>
                        </a:spcAft>
                      </a:pPr>
                      <a:r>
                        <a:rPr lang="en-AU" sz="1100" dirty="0">
                          <a:effectLst/>
                          <a:latin typeface="Calibri" panose="020F0502020204030204" pitchFamily="34" charset="0"/>
                          <a:ea typeface="Calibri" panose="020F0502020204030204" pitchFamily="34" charset="0"/>
                          <a:cs typeface="Calibri" panose="020F0502020204030204" pitchFamily="34" charset="0"/>
                        </a:rPr>
                        <a:t>How long will the strategy need to run for?</a:t>
                      </a:r>
                    </a:p>
                    <a:p>
                      <a:pPr>
                        <a:lnSpc>
                          <a:spcPct val="100000"/>
                        </a:lnSpc>
                        <a:spcAft>
                          <a:spcPts val="800"/>
                        </a:spcAft>
                      </a:pPr>
                      <a:endParaRPr lang="en-AU" sz="1100" dirty="0">
                        <a:effectLst/>
                        <a:latin typeface="Calibri" panose="020F0502020204030204" pitchFamily="34" charset="0"/>
                        <a:ea typeface="Calibri" panose="020F0502020204030204" pitchFamily="34" charset="0"/>
                        <a:cs typeface="Calibri" panose="020F0502020204030204" pitchFamily="34" charset="0"/>
                      </a:endParaRPr>
                    </a:p>
                  </a:txBody>
                  <a:tcPr marL="33378" marR="33378" marT="0" marB="0">
                    <a:solidFill>
                      <a:srgbClr val="EBD3E8"/>
                    </a:solidFill>
                  </a:tcPr>
                </a:tc>
                <a:extLst>
                  <a:ext uri="{0D108BD9-81ED-4DB2-BD59-A6C34878D82A}">
                    <a16:rowId xmlns:a16="http://schemas.microsoft.com/office/drawing/2014/main" val="3233803041"/>
                  </a:ext>
                </a:extLst>
              </a:tr>
            </a:tbl>
          </a:graphicData>
        </a:graphic>
      </p:graphicFrame>
    </p:spTree>
    <p:extLst>
      <p:ext uri="{BB962C8B-B14F-4D97-AF65-F5344CB8AC3E}">
        <p14:creationId xmlns:p14="http://schemas.microsoft.com/office/powerpoint/2010/main" val="399798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202019"/>
            <a:ext cx="11407140" cy="1336325"/>
          </a:xfrm>
        </p:spPr>
        <p:txBody>
          <a:bodyPr>
            <a:normAutofit/>
          </a:bodyPr>
          <a:lstStyle/>
          <a:p>
            <a:r>
              <a:rPr lang="en-AU" dirty="0"/>
              <a:t>3 Weeks Post Disaster - </a:t>
            </a:r>
            <a:br>
              <a:rPr lang="en-AU" dirty="0"/>
            </a:br>
            <a:r>
              <a:rPr lang="en-AU" dirty="0"/>
              <a:t>Recovery Arrangements have been activated</a:t>
            </a:r>
          </a:p>
        </p:txBody>
      </p:sp>
      <p:sp>
        <p:nvSpPr>
          <p:cNvPr id="3" name="Content Placeholder 2"/>
          <p:cNvSpPr>
            <a:spLocks noGrp="1"/>
          </p:cNvSpPr>
          <p:nvPr>
            <p:ph idx="1"/>
          </p:nvPr>
        </p:nvSpPr>
        <p:spPr>
          <a:xfrm>
            <a:off x="990936" y="1645919"/>
            <a:ext cx="10329043" cy="4232077"/>
          </a:xfrm>
        </p:spPr>
        <p:txBody>
          <a:bodyPr>
            <a:normAutofit/>
          </a:bodyPr>
          <a:lstStyle/>
          <a:p>
            <a:pPr lvl="1"/>
            <a:r>
              <a:rPr lang="en-AU" sz="2200" dirty="0"/>
              <a:t>A Natural Disaster Declaration for the LGAs of </a:t>
            </a:r>
            <a:r>
              <a:rPr lang="en-AU" sz="2200" dirty="0">
                <a:solidFill>
                  <a:srgbClr val="FF0000"/>
                </a:solidFill>
              </a:rPr>
              <a:t>XXX has been made.</a:t>
            </a:r>
          </a:p>
          <a:p>
            <a:pPr lvl="1"/>
            <a:r>
              <a:rPr lang="en-AU" sz="2200" dirty="0"/>
              <a:t>A </a:t>
            </a:r>
            <a:r>
              <a:rPr lang="en-AU" sz="2200" dirty="0">
                <a:solidFill>
                  <a:srgbClr val="FF0000"/>
                </a:solidFill>
              </a:rPr>
              <a:t>Recovery Committee </a:t>
            </a:r>
            <a:r>
              <a:rPr lang="en-AU" sz="2200" dirty="0"/>
              <a:t>has been established.</a:t>
            </a:r>
          </a:p>
          <a:p>
            <a:pPr lvl="1"/>
            <a:r>
              <a:rPr lang="en-AU" sz="2200" dirty="0"/>
              <a:t>The relevant Relief and Recovery Arrangements and Disaster Assistance Measures (under DRFA) have been activated such as:  </a:t>
            </a:r>
            <a:br>
              <a:rPr lang="en-AU" sz="2200" dirty="0"/>
            </a:br>
            <a:r>
              <a:rPr lang="en-AU" sz="2200" dirty="0">
                <a:solidFill>
                  <a:srgbClr val="FF0000"/>
                </a:solidFill>
              </a:rPr>
              <a:t>* List your State/Territory Assistance Measures</a:t>
            </a:r>
            <a:br>
              <a:rPr lang="en-AU" sz="2200" dirty="0">
                <a:solidFill>
                  <a:srgbClr val="FF0000"/>
                </a:solidFill>
              </a:rPr>
            </a:br>
            <a:r>
              <a:rPr lang="en-AU" sz="2200" dirty="0">
                <a:solidFill>
                  <a:srgbClr val="FF0000"/>
                </a:solidFill>
              </a:rPr>
              <a:t>*</a:t>
            </a:r>
            <a:br>
              <a:rPr lang="en-AU" sz="2200" dirty="0"/>
            </a:br>
            <a:endParaRPr lang="en-AU" sz="2200" dirty="0"/>
          </a:p>
          <a:p>
            <a:pPr lvl="1"/>
            <a:r>
              <a:rPr lang="en-AU" sz="2200" dirty="0"/>
              <a:t>The Australian Government Disaster Recovery Payment (AGDRP) and the Disaster Recovery Allowance (DRA) may also have been activated.</a:t>
            </a:r>
          </a:p>
        </p:txBody>
      </p:sp>
    </p:spTree>
    <p:extLst>
      <p:ext uri="{BB962C8B-B14F-4D97-AF65-F5344CB8AC3E}">
        <p14:creationId xmlns:p14="http://schemas.microsoft.com/office/powerpoint/2010/main" val="40760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 Weeks Post </a:t>
            </a:r>
            <a:r>
              <a:rPr lang="en-AU" dirty="0">
                <a:solidFill>
                  <a:srgbClr val="9B1889"/>
                </a:solidFill>
              </a:rPr>
              <a:t>Disaster - Recovery </a:t>
            </a:r>
            <a:r>
              <a:rPr lang="en-AU" dirty="0"/>
              <a:t>Activities</a:t>
            </a:r>
          </a:p>
        </p:txBody>
      </p:sp>
      <p:sp>
        <p:nvSpPr>
          <p:cNvPr id="3" name="Content Placeholder 2"/>
          <p:cNvSpPr>
            <a:spLocks noGrp="1"/>
          </p:cNvSpPr>
          <p:nvPr>
            <p:ph idx="1"/>
          </p:nvPr>
        </p:nvSpPr>
        <p:spPr>
          <a:xfrm>
            <a:off x="990936" y="1442502"/>
            <a:ext cx="7066542" cy="5415497"/>
          </a:xfrm>
        </p:spPr>
        <p:txBody>
          <a:bodyPr>
            <a:normAutofit/>
          </a:bodyPr>
          <a:lstStyle/>
          <a:p>
            <a:pPr lvl="1"/>
            <a:r>
              <a:rPr lang="en-AU" dirty="0"/>
              <a:t>Evacuation/Relief centres have closed </a:t>
            </a:r>
          </a:p>
          <a:p>
            <a:pPr lvl="1"/>
            <a:r>
              <a:rPr lang="en-AU" dirty="0"/>
              <a:t>Recovery Centres/Hubs are still open</a:t>
            </a:r>
          </a:p>
          <a:p>
            <a:pPr lvl="1"/>
            <a:r>
              <a:rPr lang="en-AU" dirty="0"/>
              <a:t>Outreach activities and community meetings are underway </a:t>
            </a:r>
          </a:p>
          <a:p>
            <a:pPr lvl="1"/>
            <a:r>
              <a:rPr lang="en-AU" dirty="0"/>
              <a:t>Out of area volunteer groups are still operating</a:t>
            </a:r>
          </a:p>
          <a:p>
            <a:pPr lvl="1"/>
            <a:r>
              <a:rPr lang="en-AU" dirty="0"/>
              <a:t>Impact assessments complete and needs assessments have commenced</a:t>
            </a:r>
          </a:p>
          <a:p>
            <a:pPr lvl="1"/>
            <a:r>
              <a:rPr lang="en-AU" dirty="0"/>
              <a:t>Councils are supporting communities whilst managing impacts on council buildings, programs and staff  </a:t>
            </a:r>
          </a:p>
          <a:p>
            <a:pPr lvl="1"/>
            <a:r>
              <a:rPr lang="en-AU" dirty="0"/>
              <a:t>Clean-up has started</a:t>
            </a:r>
          </a:p>
        </p:txBody>
      </p:sp>
      <p:sp>
        <p:nvSpPr>
          <p:cNvPr id="4" name="Rounded Rectangle 3"/>
          <p:cNvSpPr/>
          <p:nvPr/>
        </p:nvSpPr>
        <p:spPr>
          <a:xfrm>
            <a:off x="8337176" y="1442502"/>
            <a:ext cx="3349999" cy="2816373"/>
          </a:xfrm>
          <a:prstGeom prst="roundRect">
            <a:avLst>
              <a:gd name="adj" fmla="val 0"/>
            </a:avLst>
          </a:prstGeom>
          <a:solidFill>
            <a:srgbClr val="EBD3E8">
              <a:alpha val="3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br>
              <a:rPr lang="en-AU" sz="2000" dirty="0">
                <a:solidFill>
                  <a:srgbClr val="9B1889"/>
                </a:solidFill>
                <a:latin typeface="Panton Bold" panose="00000800000000000000" pitchFamily="50" charset="0"/>
              </a:rPr>
            </a:br>
            <a:r>
              <a:rPr lang="en-AU" sz="2000" dirty="0">
                <a:solidFill>
                  <a:srgbClr val="9B1889"/>
                </a:solidFill>
                <a:latin typeface="Panton Bold" panose="00000800000000000000" pitchFamily="50" charset="0"/>
              </a:rPr>
              <a:t>Supporting whilst impacted </a:t>
            </a:r>
          </a:p>
          <a:p>
            <a:pPr algn="ctr"/>
            <a:endParaRPr lang="en-AU" sz="2000" dirty="0">
              <a:solidFill>
                <a:srgbClr val="9B1889"/>
              </a:solidFill>
              <a:latin typeface="Panton SemiBold" panose="00000700000000000000" pitchFamily="50" charset="0"/>
            </a:endParaRPr>
          </a:p>
          <a:p>
            <a:pPr algn="ctr"/>
            <a:r>
              <a:rPr lang="en-AU" sz="2000" dirty="0">
                <a:solidFill>
                  <a:srgbClr val="9B1889"/>
                </a:solidFill>
                <a:latin typeface="Calibri" panose="020F0502020204030204" pitchFamily="34" charset="0"/>
                <a:ea typeface="Calibri" panose="020F0502020204030204" pitchFamily="34" charset="0"/>
                <a:cs typeface="Calibri" panose="020F0502020204030204" pitchFamily="34" charset="0"/>
              </a:rPr>
              <a:t>Impacts to Public Administration buildings have also had an impact on LGs infrastructure and some operations</a:t>
            </a:r>
          </a:p>
        </p:txBody>
      </p:sp>
    </p:spTree>
    <p:extLst>
      <p:ext uri="{BB962C8B-B14F-4D97-AF65-F5344CB8AC3E}">
        <p14:creationId xmlns:p14="http://schemas.microsoft.com/office/powerpoint/2010/main" val="48178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happening in the community at 3 weeks</a:t>
            </a:r>
          </a:p>
        </p:txBody>
      </p:sp>
      <p:sp>
        <p:nvSpPr>
          <p:cNvPr id="3" name="Content Placeholder 2"/>
          <p:cNvSpPr>
            <a:spLocks noGrp="1"/>
          </p:cNvSpPr>
          <p:nvPr>
            <p:ph idx="1"/>
          </p:nvPr>
        </p:nvSpPr>
        <p:spPr>
          <a:xfrm>
            <a:off x="990936" y="1442503"/>
            <a:ext cx="9766711" cy="4435494"/>
          </a:xfrm>
        </p:spPr>
        <p:txBody>
          <a:bodyPr/>
          <a:lstStyle/>
          <a:p>
            <a:r>
              <a:rPr lang="en-AU" dirty="0"/>
              <a:t>Local organisations are likely to be overwhelmed with donated goods</a:t>
            </a:r>
          </a:p>
          <a:p>
            <a:r>
              <a:rPr lang="en-AU" dirty="0"/>
              <a:t>Numbers of volunteers will start to taper off, even though there is still much to do</a:t>
            </a:r>
          </a:p>
          <a:p>
            <a:r>
              <a:rPr lang="en-AU" dirty="0"/>
              <a:t>People are beginning to return to work and schools are reopening</a:t>
            </a:r>
          </a:p>
          <a:p>
            <a:r>
              <a:rPr lang="en-AU" dirty="0"/>
              <a:t>Insurance assessments are underway</a:t>
            </a:r>
          </a:p>
          <a:p>
            <a:r>
              <a:rPr lang="en-AU" dirty="0"/>
              <a:t>Information starting to come through about appeal funds and grants</a:t>
            </a:r>
          </a:p>
          <a:p>
            <a:r>
              <a:rPr lang="en-AU" dirty="0"/>
              <a:t>Media attention is starting to shift away from the disaster</a:t>
            </a:r>
          </a:p>
        </p:txBody>
      </p:sp>
    </p:spTree>
    <p:extLst>
      <p:ext uri="{BB962C8B-B14F-4D97-AF65-F5344CB8AC3E}">
        <p14:creationId xmlns:p14="http://schemas.microsoft.com/office/powerpoint/2010/main" val="4300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ases of recovery-4.png">
            <a:extLst>
              <a:ext uri="{FF2B5EF4-FFF2-40B4-BE49-F238E27FC236}">
                <a16:creationId xmlns:a16="http://schemas.microsoft.com/office/drawing/2014/main" id="{2F3EAED1-EBAC-1F5F-3133-1F9420629DE4}"/>
              </a:ext>
            </a:extLst>
          </p:cNvPr>
          <p:cNvPicPr>
            <a:picLocks noChangeAspect="1"/>
          </p:cNvPicPr>
          <p:nvPr/>
        </p:nvPicPr>
        <p:blipFill rotWithShape="1">
          <a:blip r:embed="rId3"/>
          <a:srcRect l="-36" t="7644" r="36" b="8078"/>
          <a:stretch/>
        </p:blipFill>
        <p:spPr>
          <a:xfrm>
            <a:off x="1112" y="2885"/>
            <a:ext cx="12196836" cy="6858020"/>
          </a:xfrm>
          <a:prstGeom prst="rect">
            <a:avLst/>
          </a:prstGeom>
        </p:spPr>
      </p:pic>
    </p:spTree>
    <p:extLst>
      <p:ext uri="{BB962C8B-B14F-4D97-AF65-F5344CB8AC3E}">
        <p14:creationId xmlns:p14="http://schemas.microsoft.com/office/powerpoint/2010/main" val="394109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2192000" cy="6938682"/>
          </a:xfrm>
          <a:solidFill>
            <a:schemeClr val="accent1"/>
          </a:solidFill>
        </p:spPr>
        <p:txBody>
          <a:bodyPr>
            <a:normAutofit/>
          </a:bodyPr>
          <a:lstStyle/>
          <a:p>
            <a:pPr marL="0" indent="0" algn="ctr">
              <a:lnSpc>
                <a:spcPct val="110000"/>
              </a:lnSpc>
              <a:buNone/>
            </a:pPr>
            <a:endParaRPr lang="en-AU" b="1" dirty="0">
              <a:solidFill>
                <a:schemeClr val="bg1"/>
              </a:solidFill>
              <a:latin typeface="Panton SemiBold" panose="00000700000000000000" pitchFamily="50" charset="0"/>
            </a:endParaRPr>
          </a:p>
          <a:p>
            <a:pPr marL="0" indent="0" algn="ctr">
              <a:lnSpc>
                <a:spcPct val="110000"/>
              </a:lnSpc>
              <a:buNone/>
            </a:pPr>
            <a:endParaRPr lang="en-AU" b="1" dirty="0">
              <a:solidFill>
                <a:schemeClr val="bg1"/>
              </a:solidFill>
              <a:latin typeface="Panton SemiBold" panose="00000700000000000000" pitchFamily="50" charset="0"/>
            </a:endParaRPr>
          </a:p>
          <a:p>
            <a:pPr marL="0" indent="0" algn="ctr">
              <a:lnSpc>
                <a:spcPct val="110000"/>
              </a:lnSpc>
              <a:buNone/>
            </a:pPr>
            <a:endParaRPr lang="en-AU" b="1" dirty="0">
              <a:solidFill>
                <a:schemeClr val="bg1"/>
              </a:solidFill>
              <a:latin typeface="Panton SemiBold" panose="00000700000000000000" pitchFamily="50" charset="0"/>
            </a:endParaRPr>
          </a:p>
          <a:p>
            <a:pPr marL="0" indent="0" algn="ctr">
              <a:lnSpc>
                <a:spcPct val="110000"/>
              </a:lnSpc>
              <a:buNone/>
            </a:pPr>
            <a:r>
              <a:rPr lang="en-AU" b="1" dirty="0">
                <a:solidFill>
                  <a:schemeClr val="bg1"/>
                </a:solidFill>
                <a:latin typeface="Panton SemiBold" panose="00000700000000000000" pitchFamily="50" charset="0"/>
              </a:rPr>
              <a:t>Around 3 weeks is when people begin to recognise the long-term consequences</a:t>
            </a:r>
            <a:br>
              <a:rPr lang="en-AU" b="1" dirty="0">
                <a:solidFill>
                  <a:schemeClr val="bg1"/>
                </a:solidFill>
                <a:latin typeface="Panton SemiBold" panose="00000700000000000000" pitchFamily="50" charset="0"/>
              </a:rPr>
            </a:br>
            <a:r>
              <a:rPr lang="en-AU" b="1" dirty="0">
                <a:solidFill>
                  <a:schemeClr val="bg1"/>
                </a:solidFill>
                <a:latin typeface="Panton SemiBold" panose="00000700000000000000" pitchFamily="50" charset="0"/>
              </a:rPr>
              <a:t>of what has happened, rather than just the immediate impacts.</a:t>
            </a:r>
          </a:p>
          <a:p>
            <a:pPr marL="0" indent="0" algn="ctr">
              <a:lnSpc>
                <a:spcPct val="110000"/>
              </a:lnSpc>
              <a:buNone/>
            </a:pPr>
            <a:endParaRPr lang="en-AU" b="1" dirty="0">
              <a:solidFill>
                <a:schemeClr val="bg1"/>
              </a:solidFill>
              <a:latin typeface="Panton SemiBold" panose="00000700000000000000" pitchFamily="50" charset="0"/>
            </a:endParaRPr>
          </a:p>
          <a:p>
            <a:pPr marL="0" indent="0" algn="ctr">
              <a:lnSpc>
                <a:spcPct val="110000"/>
              </a:lnSpc>
              <a:buNone/>
            </a:pPr>
            <a:r>
              <a:rPr lang="en-AU" b="1" dirty="0">
                <a:solidFill>
                  <a:schemeClr val="bg1"/>
                </a:solidFill>
                <a:latin typeface="Panton SemiBold" panose="00000700000000000000" pitchFamily="50" charset="0"/>
              </a:rPr>
              <a:t>Levels of adrenalin will be subsiding and fatigue setting in. </a:t>
            </a:r>
          </a:p>
          <a:p>
            <a:pPr marL="0" indent="0" algn="ctr">
              <a:lnSpc>
                <a:spcPct val="110000"/>
              </a:lnSpc>
              <a:buNone/>
            </a:pPr>
            <a:endParaRPr lang="en-AU" b="1" dirty="0">
              <a:solidFill>
                <a:schemeClr val="bg1"/>
              </a:solidFill>
              <a:latin typeface="Panton SemiBold" panose="00000700000000000000" pitchFamily="50" charset="0"/>
            </a:endParaRPr>
          </a:p>
          <a:p>
            <a:pPr marL="0" indent="0" algn="ctr">
              <a:lnSpc>
                <a:spcPct val="110000"/>
              </a:lnSpc>
              <a:buNone/>
            </a:pPr>
            <a:r>
              <a:rPr lang="en-AU" b="1" dirty="0">
                <a:solidFill>
                  <a:schemeClr val="bg1"/>
                </a:solidFill>
                <a:latin typeface="Panton SemiBold" panose="00000700000000000000" pitchFamily="50" charset="0"/>
              </a:rPr>
              <a:t>This is true not just for disaster affected community members,</a:t>
            </a:r>
            <a:br>
              <a:rPr lang="en-AU" b="1" dirty="0">
                <a:solidFill>
                  <a:schemeClr val="bg1"/>
                </a:solidFill>
                <a:latin typeface="Panton SemiBold" panose="00000700000000000000" pitchFamily="50" charset="0"/>
              </a:rPr>
            </a:br>
            <a:r>
              <a:rPr lang="en-AU" b="1" dirty="0">
                <a:solidFill>
                  <a:schemeClr val="bg1"/>
                </a:solidFill>
                <a:latin typeface="Panton SemiBold" panose="00000700000000000000" pitchFamily="50" charset="0"/>
              </a:rPr>
              <a:t>but also for recovery workers, volunteers and council staff. </a:t>
            </a:r>
          </a:p>
        </p:txBody>
      </p:sp>
    </p:spTree>
    <p:extLst>
      <p:ext uri="{BB962C8B-B14F-4D97-AF65-F5344CB8AC3E}">
        <p14:creationId xmlns:p14="http://schemas.microsoft.com/office/powerpoint/2010/main" val="341189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Housing - What is happening now?</a:t>
            </a:r>
          </a:p>
        </p:txBody>
      </p:sp>
      <p:grpSp>
        <p:nvGrpSpPr>
          <p:cNvPr id="7" name="Group 6">
            <a:extLst>
              <a:ext uri="{FF2B5EF4-FFF2-40B4-BE49-F238E27FC236}">
                <a16:creationId xmlns:a16="http://schemas.microsoft.com/office/drawing/2014/main" id="{C691C0CE-EB90-7A88-2EA6-DF2237390FB9}"/>
              </a:ext>
            </a:extLst>
          </p:cNvPr>
          <p:cNvGrpSpPr/>
          <p:nvPr/>
        </p:nvGrpSpPr>
        <p:grpSpPr>
          <a:xfrm>
            <a:off x="156434" y="1122963"/>
            <a:ext cx="1340703" cy="4763050"/>
            <a:chOff x="156434" y="1122963"/>
            <a:chExt cx="1340703" cy="4763050"/>
          </a:xfrm>
        </p:grpSpPr>
        <p:sp>
          <p:nvSpPr>
            <p:cNvPr id="9" name="Rectangle 8">
              <a:extLst>
                <a:ext uri="{FF2B5EF4-FFF2-40B4-BE49-F238E27FC236}">
                  <a16:creationId xmlns:a16="http://schemas.microsoft.com/office/drawing/2014/main" id="{AC401F34-EB2E-09FE-6028-8D5E99962C0F}"/>
                </a:ext>
              </a:extLst>
            </p:cNvPr>
            <p:cNvSpPr/>
            <p:nvPr/>
          </p:nvSpPr>
          <p:spPr>
            <a:xfrm>
              <a:off x="195178" y="112296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0" name="Rectangle 9">
              <a:extLst>
                <a:ext uri="{FF2B5EF4-FFF2-40B4-BE49-F238E27FC236}">
                  <a16:creationId xmlns:a16="http://schemas.microsoft.com/office/drawing/2014/main" id="{85D375BE-399D-4CA1-E6A5-AB9F7070B7ED}"/>
                </a:ext>
              </a:extLst>
            </p:cNvPr>
            <p:cNvSpPr/>
            <p:nvPr/>
          </p:nvSpPr>
          <p:spPr>
            <a:xfrm>
              <a:off x="156434" y="548590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1" name="Down Arrow 5">
              <a:extLst>
                <a:ext uri="{FF2B5EF4-FFF2-40B4-BE49-F238E27FC236}">
                  <a16:creationId xmlns:a16="http://schemas.microsoft.com/office/drawing/2014/main" id="{D89A0612-4621-41C4-ADCA-E0181315800C}"/>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4" name="Content Placeholder 2">
            <a:extLst>
              <a:ext uri="{FF2B5EF4-FFF2-40B4-BE49-F238E27FC236}">
                <a16:creationId xmlns:a16="http://schemas.microsoft.com/office/drawing/2014/main" id="{1C79E1A7-D901-E22F-BD6C-4568B1A2418F}"/>
              </a:ext>
            </a:extLst>
          </p:cNvPr>
          <p:cNvSpPr txBox="1">
            <a:spLocks/>
          </p:cNvSpPr>
          <p:nvPr/>
        </p:nvSpPr>
        <p:spPr>
          <a:xfrm>
            <a:off x="1535542" y="1974006"/>
            <a:ext cx="10405446" cy="377017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People staying in informal accommodation arrangements with family and friends</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Emergency housing arrangements are coming to an end</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Insurance assessments and claims are commencing</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High demand for local temporary accommodation, with some forced to move out, or not able return to the area</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Some choosing to live in homes deemed uninhabitable</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Shortage of tradespeople and building supplies for home repairs.</a:t>
            </a:r>
          </a:p>
          <a:p>
            <a:pPr marL="457200" lvl="1" indent="0">
              <a:lnSpc>
                <a:spcPct val="110000"/>
              </a:lnSpc>
              <a:spcBef>
                <a:spcPts val="1200"/>
              </a:spcBef>
              <a:buNone/>
            </a:pPr>
            <a:r>
              <a:rPr lang="en-US" sz="2200" dirty="0">
                <a:solidFill>
                  <a:schemeClr val="accent1"/>
                </a:solidFill>
                <a:latin typeface="Panton Bold" panose="00000800000000000000" pitchFamily="50" charset="0"/>
                <a:ea typeface="Calibri bold" panose="020F0702030404030204" pitchFamily="34" charset="0"/>
                <a:cs typeface="Calibri bold" panose="020F0702030404030204" pitchFamily="34" charset="0"/>
              </a:rPr>
              <a:t>Housing stress is high and pre-existing homelessness and vulnerability is exacerbated</a:t>
            </a:r>
            <a:endParaRPr lang="en-AU" sz="2200" dirty="0">
              <a:solidFill>
                <a:schemeClr val="accent1"/>
              </a:solidFill>
              <a:latin typeface="Panton Bold" panose="00000800000000000000" pitchFamily="50" charset="0"/>
              <a:ea typeface="Calibri bold" panose="020F0702030404030204" pitchFamily="34" charset="0"/>
              <a:cs typeface="Calibri bold" panose="020F0702030404030204" pitchFamily="34" charset="0"/>
            </a:endParaRPr>
          </a:p>
        </p:txBody>
      </p:sp>
      <p:sp>
        <p:nvSpPr>
          <p:cNvPr id="15" name="TextBox 14">
            <a:extLst>
              <a:ext uri="{FF2B5EF4-FFF2-40B4-BE49-F238E27FC236}">
                <a16:creationId xmlns:a16="http://schemas.microsoft.com/office/drawing/2014/main" id="{5FAF11DA-5704-AE4F-8F87-7FB317F790F8}"/>
              </a:ext>
            </a:extLst>
          </p:cNvPr>
          <p:cNvSpPr txBox="1"/>
          <p:nvPr/>
        </p:nvSpPr>
        <p:spPr>
          <a:xfrm>
            <a:off x="988559" y="1444424"/>
            <a:ext cx="10558461" cy="430887"/>
          </a:xfrm>
          <a:prstGeom prst="rect">
            <a:avLst/>
          </a:prstGeom>
          <a:noFill/>
        </p:spPr>
        <p:txBody>
          <a:bodyPr wrap="square" rtlCol="0">
            <a:spAutoFit/>
          </a:bodyPr>
          <a:lstStyle/>
          <a:p>
            <a:pPr lvl="1">
              <a:spcBef>
                <a:spcPts val="1200"/>
              </a:spcBef>
            </a:pPr>
            <a:r>
              <a:rPr lang="en-AU" sz="2200" dirty="0">
                <a:latin typeface="Panton Bold" panose="00000800000000000000" pitchFamily="50" charset="0"/>
                <a:ea typeface="Calibri bold" panose="020F0702030404030204" pitchFamily="34" charset="0"/>
                <a:cs typeface="Calibri bold" panose="020F0702030404030204" pitchFamily="34" charset="0"/>
              </a:rPr>
              <a:t>Many homes remain uninhabitable</a:t>
            </a:r>
          </a:p>
        </p:txBody>
      </p:sp>
    </p:spTree>
    <p:extLst>
      <p:ext uri="{BB962C8B-B14F-4D97-AF65-F5344CB8AC3E}">
        <p14:creationId xmlns:p14="http://schemas.microsoft.com/office/powerpoint/2010/main" val="85234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AU" dirty="0"/>
              <a:t>Community infrastructure - What is happening now?</a:t>
            </a:r>
          </a:p>
        </p:txBody>
      </p:sp>
      <p:grpSp>
        <p:nvGrpSpPr>
          <p:cNvPr id="8" name="Group 7">
            <a:extLst>
              <a:ext uri="{FF2B5EF4-FFF2-40B4-BE49-F238E27FC236}">
                <a16:creationId xmlns:a16="http://schemas.microsoft.com/office/drawing/2014/main" id="{2550082A-E80C-A5DB-5246-1406AA1EF13D}"/>
              </a:ext>
            </a:extLst>
          </p:cNvPr>
          <p:cNvGrpSpPr/>
          <p:nvPr/>
        </p:nvGrpSpPr>
        <p:grpSpPr>
          <a:xfrm>
            <a:off x="156434" y="1122963"/>
            <a:ext cx="1340703" cy="4763050"/>
            <a:chOff x="156434" y="1122963"/>
            <a:chExt cx="1340703" cy="4763050"/>
          </a:xfrm>
        </p:grpSpPr>
        <p:sp>
          <p:nvSpPr>
            <p:cNvPr id="12" name="Rectangle 11">
              <a:extLst>
                <a:ext uri="{FF2B5EF4-FFF2-40B4-BE49-F238E27FC236}">
                  <a16:creationId xmlns:a16="http://schemas.microsoft.com/office/drawing/2014/main" id="{D6ABA7F1-26A8-7E2B-71D3-EF796CB4317C}"/>
                </a:ext>
              </a:extLst>
            </p:cNvPr>
            <p:cNvSpPr/>
            <p:nvPr/>
          </p:nvSpPr>
          <p:spPr>
            <a:xfrm>
              <a:off x="195178" y="112296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3" name="Rectangle 12">
              <a:extLst>
                <a:ext uri="{FF2B5EF4-FFF2-40B4-BE49-F238E27FC236}">
                  <a16:creationId xmlns:a16="http://schemas.microsoft.com/office/drawing/2014/main" id="{CF8EF035-64F0-D22C-C368-F5409E7D8B8E}"/>
                </a:ext>
              </a:extLst>
            </p:cNvPr>
            <p:cNvSpPr/>
            <p:nvPr/>
          </p:nvSpPr>
          <p:spPr>
            <a:xfrm>
              <a:off x="156434" y="5485903"/>
              <a:ext cx="1301959" cy="400110"/>
            </a:xfrm>
            <a:prstGeom prst="rect">
              <a:avLst/>
            </a:prstGeom>
          </p:spPr>
          <p:txBody>
            <a:bodyPr wrap="none">
              <a:spAutoFit/>
            </a:bodyPr>
            <a:lstStyle/>
            <a:p>
              <a:r>
                <a:rPr lang="en-AU" sz="2000" b="1" dirty="0">
                  <a:solidFill>
                    <a:schemeClr val="accent1"/>
                  </a:solidFill>
                  <a:latin typeface="Panton Bold" panose="00000800000000000000" pitchFamily="50" charset="0"/>
                  <a:ea typeface="+mj-ea"/>
                  <a:cs typeface="+mj-cs"/>
                </a:rPr>
                <a:t>3 months</a:t>
              </a:r>
              <a:r>
                <a:rPr lang="en-AU" sz="1400" dirty="0">
                  <a:latin typeface="Panton Bold" panose="00000800000000000000" pitchFamily="50" charset="0"/>
                </a:rPr>
                <a:t> </a:t>
              </a:r>
            </a:p>
          </p:txBody>
        </p:sp>
        <p:sp>
          <p:nvSpPr>
            <p:cNvPr id="14" name="Down Arrow 5">
              <a:extLst>
                <a:ext uri="{FF2B5EF4-FFF2-40B4-BE49-F238E27FC236}">
                  <a16:creationId xmlns:a16="http://schemas.microsoft.com/office/drawing/2014/main" id="{9BFC5A55-B4BB-9053-B38E-A0B726CD95DD}"/>
                </a:ext>
              </a:extLst>
            </p:cNvPr>
            <p:cNvSpPr/>
            <p:nvPr/>
          </p:nvSpPr>
          <p:spPr>
            <a:xfrm>
              <a:off x="739906" y="1580147"/>
              <a:ext cx="248652" cy="3905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Content Placeholder 2">
            <a:extLst>
              <a:ext uri="{FF2B5EF4-FFF2-40B4-BE49-F238E27FC236}">
                <a16:creationId xmlns:a16="http://schemas.microsoft.com/office/drawing/2014/main" id="{CE35D333-3C9A-2143-5022-A9D39807F918}"/>
              </a:ext>
            </a:extLst>
          </p:cNvPr>
          <p:cNvSpPr txBox="1">
            <a:spLocks/>
          </p:cNvSpPr>
          <p:nvPr/>
        </p:nvSpPr>
        <p:spPr>
          <a:xfrm>
            <a:off x="1535541" y="1974006"/>
            <a:ext cx="9587865" cy="40717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Community groups will be trying to clean up and/or operate from damaged venues and source funding for repairs</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Community facilities still being used as recovery centres or donation hubs</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Ongoing community service delivery and normal activities may be still be impacted whilst surge effort required</a:t>
            </a:r>
          </a:p>
          <a:p>
            <a:pPr>
              <a:lnSpc>
                <a:spcPct val="110000"/>
              </a:lnSpc>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Annual major community events and festivals may have been cancelled.</a:t>
            </a:r>
          </a:p>
        </p:txBody>
      </p:sp>
      <p:sp>
        <p:nvSpPr>
          <p:cNvPr id="16" name="TextBox 15">
            <a:extLst>
              <a:ext uri="{FF2B5EF4-FFF2-40B4-BE49-F238E27FC236}">
                <a16:creationId xmlns:a16="http://schemas.microsoft.com/office/drawing/2014/main" id="{0D8AF698-C5A5-8A64-1EEA-7CF6FE3BD8DC}"/>
              </a:ext>
            </a:extLst>
          </p:cNvPr>
          <p:cNvSpPr txBox="1"/>
          <p:nvPr/>
        </p:nvSpPr>
        <p:spPr>
          <a:xfrm>
            <a:off x="988559" y="1444424"/>
            <a:ext cx="10558461" cy="430887"/>
          </a:xfrm>
          <a:prstGeom prst="rect">
            <a:avLst/>
          </a:prstGeom>
          <a:noFill/>
        </p:spPr>
        <p:txBody>
          <a:bodyPr wrap="square" rtlCol="0">
            <a:spAutoFit/>
          </a:bodyPr>
          <a:lstStyle/>
          <a:p>
            <a:pPr lvl="1">
              <a:spcBef>
                <a:spcPts val="1200"/>
              </a:spcBef>
            </a:pPr>
            <a:r>
              <a:rPr lang="en-AU" sz="2200" dirty="0">
                <a:latin typeface="Panton Bold" panose="00000800000000000000" pitchFamily="50" charset="0"/>
                <a:ea typeface="Calibri bold" panose="020F0702030404030204" pitchFamily="34" charset="0"/>
                <a:cs typeface="Calibri bold" panose="020F0702030404030204" pitchFamily="34" charset="0"/>
              </a:rPr>
              <a:t>Community Infrastructure</a:t>
            </a:r>
          </a:p>
        </p:txBody>
      </p:sp>
    </p:spTree>
    <p:extLst>
      <p:ext uri="{BB962C8B-B14F-4D97-AF65-F5344CB8AC3E}">
        <p14:creationId xmlns:p14="http://schemas.microsoft.com/office/powerpoint/2010/main" val="1738338190"/>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3" ma:contentTypeDescription="Create a new document." ma:contentTypeScope="" ma:versionID="505b36cdc7c88d30979a85bf4b603aa2">
  <xsd:schema xmlns:xsd="http://www.w3.org/2001/XMLSchema" xmlns:xs="http://www.w3.org/2001/XMLSchema" xmlns:p="http://schemas.microsoft.com/office/2006/metadata/properties" xmlns:ns2="78a52810-3e6c-44d6-a463-d26917084db2" xmlns:ns3="273944b2-c49e-4d9c-b47a-e2513151abcc" targetNamespace="http://schemas.microsoft.com/office/2006/metadata/properties" ma:root="true" ma:fieldsID="f93683841a8777a06fa398ce7879d1c5" ns2:_="" ns3:_="">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3944b2-c49e-4d9c-b47a-e2513151abcc">
      <Value>1</Value>
    </TaxCatchAll>
    <lcf76f155ced4ddcb4097134ff3c332f xmlns="78a52810-3e6c-44d6-a463-d26917084d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D3E42-0D4B-4201-884D-8D7D22E83EF3}">
  <ds:schemaRefs>
    <ds:schemaRef ds:uri="http://schemas.microsoft.com/sharepoint/v3/contenttype/forms"/>
  </ds:schemaRefs>
</ds:datastoreItem>
</file>

<file path=customXml/itemProps2.xml><?xml version="1.0" encoding="utf-8"?>
<ds:datastoreItem xmlns:ds="http://schemas.openxmlformats.org/officeDocument/2006/customXml" ds:itemID="{4EFC6FE3-6278-4BDC-A743-3BBDAE045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2810-3e6c-44d6-a463-d26917084db2"/>
    <ds:schemaRef ds:uri="273944b2-c49e-4d9c-b47a-e2513151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FA29DF-8B5A-4D1F-9ACF-8F7CE73DFF6F}">
  <ds:schemaRefs>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ea054e5b-910b-4e26-b990-3327b9ad1ea2"/>
    <ds:schemaRef ds:uri="http://schemas.microsoft.com/office/2006/metadata/properties"/>
    <ds:schemaRef ds:uri="http://purl.org/dc/elements/1.1/"/>
    <ds:schemaRef ds:uri="685f9fda-bd71-4433-b331-92feb9553089"/>
    <ds:schemaRef ds:uri="1a6d4ff7-861d-4f10-a71b-754e44d224fd"/>
    <ds:schemaRef ds:uri="http://www.w3.org/XML/1998/namespace"/>
    <ds:schemaRef ds:uri="273944b2-c49e-4d9c-b47a-e2513151abcc"/>
    <ds:schemaRef ds:uri="78a52810-3e6c-44d6-a463-d26917084db2"/>
  </ds:schemaRefs>
</ds:datastoreItem>
</file>

<file path=docProps/app.xml><?xml version="1.0" encoding="utf-8"?>
<Properties xmlns="http://schemas.openxmlformats.org/officeDocument/2006/extended-properties" xmlns:vt="http://schemas.openxmlformats.org/officeDocument/2006/docPropsVTypes">
  <TotalTime>32031</TotalTime>
  <Words>4041</Words>
  <Application>Microsoft Office PowerPoint</Application>
  <PresentationFormat>Widescreen</PresentationFormat>
  <Paragraphs>427</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bold</vt:lpstr>
      <vt:lpstr>Calibri Light</vt:lpstr>
      <vt:lpstr>Century Gothic</vt:lpstr>
      <vt:lpstr>GuardianTextEgyptian</vt:lpstr>
      <vt:lpstr>Panton Bold</vt:lpstr>
      <vt:lpstr>Panton SemiBold</vt:lpstr>
      <vt:lpstr>1_Office Theme</vt:lpstr>
      <vt:lpstr>3_Office Theme</vt:lpstr>
      <vt:lpstr>PowerPoint Presentation</vt:lpstr>
      <vt:lpstr>PowerPoint Presentation</vt:lpstr>
      <vt:lpstr>3 Weeks Post Disaster -  Recovery Arrangements have been activated</vt:lpstr>
      <vt:lpstr>3 Weeks Post Disaster - Recovery Activities</vt:lpstr>
      <vt:lpstr>What is happening in the community at 3 weeks</vt:lpstr>
      <vt:lpstr>PowerPoint Presentation</vt:lpstr>
      <vt:lpstr>PowerPoint Presentation</vt:lpstr>
      <vt:lpstr>Housing - What is happening now?</vt:lpstr>
      <vt:lpstr>Community infrastructure - What is happening now?</vt:lpstr>
      <vt:lpstr>Infrastructure - What is happening now?</vt:lpstr>
      <vt:lpstr>Economic - What is happening now?</vt:lpstr>
      <vt:lpstr>Small Business - Case Study</vt:lpstr>
      <vt:lpstr>Natural Environment - What is happening now?</vt:lpstr>
      <vt:lpstr>PowerPoint Presentation</vt:lpstr>
      <vt:lpstr>What is happening in the community at 3 months?</vt:lpstr>
      <vt:lpstr>PowerPoint Presentation</vt:lpstr>
      <vt:lpstr>Core Recovery Strategies - 3 weeks to 3 months</vt:lpstr>
      <vt:lpstr>Recovery Strategies - 3 weeks to 3 months</vt:lpstr>
      <vt:lpstr>3 weeks – 3 months</vt:lpstr>
      <vt:lpstr>PowerPoint Presentation</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Wendy</dc:creator>
  <cp:lastModifiedBy>Hannah Coffey</cp:lastModifiedBy>
  <cp:revision>400</cp:revision>
  <dcterms:created xsi:type="dcterms:W3CDTF">2022-05-03T04:23:17Z</dcterms:created>
  <dcterms:modified xsi:type="dcterms:W3CDTF">2023-02-08T04:18:26Z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ies>
</file>