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97" r:id="rId5"/>
  </p:sldMasterIdLst>
  <p:notesMasterIdLst>
    <p:notesMasterId r:id="rId42"/>
  </p:notesMasterIdLst>
  <p:sldIdLst>
    <p:sldId id="256" r:id="rId6"/>
    <p:sldId id="386" r:id="rId7"/>
    <p:sldId id="389" r:id="rId8"/>
    <p:sldId id="388" r:id="rId9"/>
    <p:sldId id="339" r:id="rId10"/>
    <p:sldId id="336" r:id="rId11"/>
    <p:sldId id="343" r:id="rId12"/>
    <p:sldId id="345" r:id="rId13"/>
    <p:sldId id="379" r:id="rId14"/>
    <p:sldId id="332" r:id="rId15"/>
    <p:sldId id="390" r:id="rId16"/>
    <p:sldId id="303" r:id="rId17"/>
    <p:sldId id="355" r:id="rId18"/>
    <p:sldId id="363" r:id="rId19"/>
    <p:sldId id="283" r:id="rId20"/>
    <p:sldId id="298" r:id="rId21"/>
    <p:sldId id="284" r:id="rId22"/>
    <p:sldId id="299" r:id="rId23"/>
    <p:sldId id="311" r:id="rId24"/>
    <p:sldId id="307" r:id="rId25"/>
    <p:sldId id="330" r:id="rId26"/>
    <p:sldId id="291" r:id="rId27"/>
    <p:sldId id="295" r:id="rId28"/>
    <p:sldId id="296" r:id="rId29"/>
    <p:sldId id="286" r:id="rId30"/>
    <p:sldId id="289" r:id="rId31"/>
    <p:sldId id="331" r:id="rId32"/>
    <p:sldId id="383" r:id="rId33"/>
    <p:sldId id="304" r:id="rId34"/>
    <p:sldId id="381" r:id="rId35"/>
    <p:sldId id="384" r:id="rId36"/>
    <p:sldId id="378" r:id="rId37"/>
    <p:sldId id="313" r:id="rId38"/>
    <p:sldId id="387" r:id="rId39"/>
    <p:sldId id="385" r:id="rId40"/>
    <p:sldId id="38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FACA5E-8793-455D-5168-C23AFEFCEA52}" name="Ella Wilkinson" initials="EW" userId="S::ella.wilkinson@aidr.org.au::e0ac422e-8efa-4168-8747-0acc8fff0991" providerId="AD"/>
  <p188:author id="{34DDA7DE-28E1-FBDB-A2CA-E44DEA00C213}" name="Hannah Coffey" initials="HC" userId="S::Hannah.Coffey@aidr.org.au::ed725878-6240-40ef-8248-0a3a754474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C8B"/>
    <a:srgbClr val="9B1889"/>
    <a:srgbClr val="D7A8D0"/>
    <a:srgbClr val="EBD3E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AD11F-1369-4622-BB25-61B8406A8B41}" v="119" dt="2023-02-07T01:04:39.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058" autoAdjust="0"/>
  </p:normalViewPr>
  <p:slideViewPr>
    <p:cSldViewPr snapToGrid="0">
      <p:cViewPr varScale="1">
        <p:scale>
          <a:sx n="36" d="100"/>
          <a:sy n="36" d="100"/>
        </p:scale>
        <p:origin x="1820" y="3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B2086-F8C8-4A75-8553-6868D9768737}" type="datetimeFigureOut">
              <a:rPr lang="en-AU" smtClean="0"/>
              <a:t>8/02/2023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AA19D-C382-435D-BEB5-DB4276143531}" type="slidenum">
              <a:rPr lang="en-AU" smtClean="0"/>
              <a:t>‹#›</a:t>
            </a:fld>
            <a:endParaRPr lang="en-AU" dirty="0"/>
          </a:p>
        </p:txBody>
      </p:sp>
    </p:spTree>
    <p:extLst>
      <p:ext uri="{BB962C8B-B14F-4D97-AF65-F5344CB8AC3E}">
        <p14:creationId xmlns:p14="http://schemas.microsoft.com/office/powerpoint/2010/main" val="1393195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nowledge.aidr.org.au/resources/handbook-community-recover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rrr.org.au/wp-content/uploads/FRRR-DRFR-Report-Summary-FINAL-for-WEB.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knowledge.aidr.org.au/resources/handbook-community-recover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knowledge.aidr.org.au/resources/recovery-exercising-toolki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The following slides provide a guided walk through of the Module. </a:t>
            </a:r>
          </a:p>
          <a:p>
            <a:endParaRPr lang="en-US" b="1" dirty="0"/>
          </a:p>
          <a:p>
            <a:r>
              <a:rPr lang="en-US" b="1" dirty="0"/>
              <a:t>The package takes approximately one hour to run, including the group discussion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slides can be tailored to your region/local</a:t>
            </a:r>
            <a:r>
              <a:rPr lang="en-US" b="1" baseline="0" dirty="0"/>
              <a:t> </a:t>
            </a:r>
            <a:r>
              <a:rPr lang="en-US" b="1" dirty="0"/>
              <a:t>area and include local examples and photos. </a:t>
            </a:r>
          </a:p>
          <a:p>
            <a:endParaRPr lang="en-US" b="1" dirty="0"/>
          </a:p>
          <a:p>
            <a:r>
              <a:rPr lang="en-US" b="1" dirty="0"/>
              <a:t>The module can be run as one session or broken down into two segments to fit with the design of the exercise day and agenda. You can decide</a:t>
            </a:r>
            <a:r>
              <a:rPr lang="en-US" b="1" baseline="0" dirty="0"/>
              <a:t> how you want to split the module to fit with the timings of your day by moving the slide titled Part B.</a:t>
            </a:r>
            <a:endParaRPr lang="en-US" b="1" dirty="0"/>
          </a:p>
          <a:p>
            <a:endParaRPr lang="en-US" b="1" u="none" dirty="0"/>
          </a:p>
          <a:p>
            <a:pPr>
              <a:defRPr/>
            </a:pPr>
            <a:r>
              <a:rPr lang="en-AU" sz="1200" b="0" u="none" kern="1200" dirty="0">
                <a:solidFill>
                  <a:schemeClr val="tx1"/>
                </a:solidFill>
                <a:latin typeface="+mn-lt"/>
                <a:ea typeface="+mn-ea"/>
                <a:cs typeface="+mn-cs"/>
              </a:rPr>
              <a:t>Notes are in standard format</a:t>
            </a:r>
            <a:r>
              <a:rPr lang="en-AU" sz="1200" b="1" u="none" kern="1200" dirty="0">
                <a:solidFill>
                  <a:schemeClr val="tx1"/>
                </a:solidFill>
                <a:latin typeface="+mn-lt"/>
                <a:ea typeface="+mn-ea"/>
                <a:cs typeface="+mn-cs"/>
              </a:rPr>
              <a:t>. </a:t>
            </a:r>
            <a:r>
              <a:rPr lang="en-AU" sz="1200" b="1" i="1" u="none" kern="1200" dirty="0">
                <a:solidFill>
                  <a:schemeClr val="tx1"/>
                </a:solidFill>
                <a:latin typeface="+mn-lt"/>
                <a:ea typeface="+mn-ea"/>
                <a:cs typeface="+mn-cs"/>
              </a:rPr>
              <a:t>Facilitator actions are in bold</a:t>
            </a:r>
            <a:r>
              <a:rPr lang="en-AU" b="1" i="1" dirty="0"/>
              <a:t> italics.</a:t>
            </a:r>
            <a:endParaRPr lang="en-AU" sz="1200" b="1" u="none" kern="1200" dirty="0">
              <a:solidFill>
                <a:schemeClr val="tx1"/>
              </a:solidFill>
              <a:latin typeface="+mn-lt"/>
              <a:cs typeface="Calibri"/>
            </a:endParaRPr>
          </a:p>
          <a:p>
            <a:endParaRPr lang="en-AU" sz="1200" b="1" i="1" kern="1200" dirty="0">
              <a:solidFill>
                <a:schemeClr val="tx1"/>
              </a:solidFill>
              <a:effectLst/>
              <a:latin typeface="+mn-lt"/>
              <a:cs typeface="Calibri"/>
            </a:endParaRPr>
          </a:p>
          <a:p>
            <a:r>
              <a:rPr lang="en-AU" b="1" dirty="0">
                <a:cs typeface="Calibri"/>
              </a:rPr>
              <a:t>It’s a good idea to print out a 'notes' version of the slide deck for your reference and use on the day.</a:t>
            </a:r>
            <a:endParaRPr lang="en-AU" sz="1200" b="1" kern="1200" dirty="0">
              <a:solidFill>
                <a:schemeClr val="tx1"/>
              </a:solidFill>
              <a:effectLst/>
              <a:latin typeface="+mn-lt"/>
              <a:cs typeface="Calibri"/>
            </a:endParaRPr>
          </a:p>
          <a:p>
            <a:endParaRPr lang="en-AU" b="1" dirty="0">
              <a:cs typeface="Calibri" panose="020F0502020204030204"/>
            </a:endParaRPr>
          </a:p>
          <a:p>
            <a:endParaRPr lang="en-AU" b="1" dirty="0">
              <a:cs typeface="Calibri" panose="020F0502020204030204"/>
            </a:endParaRPr>
          </a:p>
          <a:p>
            <a:endParaRPr lang="en-AU" dirty="0">
              <a:cs typeface="Calibri" panose="020F0502020204030204"/>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1</a:t>
            </a:fld>
            <a:endParaRPr lang="en-AU" dirty="0"/>
          </a:p>
        </p:txBody>
      </p:sp>
    </p:spTree>
    <p:extLst>
      <p:ext uri="{BB962C8B-B14F-4D97-AF65-F5344CB8AC3E}">
        <p14:creationId xmlns:p14="http://schemas.microsoft.com/office/powerpoint/2010/main" val="335432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People will be affected emotionally,</a:t>
            </a:r>
            <a:r>
              <a:rPr lang="en-AU" b="0" baseline="0" dirty="0"/>
              <a:t> physically and mentally.</a:t>
            </a:r>
            <a:endParaRPr lang="en-AU" b="0" dirty="0"/>
          </a:p>
          <a:p>
            <a:endParaRPr lang="en-AU" b="0" dirty="0"/>
          </a:p>
          <a:p>
            <a:r>
              <a:rPr lang="en-AU" b="0" dirty="0"/>
              <a:t>Feelings of being ‘stuck’</a:t>
            </a:r>
            <a:r>
              <a:rPr lang="en-AU" b="0" baseline="0" dirty="0"/>
              <a:t> and unable to make decisions are very common.</a:t>
            </a:r>
            <a:endParaRPr lang="en-AU" b="0" dirty="0"/>
          </a:p>
        </p:txBody>
      </p:sp>
      <p:sp>
        <p:nvSpPr>
          <p:cNvPr id="4" name="Slide Number Placeholder 3"/>
          <p:cNvSpPr>
            <a:spLocks noGrp="1"/>
          </p:cNvSpPr>
          <p:nvPr>
            <p:ph type="sldNum" sz="quarter" idx="10"/>
          </p:nvPr>
        </p:nvSpPr>
        <p:spPr/>
        <p:txBody>
          <a:bodyPr/>
          <a:lstStyle/>
          <a:p>
            <a:fld id="{D44AA19D-C382-435D-BEB5-DB4276143531}" type="slidenum">
              <a:rPr lang="en-AU" smtClean="0"/>
              <a:t>10</a:t>
            </a:fld>
            <a:endParaRPr lang="en-AU" dirty="0"/>
          </a:p>
        </p:txBody>
      </p:sp>
    </p:spTree>
    <p:extLst>
      <p:ext uri="{BB962C8B-B14F-4D97-AF65-F5344CB8AC3E}">
        <p14:creationId xmlns:p14="http://schemas.microsoft.com/office/powerpoint/2010/main" val="45136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People’s responses to disaster are typically normal responses to an abnormal event. It’s important to remember that reactions to grief and trauma can be confronting.</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sz="1200" kern="1200" dirty="0">
                <a:solidFill>
                  <a:schemeClr val="tx1"/>
                </a:solidFill>
                <a:effectLst/>
                <a:latin typeface="+mn-lt"/>
                <a:ea typeface="+mn-ea"/>
                <a:cs typeface="+mn-cs"/>
              </a:rPr>
              <a:t>It’s important that support services are available for people to access when, where and how they need it. This includes support for emotional distress, mental health, family violence, drug and alcohol use and financial counselling.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Disasters are stressful and can have a profound impact on people’s mental health and wellbeing. However, we do know</a:t>
            </a:r>
            <a:r>
              <a:rPr lang="en-AU" sz="1200" kern="1200" baseline="0" dirty="0">
                <a:solidFill>
                  <a:schemeClr val="tx1"/>
                </a:solidFill>
                <a:effectLst/>
                <a:latin typeface="+mn-lt"/>
                <a:ea typeface="+mn-ea"/>
                <a:cs typeface="+mn-cs"/>
              </a:rPr>
              <a:t> (based on disaster research), that in the longer term</a:t>
            </a:r>
            <a:r>
              <a:rPr lang="en-AU" sz="1200" kern="1200" dirty="0">
                <a:solidFill>
                  <a:schemeClr val="tx1"/>
                </a:solidFill>
                <a:effectLst/>
                <a:latin typeface="+mn-lt"/>
                <a:ea typeface="+mn-ea"/>
                <a:cs typeface="+mn-cs"/>
              </a:rPr>
              <a:t> most people recover well, but it can be a long and difficult road. </a:t>
            </a:r>
            <a:endParaRPr lang="en-AU"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11</a:t>
            </a:fld>
            <a:endParaRPr lang="en-AU" dirty="0"/>
          </a:p>
        </p:txBody>
      </p:sp>
    </p:spTree>
    <p:extLst>
      <p:ext uri="{BB962C8B-B14F-4D97-AF65-F5344CB8AC3E}">
        <p14:creationId xmlns:p14="http://schemas.microsoft.com/office/powerpoint/2010/main" val="102696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0000"/>
              </a:lnSpc>
              <a:spcBef>
                <a:spcPts val="0"/>
              </a:spcBef>
              <a:buFont typeface="Arial" panose="020B0604020202020204" pitchFamily="34" charset="0"/>
              <a:buNone/>
              <a:defRPr/>
            </a:pPr>
            <a:r>
              <a:rPr lang="en-AU" sz="1200" b="0" dirty="0"/>
              <a:t>The same disaster can affect different people in different ways.</a:t>
            </a:r>
          </a:p>
          <a:p>
            <a:pPr marL="0" lvl="0" indent="0" algn="l">
              <a:lnSpc>
                <a:spcPct val="100000"/>
              </a:lnSpc>
              <a:spcBef>
                <a:spcPts val="0"/>
              </a:spcBef>
              <a:buFont typeface="Arial" panose="020B0604020202020204" pitchFamily="34" charset="0"/>
              <a:buNone/>
              <a:defRPr/>
            </a:pPr>
            <a:endParaRPr lang="en-AU" sz="1200" b="0" dirty="0"/>
          </a:p>
          <a:p>
            <a:pPr marL="0" lvl="0" indent="0" algn="l">
              <a:lnSpc>
                <a:spcPct val="100000"/>
              </a:lnSpc>
              <a:spcBef>
                <a:spcPts val="0"/>
              </a:spcBef>
              <a:buFont typeface="Arial" panose="020B0604020202020204" pitchFamily="34" charset="0"/>
              <a:buNone/>
              <a:defRPr/>
            </a:pPr>
            <a:r>
              <a:rPr lang="en-AU" sz="1200" b="0" dirty="0"/>
              <a:t>No two people will experience the disaster in exactly the same way.</a:t>
            </a:r>
          </a:p>
          <a:p>
            <a:pPr marL="171450" lvl="0" indent="-171450" algn="l">
              <a:lnSpc>
                <a:spcPct val="100000"/>
              </a:lnSpc>
              <a:spcBef>
                <a:spcPts val="0"/>
              </a:spcBef>
              <a:buFont typeface="Arial" panose="020B0604020202020204" pitchFamily="34" charset="0"/>
              <a:buChar char="•"/>
              <a:defRPr/>
            </a:pPr>
            <a:endParaRPr lang="en-AU"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People are different and there will be many variations of experience as well as pre-existing conditions and challenges that will impact how a person will recover</a:t>
            </a:r>
          </a:p>
          <a:p>
            <a:pPr marL="171450" indent="-171450">
              <a:buFont typeface="Arial" panose="020B0604020202020204" pitchFamily="34" charset="0"/>
              <a:buChar char="•"/>
            </a:pPr>
            <a:endParaRPr lang="en-AU" dirty="0"/>
          </a:p>
          <a:p>
            <a:pPr marL="0" indent="0">
              <a:buFont typeface="Arial" panose="020B0604020202020204" pitchFamily="34" charset="0"/>
              <a:buNone/>
              <a:defRPr/>
            </a:pPr>
            <a:r>
              <a:rPr lang="en-AU" dirty="0">
                <a:cs typeface="Calibri" panose="020F0502020204030204"/>
              </a:rPr>
              <a:t>There is no one size fits all approach to recovery or recovery strategies. A range of services and strategies must be provided to cater for the different and emerging needs of people.</a:t>
            </a:r>
            <a:endParaRPr lang="en-AU" sz="1200" dirty="0">
              <a:cs typeface="Calibri" panose="020F0502020204030204"/>
            </a:endParaRPr>
          </a:p>
          <a:p>
            <a:endParaRPr lang="en-AU" dirty="0">
              <a:cs typeface="Calibri" panose="020F0502020204030204"/>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12</a:t>
            </a:fld>
            <a:endParaRPr lang="en-AU" dirty="0"/>
          </a:p>
        </p:txBody>
      </p:sp>
    </p:spTree>
    <p:extLst>
      <p:ext uri="{BB962C8B-B14F-4D97-AF65-F5344CB8AC3E}">
        <p14:creationId xmlns:p14="http://schemas.microsoft.com/office/powerpoint/2010/main" val="316843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i="1" kern="1200" dirty="0">
                <a:solidFill>
                  <a:schemeClr val="tx1"/>
                </a:solidFill>
                <a:effectLst/>
                <a:latin typeface="+mn-lt"/>
                <a:ea typeface="+mn-ea"/>
                <a:cs typeface="+mn-cs"/>
              </a:rPr>
              <a:t>ACTION: Include this slide if you are </a:t>
            </a:r>
            <a:r>
              <a:rPr lang="en-AU" sz="1200" b="1" i="1" u="sng" kern="1200" dirty="0">
                <a:solidFill>
                  <a:schemeClr val="tx1"/>
                </a:solidFill>
                <a:effectLst/>
                <a:latin typeface="+mn-lt"/>
                <a:ea typeface="+mn-ea"/>
                <a:cs typeface="+mn-cs"/>
              </a:rPr>
              <a:t>not</a:t>
            </a:r>
            <a:r>
              <a:rPr lang="en-AU" sz="1200" b="1" i="1" kern="1200" dirty="0">
                <a:solidFill>
                  <a:schemeClr val="tx1"/>
                </a:solidFill>
                <a:effectLst/>
                <a:latin typeface="+mn-lt"/>
                <a:ea typeface="+mn-ea"/>
                <a:cs typeface="+mn-cs"/>
              </a:rPr>
              <a:t> running</a:t>
            </a:r>
            <a:r>
              <a:rPr lang="en-AU" sz="1200" b="1" i="1" kern="1200" baseline="0" dirty="0">
                <a:solidFill>
                  <a:schemeClr val="tx1"/>
                </a:solidFill>
                <a:effectLst/>
                <a:latin typeface="+mn-lt"/>
                <a:ea typeface="+mn-ea"/>
                <a:cs typeface="+mn-cs"/>
              </a:rPr>
              <a:t> the </a:t>
            </a:r>
            <a:r>
              <a:rPr lang="en-AU" b="1" i="1" dirty="0"/>
              <a:t>Working with </a:t>
            </a:r>
            <a:r>
              <a:rPr lang="en-AU" sz="1200" b="1" i="1" kern="1200" baseline="0" dirty="0">
                <a:solidFill>
                  <a:schemeClr val="tx1"/>
                </a:solidFill>
                <a:effectLst/>
                <a:latin typeface="+mn-lt"/>
                <a:ea typeface="+mn-ea"/>
                <a:cs typeface="+mn-cs"/>
              </a:rPr>
              <a:t>Indigenous Peoples in Recovery Module </a:t>
            </a:r>
            <a:r>
              <a:rPr lang="en-AU" b="1" i="1" dirty="0"/>
              <a:t>as part of </a:t>
            </a:r>
            <a:r>
              <a:rPr lang="en-AU" sz="1200" b="1" i="1" kern="1200" baseline="0" dirty="0">
                <a:solidFill>
                  <a:schemeClr val="tx1"/>
                </a:solidFill>
                <a:effectLst/>
                <a:latin typeface="+mn-lt"/>
                <a:ea typeface="+mn-ea"/>
                <a:cs typeface="+mn-cs"/>
              </a:rPr>
              <a:t>your exercise </a:t>
            </a:r>
            <a:r>
              <a:rPr lang="en-AU" b="1" i="1" dirty="0"/>
              <a:t>day</a:t>
            </a:r>
            <a:endParaRPr lang="en-AU" sz="1200" b="1" i="1" kern="1200" dirty="0">
              <a:solidFill>
                <a:schemeClr val="tx1"/>
              </a:solidFill>
              <a:effectLst/>
              <a:latin typeface="+mn-lt"/>
              <a:cs typeface="Calibri"/>
            </a:endParaRPr>
          </a:p>
          <a:p>
            <a:pPr>
              <a:defRPr/>
            </a:pPr>
            <a:r>
              <a:rPr lang="en-AU" b="1" i="1" dirty="0">
                <a:cs typeface="Calibri"/>
              </a:rPr>
              <a:t>These concepts are covered off more comprehensively in the </a:t>
            </a:r>
            <a:r>
              <a:rPr lang="en-AU" b="1" i="1" dirty="0"/>
              <a:t>Working with Indigenous Peoples in Recovery Module</a:t>
            </a:r>
            <a:endParaRPr lang="en-AU" i="1" dirty="0">
              <a:cs typeface="Calibri"/>
            </a:endParaRPr>
          </a:p>
          <a:p>
            <a:endParaRPr lang="en-AU" sz="1200" kern="1200" dirty="0">
              <a:solidFill>
                <a:schemeClr val="tx1"/>
              </a:solidFill>
              <a:effectLst/>
              <a:latin typeface="+mn-lt"/>
              <a:ea typeface="+mn-ea"/>
              <a:cs typeface="+mn-cs"/>
            </a:endParaRPr>
          </a:p>
          <a:p>
            <a:r>
              <a:rPr lang="en-AU" dirty="0"/>
              <a:t>Trauma can be worsened by disaster response and recovery services, including through racist encounters and culturally unsafe processes. Mainstream services and grants often fail to account for the particular experiences of Indigenous peoples. </a:t>
            </a:r>
          </a:p>
          <a:p>
            <a:endParaRPr lang="en-AU" dirty="0">
              <a:cs typeface="Calibri"/>
            </a:endParaRPr>
          </a:p>
          <a:p>
            <a:r>
              <a:rPr lang="en-AU" sz="1200" kern="1200" dirty="0">
                <a:solidFill>
                  <a:schemeClr val="tx1"/>
                </a:solidFill>
                <a:effectLst/>
                <a:latin typeface="+mn-lt"/>
                <a:ea typeface="+mn-ea"/>
                <a:cs typeface="+mn-cs"/>
              </a:rPr>
              <a:t>There are some simple ways to make culturally safe spaces that will help Indigenous peoples feel welcome in evacuation</a:t>
            </a:r>
            <a:r>
              <a:rPr lang="en-AU" sz="1200" kern="1200" baseline="0" dirty="0">
                <a:solidFill>
                  <a:schemeClr val="tx1"/>
                </a:solidFill>
                <a:effectLst/>
                <a:latin typeface="+mn-lt"/>
                <a:ea typeface="+mn-ea"/>
                <a:cs typeface="+mn-cs"/>
              </a:rPr>
              <a:t> and recovery centres.</a:t>
            </a: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These considerations should be included in evacuation and recovery centre planning and audits.</a:t>
            </a:r>
            <a:endParaRPr lang="en-AU" sz="1200" kern="1200" dirty="0">
              <a:solidFill>
                <a:schemeClr val="tx1"/>
              </a:solidFill>
              <a:effectLst/>
              <a:latin typeface="+mn-lt"/>
              <a:ea typeface="+mn-ea"/>
              <a:cs typeface="+mn-cs"/>
            </a:endParaRPr>
          </a:p>
          <a:p>
            <a:endParaRPr lang="en-AU" dirty="0">
              <a:cs typeface="Calibri" panose="020F0502020204030204"/>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13</a:t>
            </a:fld>
            <a:endParaRPr lang="en-AU" dirty="0"/>
          </a:p>
        </p:txBody>
      </p:sp>
    </p:spTree>
    <p:extLst>
      <p:ext uri="{BB962C8B-B14F-4D97-AF65-F5344CB8AC3E}">
        <p14:creationId xmlns:p14="http://schemas.microsoft.com/office/powerpoint/2010/main" val="114493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Information is the lifeblood for communities</a:t>
            </a:r>
            <a:r>
              <a:rPr lang="en-AU" sz="1200" b="1" kern="1200" baseline="0" dirty="0">
                <a:solidFill>
                  <a:schemeClr val="tx1"/>
                </a:solidFill>
                <a:effectLst/>
                <a:latin typeface="+mn-lt"/>
                <a:ea typeface="+mn-ea"/>
                <a:cs typeface="+mn-cs"/>
              </a:rPr>
              <a:t> in recovery</a:t>
            </a:r>
          </a:p>
          <a:p>
            <a:endParaRPr lang="en-AU" sz="1200" b="1" kern="1200" baseline="0" dirty="0">
              <a:solidFill>
                <a:schemeClr val="tx1"/>
              </a:solidFill>
              <a:effectLst/>
              <a:latin typeface="+mn-lt"/>
              <a:ea typeface="+mn-ea"/>
              <a:cs typeface="+mn-cs"/>
            </a:endParaRPr>
          </a:p>
          <a:p>
            <a:r>
              <a:rPr lang="en-AU" sz="1200" b="0" kern="1200" baseline="0" dirty="0">
                <a:solidFill>
                  <a:schemeClr val="tx1"/>
                </a:solidFill>
                <a:effectLst/>
                <a:latin typeface="+mn-lt"/>
                <a:ea typeface="+mn-ea"/>
                <a:cs typeface="+mn-cs"/>
              </a:rPr>
              <a:t>Information that a community needs at in their first week of recovery is different to the information they will need during their sixth week of recovery. Keep it simple and appropriate.</a:t>
            </a:r>
            <a:endParaRPr lang="en-AU" sz="1200" b="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Three questions to ask about your recovery communications:</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kern="1200" dirty="0">
                <a:solidFill>
                  <a:schemeClr val="tx1"/>
                </a:solidFill>
                <a:effectLst/>
                <a:latin typeface="+mn-lt"/>
                <a:ea typeface="+mn-ea"/>
                <a:cs typeface="+mn-cs"/>
              </a:rPr>
              <a:t>1. is it relevant?</a:t>
            </a:r>
          </a:p>
          <a:p>
            <a:pPr lvl="0"/>
            <a:r>
              <a:rPr lang="en-AU" sz="1200" kern="1200" dirty="0">
                <a:solidFill>
                  <a:schemeClr val="tx1"/>
                </a:solidFill>
                <a:effectLst/>
                <a:latin typeface="+mn-lt"/>
                <a:ea typeface="+mn-ea"/>
                <a:cs typeface="+mn-cs"/>
              </a:rPr>
              <a:t>2. is it clear?</a:t>
            </a:r>
          </a:p>
          <a:p>
            <a:pPr lvl="0"/>
            <a:r>
              <a:rPr lang="en-AU" sz="1200" kern="1200" dirty="0">
                <a:solidFill>
                  <a:schemeClr val="tx1"/>
                </a:solidFill>
                <a:effectLst/>
                <a:latin typeface="+mn-lt"/>
                <a:ea typeface="+mn-ea"/>
                <a:cs typeface="+mn-cs"/>
              </a:rPr>
              <a:t>3. is it targeted?</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Relevant</a:t>
            </a:r>
          </a:p>
          <a:p>
            <a:r>
              <a:rPr lang="en-AU" sz="1200" kern="1200" dirty="0">
                <a:solidFill>
                  <a:schemeClr val="tx1"/>
                </a:solidFill>
                <a:effectLst/>
                <a:latin typeface="+mn-lt"/>
                <a:ea typeface="+mn-ea"/>
                <a:cs typeface="+mn-cs"/>
              </a:rPr>
              <a:t>People affected by an emergency are often overwhelmed by huge amounts of information. Following an emergency, people want to know:</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what is happening with the recovery process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what support is available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what they need to do to qualify for support</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what they can do if they have questions, concerns or complaints.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material does not address one of these four broad categories, ask yourself: does it actually need to be sent? As communication is a two-way process, actually asking affected people what they need will help ensure your communications are relevant!</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Clear</a:t>
            </a:r>
          </a:p>
          <a:p>
            <a:r>
              <a:rPr lang="en-AU" sz="1200" kern="1200" dirty="0">
                <a:solidFill>
                  <a:schemeClr val="tx1"/>
                </a:solidFill>
                <a:effectLst/>
                <a:latin typeface="+mn-lt"/>
                <a:ea typeface="+mn-ea"/>
                <a:cs typeface="+mn-cs"/>
              </a:rPr>
              <a:t>After an emergency, people often have trouble remembering or understanding information. It is not appropriate to use jargon, overly complicated or technical language: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short, sharp amounts of relevant and practical information is best</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ensure there is a clear call to action in the communication (what does the person actually have to do?)</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ensure that there are formats available for people with a sensory impairment, and/or people from culturally and linguistically diverse (CALD) backgrounds.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When using text based communications, ensure the font and size of the text is readable.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Targeted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method of communication you use should fit the audience: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Just because you can send information or use a certain communication channel doesn’t necessarily mean you should.</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For example, if you want to alert women in a small community about a maternal health clinic opening, placing posters in the local bakery may be more effective than updating your website with highly polished content.</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35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Disasters affect communities in many ways, including disruption to normal routines, physical harm and social disruption. (</a:t>
            </a:r>
            <a:r>
              <a:rPr lang="en-AU" sz="1200" i="1" kern="1200" dirty="0">
                <a:solidFill>
                  <a:schemeClr val="tx1"/>
                </a:solidFill>
                <a:effectLst/>
                <a:latin typeface="+mn-lt"/>
                <a:ea typeface="+mn-ea"/>
                <a:cs typeface="+mn-cs"/>
              </a:rPr>
              <a:t>Community Recovery, </a:t>
            </a:r>
            <a:r>
              <a:rPr lang="en-AU" sz="1200" i="0" kern="1200" dirty="0">
                <a:solidFill>
                  <a:schemeClr val="tx1"/>
                </a:solidFill>
                <a:effectLst/>
                <a:latin typeface="+mn-lt"/>
                <a:ea typeface="+mn-ea"/>
                <a:cs typeface="+mn-cs"/>
              </a:rPr>
              <a:t>AIDR</a:t>
            </a:r>
            <a:r>
              <a:rPr lang="en-AU" sz="1200" i="1" kern="1200" dirty="0">
                <a:solidFill>
                  <a:schemeClr val="tx1"/>
                </a:solidFill>
                <a:effectLst/>
                <a:latin typeface="+mn-lt"/>
                <a:ea typeface="+mn-ea"/>
                <a:cs typeface="+mn-cs"/>
              </a:rPr>
              <a:t>, </a:t>
            </a:r>
            <a:r>
              <a:rPr lang="en-AU" sz="1200" i="0" kern="1200" dirty="0">
                <a:solidFill>
                  <a:schemeClr val="tx1"/>
                </a:solidFill>
                <a:effectLst/>
                <a:latin typeface="+mn-lt"/>
                <a:ea typeface="+mn-ea"/>
                <a:cs typeface="+mn-cs"/>
              </a:rPr>
              <a:t>Page 5)</a:t>
            </a:r>
          </a:p>
          <a:p>
            <a:endParaRPr lang="en-AU" dirty="0"/>
          </a:p>
          <a:p>
            <a:r>
              <a:rPr lang="en-AU" sz="1200" kern="1200" dirty="0">
                <a:solidFill>
                  <a:schemeClr val="tx1"/>
                </a:solidFill>
                <a:effectLst/>
                <a:latin typeface="+mn-lt"/>
                <a:ea typeface="+mn-ea"/>
                <a:cs typeface="+mn-cs"/>
              </a:rPr>
              <a:t>Communities are made up of social connections and networks. Social connections and networks increase resilience and promote recovery.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know that one of the best predictors for how well a community will recover after a disaster, is how connected it is and how connected community members are with each other. This can also be referred to as social cohesion.  </a:t>
            </a:r>
          </a:p>
        </p:txBody>
      </p:sp>
      <p:sp>
        <p:nvSpPr>
          <p:cNvPr id="4" name="Slide Number Placeholder 3"/>
          <p:cNvSpPr>
            <a:spLocks noGrp="1"/>
          </p:cNvSpPr>
          <p:nvPr>
            <p:ph type="sldNum" sz="quarter" idx="10"/>
          </p:nvPr>
        </p:nvSpPr>
        <p:spPr/>
        <p:txBody>
          <a:bodyPr/>
          <a:lstStyle/>
          <a:p>
            <a:fld id="{D44AA19D-C382-435D-BEB5-DB4276143531}" type="slidenum">
              <a:rPr lang="en-AU" smtClean="0"/>
              <a:t>15</a:t>
            </a:fld>
            <a:endParaRPr lang="en-AU" dirty="0"/>
          </a:p>
        </p:txBody>
      </p:sp>
    </p:spTree>
    <p:extLst>
      <p:ext uri="{BB962C8B-B14F-4D97-AF65-F5344CB8AC3E}">
        <p14:creationId xmlns:p14="http://schemas.microsoft.com/office/powerpoint/2010/main" val="250179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A disaster happens</a:t>
            </a:r>
            <a:r>
              <a:rPr lang="en-AU" baseline="0" dirty="0"/>
              <a:t> to the whole community – people may be directly or indirectly affected.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a:t>Its important to remember that while everyone is affected – this does not mean that everyone is </a:t>
            </a:r>
            <a:r>
              <a:rPr lang="en-AU" u="sng" baseline="0" dirty="0"/>
              <a:t>equally</a:t>
            </a:r>
            <a:r>
              <a:rPr lang="en-AU" baseline="0" dirty="0"/>
              <a:t> affected as people may be affected in different ways and to different degrees – everyone does not have the same experience.</a:t>
            </a:r>
            <a:endParaRPr lang="en-AU" dirty="0"/>
          </a:p>
          <a:p>
            <a:pPr marL="171450" indent="-171450">
              <a:buFont typeface="Arial" panose="020B0604020202020204" pitchFamily="34" charset="0"/>
              <a:buChar char="•"/>
            </a:pPr>
            <a:endParaRPr lang="en-A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Recovery</a:t>
            </a:r>
            <a:r>
              <a:rPr lang="en-AU" baseline="0" dirty="0"/>
              <a:t> strategies need to consider and be inclusive of the whole community and provide</a:t>
            </a:r>
            <a:r>
              <a:rPr lang="en-AU" sz="1200" kern="1200" dirty="0">
                <a:solidFill>
                  <a:schemeClr val="tx1"/>
                </a:solidFill>
                <a:effectLst/>
                <a:latin typeface="+mn-lt"/>
                <a:ea typeface="+mn-ea"/>
                <a:cs typeface="+mn-cs"/>
              </a:rPr>
              <a:t> varying levels of support and assistance.</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16</a:t>
            </a:fld>
            <a:endParaRPr lang="en-AU" dirty="0"/>
          </a:p>
        </p:txBody>
      </p:sp>
    </p:spTree>
    <p:extLst>
      <p:ext uri="{BB962C8B-B14F-4D97-AF65-F5344CB8AC3E}">
        <p14:creationId xmlns:p14="http://schemas.microsoft.com/office/powerpoint/2010/main" val="292835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Quotes from </a:t>
            </a:r>
            <a:r>
              <a:rPr lang="en-AU" b="0" i="0" baseline="0" dirty="0"/>
              <a:t>people </a:t>
            </a:r>
            <a:r>
              <a:rPr lang="en-AU" b="0" i="0" dirty="0"/>
              <a:t>with lived experience - who</a:t>
            </a:r>
            <a:r>
              <a:rPr lang="en-AU" b="0" i="0" baseline="0" dirty="0"/>
              <a:t> have had a role in recovery in their communities.</a:t>
            </a:r>
          </a:p>
          <a:p>
            <a:pPr marL="0" indent="0">
              <a:buNone/>
            </a:pPr>
            <a:endParaRPr lang="en-AU" b="0" i="1" dirty="0"/>
          </a:p>
          <a:p>
            <a:pPr marL="0" indent="0">
              <a:buNone/>
            </a:pPr>
            <a:r>
              <a:rPr lang="en-AU" b="0" i="1" dirty="0"/>
              <a:t>“Recovery is an ongoing process—there’s no quick fix—and everyone is at a different stage in their personal recovery journey.</a:t>
            </a:r>
          </a:p>
          <a:p>
            <a:pPr marL="0" indent="0">
              <a:buNone/>
            </a:pPr>
            <a:r>
              <a:rPr lang="en-AU" sz="800" b="0" dirty="0"/>
              <a:t>A/CEO Anthony McMahon, Bega Valley Shire Council: 2 </a:t>
            </a:r>
            <a:r>
              <a:rPr lang="en-AU" sz="800" b="0" dirty="0" err="1"/>
              <a:t>yr</a:t>
            </a:r>
            <a:r>
              <a:rPr lang="en-AU" sz="800" b="0" dirty="0"/>
              <a:t> anniversary Black Summer Bushfires.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The path to recovery is not linear or smooth, setbacks can be distressing but are part of a normal process and are expected.</a:t>
            </a:r>
          </a:p>
          <a:p>
            <a:endParaRPr lang="en-AU" b="0" dirty="0"/>
          </a:p>
        </p:txBody>
      </p:sp>
      <p:sp>
        <p:nvSpPr>
          <p:cNvPr id="4" name="Slide Number Placeholder 3"/>
          <p:cNvSpPr>
            <a:spLocks noGrp="1"/>
          </p:cNvSpPr>
          <p:nvPr>
            <p:ph type="sldNum" sz="quarter" idx="10"/>
          </p:nvPr>
        </p:nvSpPr>
        <p:spPr/>
        <p:txBody>
          <a:bodyPr/>
          <a:lstStyle/>
          <a:p>
            <a:fld id="{D44AA19D-C382-435D-BEB5-DB4276143531}" type="slidenum">
              <a:rPr lang="en-AU" smtClean="0"/>
              <a:t>17</a:t>
            </a:fld>
            <a:endParaRPr lang="en-AU" dirty="0"/>
          </a:p>
        </p:txBody>
      </p:sp>
    </p:spTree>
    <p:extLst>
      <p:ext uri="{BB962C8B-B14F-4D97-AF65-F5344CB8AC3E}">
        <p14:creationId xmlns:p14="http://schemas.microsoft.com/office/powerpoint/2010/main" val="19169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There have been many definitions of recovery over the last 20 years. Earlier definitions were characterised by concepts such as ‘returning to normal’, or ‘back to proper levels of functioning’.  In more recent years the key theme of recovery definitions is that disasters change the way things were, and the way things will be in the future will be new and different.</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The definitions on this slide are from the </a:t>
            </a:r>
            <a:r>
              <a:rPr lang="en-AU" sz="1100" i="1" dirty="0"/>
              <a:t>Community Recovery </a:t>
            </a:r>
            <a:r>
              <a:rPr lang="en-AU" sz="1100" i="0" dirty="0"/>
              <a:t>Handbook (AIDR 2018).</a:t>
            </a:r>
            <a:endParaRPr lang="en-AU" sz="1100" dirty="0"/>
          </a:p>
          <a:p>
            <a:pPr marL="0" indent="0">
              <a:buNone/>
            </a:pPr>
            <a:endParaRPr lang="en-AU" sz="1100" b="0" dirty="0"/>
          </a:p>
          <a:p>
            <a:pPr marL="0" indent="0">
              <a:buNone/>
            </a:pPr>
            <a:r>
              <a:rPr lang="en-AU" sz="1100" b="0" dirty="0"/>
              <a:t>United Nations Office for Disaster Risk Reduction (UNISDR 2017) d</a:t>
            </a:r>
            <a:r>
              <a:rPr lang="en-AU" sz="1100" dirty="0"/>
              <a:t>efines recovery as: </a:t>
            </a:r>
            <a:r>
              <a:rPr lang="en-AU" sz="1100" b="1" dirty="0"/>
              <a:t> </a:t>
            </a:r>
            <a:endParaRPr lang="en-AU" sz="1100" b="1" dirty="0">
              <a:solidFill>
                <a:srgbClr val="9B1889"/>
              </a:solidFill>
            </a:endParaRPr>
          </a:p>
          <a:p>
            <a:pPr marL="0" indent="0" algn="l">
              <a:lnSpc>
                <a:spcPct val="120000"/>
              </a:lnSpc>
              <a:buNone/>
            </a:pPr>
            <a:r>
              <a:rPr lang="en-AU" sz="1200" b="0" dirty="0">
                <a:solidFill>
                  <a:srgbClr val="9B1889"/>
                </a:solidFill>
              </a:rPr>
              <a:t>‘Recovery is the restoring or improving of livelihoods and health, as well as economic, physical, social, cultural and environmental assets, systems and activities, of a disaster-affected community or society, aligning with the principles of sustainable development and ‘build back better’, to avoid or reduce future disaster risk.’</a:t>
            </a:r>
          </a:p>
          <a:p>
            <a:pPr marL="0" indent="0">
              <a:buNone/>
            </a:pPr>
            <a:endParaRPr lang="en-AU" dirty="0"/>
          </a:p>
          <a:p>
            <a:endParaRPr lang="en-AU" b="1" dirty="0">
              <a:cs typeface="Calibri"/>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18</a:t>
            </a:fld>
            <a:endParaRPr lang="en-AU" dirty="0"/>
          </a:p>
        </p:txBody>
      </p:sp>
    </p:spTree>
    <p:extLst>
      <p:ext uri="{BB962C8B-B14F-4D97-AF65-F5344CB8AC3E}">
        <p14:creationId xmlns:p14="http://schemas.microsoft.com/office/powerpoint/2010/main" val="3040235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People in communities </a:t>
            </a:r>
            <a:r>
              <a:rPr lang="en-AU" sz="1200" u="sng" kern="1200" dirty="0">
                <a:solidFill>
                  <a:schemeClr val="tx1"/>
                </a:solidFill>
                <a:effectLst/>
                <a:latin typeface="+mn-lt"/>
                <a:ea typeface="+mn-ea"/>
                <a:cs typeface="+mn-cs"/>
              </a:rPr>
              <a:t>will</a:t>
            </a:r>
            <a:r>
              <a:rPr lang="en-AU" sz="1200" u="none"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lead their community recovery process in informal and practical ways.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is best achieved when affected</a:t>
            </a:r>
            <a:r>
              <a:rPr lang="en-AU" sz="1200" kern="1200" baseline="0" dirty="0">
                <a:solidFill>
                  <a:schemeClr val="tx1"/>
                </a:solidFill>
                <a:effectLst/>
                <a:latin typeface="+mn-lt"/>
                <a:ea typeface="+mn-ea"/>
                <a:cs typeface="+mn-cs"/>
              </a:rPr>
              <a:t> communities are actively involved. (AIDR’s Knowledge-into-Action briefs; Introduction to Recovery).</a:t>
            </a:r>
          </a:p>
          <a:p>
            <a:pPr marL="171450" indent="-171450">
              <a:buFont typeface="Arial" panose="020B0604020202020204" pitchFamily="34" charset="0"/>
              <a:buChar char="•"/>
            </a:pPr>
            <a:endParaRPr lang="en-AU" sz="1200" kern="1200" baseline="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governance structures need to be aware of what</a:t>
            </a:r>
            <a:r>
              <a:rPr lang="en-AU" sz="1200" kern="1200" baseline="0" dirty="0">
                <a:solidFill>
                  <a:schemeClr val="tx1"/>
                </a:solidFill>
                <a:effectLst/>
                <a:latin typeface="+mn-lt"/>
                <a:ea typeface="+mn-ea"/>
                <a:cs typeface="+mn-cs"/>
              </a:rPr>
              <a:t> is happening in the community and connect with, </a:t>
            </a:r>
            <a:r>
              <a:rPr lang="en-AU" sz="1200" u="sng" kern="1200" baseline="0" dirty="0">
                <a:solidFill>
                  <a:schemeClr val="tx1"/>
                </a:solidFill>
                <a:effectLst/>
                <a:latin typeface="+mn-lt"/>
                <a:ea typeface="+mn-ea"/>
                <a:cs typeface="+mn-cs"/>
              </a:rPr>
              <a:t>and support</a:t>
            </a:r>
            <a:r>
              <a:rPr lang="en-AU" sz="1200" u="none" kern="1200" baseline="0" dirty="0">
                <a:solidFill>
                  <a:schemeClr val="tx1"/>
                </a:solidFill>
                <a:effectLst/>
                <a:latin typeface="+mn-lt"/>
                <a:ea typeface="+mn-ea"/>
                <a:cs typeface="+mn-cs"/>
              </a:rPr>
              <a:t> </a:t>
            </a:r>
            <a:r>
              <a:rPr lang="en-AU" sz="1200" kern="1200" baseline="0" dirty="0">
                <a:solidFill>
                  <a:schemeClr val="tx1"/>
                </a:solidFill>
                <a:effectLst/>
                <a:latin typeface="+mn-lt"/>
                <a:ea typeface="+mn-ea"/>
                <a:cs typeface="+mn-cs"/>
              </a:rPr>
              <a:t>community led initiatives so that everyone can work together in a more coordinated way and the assets and contributions of community are recognised and harnessed. </a:t>
            </a:r>
          </a:p>
          <a:p>
            <a:pPr marL="171450" indent="-171450">
              <a:buFont typeface="Arial" panose="020B0604020202020204" pitchFamily="34" charset="0"/>
              <a:buChar char="•"/>
            </a:pPr>
            <a:endParaRPr lang="en-AU" sz="1200" kern="1200" baseline="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The task for Recovery Committees is to identify and work with recognised community leaders and to support and facilitate community led processes.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Committees and reference groups need to be able to legitimately represent the needs, issues and views of the broader community.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Processes that are ‘government-supported and community-led’, provide a foundation or framework within which communities can work with government and non-government agencies and other recovery stakeholders</a:t>
            </a:r>
            <a:r>
              <a:rPr lang="en-AU" sz="1200" i="1" kern="1200" dirty="0">
                <a:solidFill>
                  <a:schemeClr val="tx1"/>
                </a:solidFill>
                <a:effectLst/>
                <a:latin typeface="+mn-lt"/>
                <a:ea typeface="+mn-ea"/>
                <a:cs typeface="+mn-cs"/>
              </a:rPr>
              <a:t>.</a:t>
            </a:r>
          </a:p>
          <a:p>
            <a:pPr marL="171450" indent="-171450">
              <a:buFont typeface="Arial" panose="020B0604020202020204" pitchFamily="34" charset="0"/>
              <a:buChar char="•"/>
            </a:pPr>
            <a:endParaRPr lang="en-AU" sz="1200" i="1" kern="1200" dirty="0">
              <a:solidFill>
                <a:schemeClr val="tx1"/>
              </a:solidFill>
              <a:effectLst/>
              <a:latin typeface="+mn-lt"/>
              <a:ea typeface="+mn-ea"/>
              <a:cs typeface="+mn-cs"/>
            </a:endParaRPr>
          </a:p>
          <a:p>
            <a:pPr marL="0" indent="0">
              <a:buFont typeface="Arial" panose="020B0604020202020204" pitchFamily="34" charset="0"/>
              <a:buNone/>
            </a:pPr>
            <a:r>
              <a:rPr lang="en-AU" sz="1200" b="0" i="0" kern="1200" dirty="0">
                <a:solidFill>
                  <a:schemeClr val="tx1"/>
                </a:solidFill>
                <a:effectLst/>
                <a:latin typeface="+mn-lt"/>
                <a:ea typeface="+mn-ea"/>
                <a:cs typeface="+mn-cs"/>
              </a:rPr>
              <a:t>Australian Disaster Resilience Handbook Collection: </a:t>
            </a:r>
            <a:r>
              <a:rPr lang="en-AU" sz="1200" i="1" u="sng" kern="1200" dirty="0">
                <a:solidFill>
                  <a:schemeClr val="tx1"/>
                </a:solidFill>
                <a:effectLst/>
                <a:latin typeface="+mn-lt"/>
                <a:ea typeface="+mn-ea"/>
                <a:cs typeface="+mn-cs"/>
                <a:hlinkClick r:id="rId3"/>
              </a:rPr>
              <a:t>Community Recovery </a:t>
            </a:r>
            <a:r>
              <a:rPr lang="en-AU" sz="1200" u="sng" kern="1200" dirty="0">
                <a:solidFill>
                  <a:schemeClr val="tx1"/>
                </a:solidFill>
                <a:effectLst/>
                <a:latin typeface="+mn-lt"/>
                <a:ea typeface="+mn-ea"/>
                <a:cs typeface="+mn-cs"/>
                <a:hlinkClick r:id="rId3"/>
              </a:rPr>
              <a:t>Handbook (aidr.org.au)</a:t>
            </a:r>
            <a:r>
              <a:rPr lang="en-AU" sz="1200" u="sng" kern="1200" dirty="0">
                <a:solidFill>
                  <a:schemeClr val="tx1"/>
                </a:solidFill>
                <a:effectLst/>
                <a:latin typeface="+mn-lt"/>
                <a:ea typeface="+mn-ea"/>
                <a:cs typeface="+mn-cs"/>
              </a:rPr>
              <a:t>.</a:t>
            </a:r>
          </a:p>
          <a:p>
            <a:pPr marL="171450" indent="-171450">
              <a:buFont typeface="Arial" panose="020B0604020202020204" pitchFamily="34" charset="0"/>
              <a:buChar char="•"/>
            </a:pPr>
            <a:endParaRPr lang="en-AU" sz="1200" u="sng" kern="1200" dirty="0">
              <a:solidFill>
                <a:schemeClr val="tx1"/>
              </a:solidFill>
              <a:effectLst/>
              <a:latin typeface="+mn-lt"/>
              <a:ea typeface="+mn-ea"/>
              <a:cs typeface="+mn-cs"/>
            </a:endParaRPr>
          </a:p>
          <a:p>
            <a:pPr marL="0" indent="0">
              <a:buFont typeface="Arial" panose="020B0604020202020204" pitchFamily="34" charset="0"/>
              <a:buNone/>
            </a:pPr>
            <a:r>
              <a:rPr lang="en-AU" dirty="0">
                <a:cs typeface="Calibri" panose="020F0502020204030204"/>
              </a:rPr>
              <a:t>It is also important to engage with more marginalised groups that may not be represented through more </a:t>
            </a:r>
            <a:r>
              <a:rPr lang="en-AU" dirty="0" err="1">
                <a:cs typeface="Calibri" panose="020F0502020204030204"/>
              </a:rPr>
              <a:t>prominate</a:t>
            </a:r>
            <a:r>
              <a:rPr lang="en-AU" dirty="0">
                <a:cs typeface="Calibri" panose="020F0502020204030204"/>
              </a:rPr>
              <a:t> and established community structures.</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19</a:t>
            </a:fld>
            <a:endParaRPr lang="en-AU" dirty="0"/>
          </a:p>
        </p:txBody>
      </p:sp>
    </p:spTree>
    <p:extLst>
      <p:ext uri="{BB962C8B-B14F-4D97-AF65-F5344CB8AC3E}">
        <p14:creationId xmlns:p14="http://schemas.microsoft.com/office/powerpoint/2010/main" val="151885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GROUP ACTIVITY</a:t>
            </a:r>
          </a:p>
          <a:p>
            <a:endParaRPr lang="en-AU" sz="1200" b="1" kern="1200" dirty="0">
              <a:solidFill>
                <a:schemeClr val="tx1"/>
              </a:solidFill>
              <a:effectLst/>
              <a:latin typeface="+mn-lt"/>
              <a:ea typeface="+mn-ea"/>
              <a:cs typeface="+mn-cs"/>
            </a:endParaRPr>
          </a:p>
          <a:p>
            <a:r>
              <a:rPr lang="en-AU" sz="1200" b="0" kern="1200" dirty="0">
                <a:solidFill>
                  <a:schemeClr val="tx1"/>
                </a:solidFill>
                <a:effectLst/>
                <a:latin typeface="+mn-lt"/>
                <a:ea typeface="+mn-ea"/>
                <a:cs typeface="+mn-cs"/>
              </a:rPr>
              <a:t>Participants will bring a range of disaster recovery experience to the exercise, with some being introduced to disaster recovery concepts for the first time, while others may have many years of experience. Understanding the breadth of recovery experience in the room is helpful for facilitators and for participants.  </a:t>
            </a:r>
          </a:p>
          <a:p>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The aim of the exercise is to give everyone a sense of the breadth of recovery experience in the room.  There</a:t>
            </a:r>
            <a:r>
              <a:rPr lang="en-AU" sz="1200" b="0" kern="1200" baseline="0" dirty="0">
                <a:solidFill>
                  <a:schemeClr val="tx1"/>
                </a:solidFill>
                <a:effectLst/>
                <a:latin typeface="+mn-lt"/>
                <a:ea typeface="+mn-ea"/>
                <a:cs typeface="+mn-cs"/>
              </a:rPr>
              <a:t> is no right or wrong, everyone brings different levels of experience and understanding. </a:t>
            </a:r>
            <a:r>
              <a:rPr lang="en-AU" sz="1200" b="0" kern="1200" dirty="0">
                <a:solidFill>
                  <a:schemeClr val="tx1"/>
                </a:solidFill>
                <a:effectLst/>
                <a:latin typeface="+mn-lt"/>
                <a:ea typeface="+mn-ea"/>
                <a:cs typeface="+mn-cs"/>
              </a:rPr>
              <a:t>This usually reflects the breadth of experience that can be found in members of a recovery committee.</a:t>
            </a:r>
          </a:p>
          <a:p>
            <a:r>
              <a:rPr lang="en-AU" sz="1200" b="1" kern="1200" baseline="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ACTION: As you ask each of the following questions, ask participants to raise their hands.</a:t>
            </a:r>
          </a:p>
          <a:p>
            <a:endParaRPr lang="en-AU" sz="1200" b="1" kern="1200" dirty="0">
              <a:solidFill>
                <a:schemeClr val="tx1"/>
              </a:solidFill>
              <a:effectLst/>
              <a:latin typeface="+mn-lt"/>
              <a:ea typeface="+mn-ea"/>
              <a:cs typeface="+mn-cs"/>
            </a:endParaRPr>
          </a:p>
          <a:p>
            <a:r>
              <a:rPr lang="en-AU" sz="1200" b="0" kern="1200" dirty="0">
                <a:solidFill>
                  <a:schemeClr val="tx1"/>
                </a:solidFill>
                <a:effectLst/>
                <a:latin typeface="+mn-lt"/>
                <a:ea typeface="+mn-ea"/>
                <a:cs typeface="+mn-cs"/>
              </a:rPr>
              <a:t>Participants who have:</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More than 10 years of experience working in recovery</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5 – 10 years of experience </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3 – 5 years of experience</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1 – 2 years of experience</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No experience</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32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A community leader is most likely a respected and trusted individual who is already delivering some form of local support either alone, or as part of a community group.</a:t>
            </a:r>
            <a:r>
              <a:rPr lang="en-US" sz="1200" i="1" kern="1200" dirty="0">
                <a:solidFill>
                  <a:schemeClr val="tx1"/>
                </a:solidFill>
                <a:effectLst/>
                <a:latin typeface="+mn-lt"/>
                <a:ea typeface="+mn-ea"/>
                <a:cs typeface="+mn-cs"/>
              </a:rPr>
              <a:t>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The task for Recovery Committees is to identify and work with respected and trusted community leaders and to support and facilitate community led processes.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Committees and reference groups need to be able to legitimately represent the needs, issues and views of the broader community.  </a:t>
            </a:r>
          </a:p>
          <a:p>
            <a:pPr>
              <a:defRPr/>
            </a:pPr>
            <a:endParaRPr lang="en-AU" dirty="0">
              <a:cs typeface="Calibri"/>
            </a:endParaRPr>
          </a:p>
          <a:p>
            <a:pPr>
              <a:defRPr/>
            </a:pPr>
            <a:endParaRPr lang="en-AU" dirty="0">
              <a:cs typeface="Calibri"/>
            </a:endParaRPr>
          </a:p>
          <a:p>
            <a:pPr>
              <a:defRPr/>
            </a:pPr>
            <a:endParaRPr lang="en-AU" dirty="0">
              <a:cs typeface="Calibri"/>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20</a:t>
            </a:fld>
            <a:endParaRPr lang="en-AU" dirty="0"/>
          </a:p>
        </p:txBody>
      </p:sp>
    </p:spTree>
    <p:extLst>
      <p:ext uri="{BB962C8B-B14F-4D97-AF65-F5344CB8AC3E}">
        <p14:creationId xmlns:p14="http://schemas.microsoft.com/office/powerpoint/2010/main" val="1544417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21</a:t>
            </a:fld>
            <a:endParaRPr lang="en-AU" dirty="0"/>
          </a:p>
        </p:txBody>
      </p:sp>
    </p:spTree>
    <p:extLst>
      <p:ext uri="{BB962C8B-B14F-4D97-AF65-F5344CB8AC3E}">
        <p14:creationId xmlns:p14="http://schemas.microsoft.com/office/powerpoint/2010/main" val="124684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Recovery requires</a:t>
            </a:r>
            <a:r>
              <a:rPr lang="en-AU" sz="1200" kern="1200" baseline="0" dirty="0">
                <a:solidFill>
                  <a:schemeClr val="tx1"/>
                </a:solidFill>
                <a:effectLst/>
                <a:latin typeface="+mn-lt"/>
                <a:ea typeface="+mn-ea"/>
                <a:cs typeface="+mn-cs"/>
              </a:rPr>
              <a:t> a whole of council involvement. It is not just the person designated as the Recovery Coordinator. Every division in council has a role, community development, economic development, infrastructure, waste and environmental services and the communications team. It is important that all these areas of council are represented on the Recovery Committee.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Supporting communities through recovery can be challenging and resource intensive for councils.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is more effective when councils take a proactive role and are engaged with their communities through all phases of recovery.</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Councils working in partnership with local agencies across all sectors leads to better recovery.   </a:t>
            </a:r>
          </a:p>
          <a:p>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22</a:t>
            </a:fld>
            <a:endParaRPr lang="en-AU" dirty="0"/>
          </a:p>
        </p:txBody>
      </p:sp>
    </p:spTree>
    <p:extLst>
      <p:ext uri="{BB962C8B-B14F-4D97-AF65-F5344CB8AC3E}">
        <p14:creationId xmlns:p14="http://schemas.microsoft.com/office/powerpoint/2010/main" val="1530026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Supporting communities through recovery can be challenging and resource intensive for councils.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There</a:t>
            </a:r>
            <a:r>
              <a:rPr lang="en-AU" baseline="0" dirty="0"/>
              <a:t> are often council staff who have had their homes and/or businesses directly impacted by the disaster.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R</a:t>
            </a:r>
            <a:r>
              <a:rPr lang="en-US" dirty="0" err="1"/>
              <a:t>ecovery</a:t>
            </a:r>
            <a:r>
              <a:rPr lang="en-US" dirty="0"/>
              <a:t> disrupts business-as-usual in almost every part of councils.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t>Councils may need to divert resources away from other functions to restoring critical infrastructure and support community 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long-term nature of recovery can lead to </a:t>
            </a:r>
            <a:r>
              <a:rPr lang="en-US" dirty="0" err="1"/>
              <a:t>organisational</a:t>
            </a:r>
            <a:r>
              <a:rPr lang="en-US" dirty="0"/>
              <a:t> fatigue as staff sustain high workloads over an extended period.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Strategies such as</a:t>
            </a:r>
            <a:r>
              <a:rPr lang="en-US" baseline="0" dirty="0"/>
              <a:t> deploying staff from other councils to assist in maintaining business as usual key functions can be an effective way of managing fatigue and combatting burnout.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Making sure that council staff get the time they need for rest and relaxation is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Having strategies to support councils that have been impacted by disaster is important.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Sharing learnings, strategies and resources between neighboring councils.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large scale disasters having staff from councils not directly impacted deployed to carry on with normal business functions while local council staff are working on recovery priorities.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4AA19D-C382-435D-BEB5-DB4276143531}" type="slidenum">
              <a:rPr lang="en-AU" smtClean="0"/>
              <a:t>23</a:t>
            </a:fld>
            <a:endParaRPr lang="en-AU" dirty="0"/>
          </a:p>
        </p:txBody>
      </p:sp>
    </p:spTree>
    <p:extLst>
      <p:ext uri="{BB962C8B-B14F-4D97-AF65-F5344CB8AC3E}">
        <p14:creationId xmlns:p14="http://schemas.microsoft.com/office/powerpoint/2010/main" val="2889382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Local people and community sector organisations have a critical role to play, not just during the immediate aftermath but in the longer-term recovery phase. They live and work within their communities, are trusted, and will still be there after the large service providers and government representatives have left.</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Community organisations have a strong track record in activating and </a:t>
            </a:r>
            <a:r>
              <a:rPr lang="en-US" sz="1200" kern="1200" dirty="0" err="1">
                <a:solidFill>
                  <a:schemeClr val="tx1"/>
                </a:solidFill>
                <a:effectLst/>
                <a:latin typeface="+mn-lt"/>
                <a:ea typeface="+mn-ea"/>
                <a:cs typeface="+mn-cs"/>
              </a:rPr>
              <a:t>mobilising</a:t>
            </a:r>
            <a:r>
              <a:rPr lang="en-US" sz="1200" kern="1200" dirty="0">
                <a:solidFill>
                  <a:schemeClr val="tx1"/>
                </a:solidFill>
                <a:effectLst/>
                <a:latin typeface="+mn-lt"/>
                <a:ea typeface="+mn-ea"/>
                <a:cs typeface="+mn-cs"/>
              </a:rPr>
              <a:t> through their local relationships in disaster response and recovery.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AU" sz="1200" i="0" kern="1200" dirty="0">
                <a:solidFill>
                  <a:schemeClr val="tx1"/>
                </a:solidFill>
                <a:effectLst/>
                <a:latin typeface="+mn-lt"/>
                <a:ea typeface="+mn-ea"/>
                <a:cs typeface="+mn-cs"/>
              </a:rPr>
              <a:t>Supporting community led approaches to disaster preparedness Summary Research Report: </a:t>
            </a:r>
            <a:r>
              <a:rPr lang="en-AU" sz="1200" u="sng" kern="1200" dirty="0">
                <a:solidFill>
                  <a:schemeClr val="tx1"/>
                </a:solidFill>
                <a:effectLst/>
                <a:latin typeface="+mn-lt"/>
                <a:ea typeface="+mn-ea"/>
                <a:cs typeface="+mn-cs"/>
                <a:hlinkClick r:id="rId3"/>
              </a:rPr>
              <a:t>https://frrr.org.au/wp-content/uploads/FRRR-DRFR-Report-Summary-FINAL-for-WEB.pdf</a:t>
            </a:r>
            <a:r>
              <a:rPr lang="en-AU"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Community organisations provide a vital conduit between communities and emergency management structures. They know the impacts of natural disasters on the people most at risk, these are the people they support every day.  They have important knowledge and resources to contribute in recovery and must be included/linked with formal recovery plans, structures and arrangements.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It’s important to remember that disasters can also impact the capacity of community groups and Recovery Committees should consider what extra support can be provided.  </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24</a:t>
            </a:fld>
            <a:endParaRPr lang="en-AU" dirty="0"/>
          </a:p>
        </p:txBody>
      </p:sp>
    </p:spTree>
    <p:extLst>
      <p:ext uri="{BB962C8B-B14F-4D97-AF65-F5344CB8AC3E}">
        <p14:creationId xmlns:p14="http://schemas.microsoft.com/office/powerpoint/2010/main" val="100736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However…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Learnings from past disasters have often highlighted a lack of connection between formal emergency management and recovery structures and community organisations, networks and recovery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Feedback from communities has identified some consistent themes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Emergency management and recovery arrangements are not well understood by local communities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There is a lack of connection between existing community networks and formal recovery structures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Community organisations are key players in communities and should be recognised as key players in recovery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Greater need for liaison and collaboration between official management structures and community led recovery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A6ED0-16BF-48C6-8AEF-55082B08D44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79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Community organisations that represent Indigenous peoples, people with disability, domestic and family violence, mental health, children and youth and CALD communities are just some of the types of organisations that need to be linked into emergency management planning and recovery.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Local community consultation groups are a good way to make sure that the community voice is represented on the recovery committee. The </a:t>
            </a:r>
            <a:r>
              <a:rPr lang="en-AU" sz="1200" i="1" kern="1200" dirty="0">
                <a:solidFill>
                  <a:schemeClr val="tx1"/>
                </a:solidFill>
                <a:effectLst/>
                <a:latin typeface="+mn-lt"/>
                <a:ea typeface="+mn-ea"/>
                <a:cs typeface="+mn-cs"/>
              </a:rPr>
              <a:t>Community Recovery Handbook </a:t>
            </a:r>
            <a:r>
              <a:rPr lang="en-AU" sz="1200" kern="1200" dirty="0">
                <a:solidFill>
                  <a:schemeClr val="tx1"/>
                </a:solidFill>
                <a:effectLst/>
                <a:latin typeface="+mn-lt"/>
                <a:ea typeface="+mn-ea"/>
                <a:cs typeface="+mn-cs"/>
              </a:rPr>
              <a:t>(2018 p.43) provides some guidance about local community consultation groups. </a:t>
            </a:r>
            <a:r>
              <a:rPr lang="en-US" sz="1200" b="0" i="0" u="none" strike="noStrike" kern="1200" baseline="0" dirty="0">
                <a:solidFill>
                  <a:schemeClr val="tx1"/>
                </a:solidFill>
                <a:latin typeface="+mn-lt"/>
                <a:ea typeface="+mn-ea"/>
                <a:cs typeface="+mn-cs"/>
              </a:rPr>
              <a:t>Local community consultation/recovery groups are usually established to enable members of the local community to meet and provide input and guidance to the recovery process. </a:t>
            </a:r>
            <a:r>
              <a:rPr lang="en-AU" sz="1200" b="0" i="0" u="none" strike="noStrike" kern="1200" baseline="0" dirty="0">
                <a:solidFill>
                  <a:schemeClr val="tx1"/>
                </a:solidFill>
                <a:latin typeface="+mn-lt"/>
                <a:ea typeface="+mn-ea"/>
                <a:cs typeface="+mn-cs"/>
              </a:rPr>
              <a:t>Local community consultation groups might comprise: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people affected by the event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representatives from local organisations, and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elected representatives of the community. </a:t>
            </a:r>
          </a:p>
          <a:p>
            <a:pPr marL="0" indent="0">
              <a:buFont typeface="Arial" panose="020B0604020202020204" pitchFamily="34" charset="0"/>
              <a:buNone/>
            </a:pPr>
            <a:endParaRPr lang="en-AU" sz="1200" b="1" i="1"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How can recovery committees engage with and include community organisations as valuable recovery partners?</a:t>
            </a:r>
          </a:p>
          <a:p>
            <a:endParaRPr lang="en-AU" sz="1200" b="1" i="1"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ACTION: What existing structures/processes can support the recovery committee to be connected with community organisations? </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26</a:t>
            </a:fld>
            <a:endParaRPr lang="en-AU" dirty="0"/>
          </a:p>
        </p:txBody>
      </p:sp>
    </p:spTree>
    <p:extLst>
      <p:ext uri="{BB962C8B-B14F-4D97-AF65-F5344CB8AC3E}">
        <p14:creationId xmlns:p14="http://schemas.microsoft.com/office/powerpoint/2010/main" val="2913406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The task for Recovery Committees is to identify and work with legitimate community leaders and champions, to enable community led processes.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Recovery Committees and reference groups need to be able to legitimately represent the needs, issues and views of the broader community.</a:t>
            </a:r>
          </a:p>
          <a:p>
            <a:r>
              <a:rPr lang="en-AU" sz="1200" kern="1200" dirty="0">
                <a:solidFill>
                  <a:schemeClr val="tx1"/>
                </a:solidFill>
                <a:effectLst/>
                <a:latin typeface="+mn-lt"/>
                <a:ea typeface="+mn-ea"/>
                <a:cs typeface="+mn-cs"/>
              </a:rPr>
              <a:t> </a:t>
            </a:r>
          </a:p>
          <a:p>
            <a:r>
              <a:rPr lang="en-AU" sz="1200" b="1" i="0" u="none" strike="noStrike" kern="1200" baseline="0" dirty="0">
                <a:solidFill>
                  <a:schemeClr val="tx1"/>
                </a:solidFill>
                <a:latin typeface="+mn-lt"/>
                <a:ea typeface="+mn-ea"/>
                <a:cs typeface="+mn-cs"/>
              </a:rPr>
              <a:t>Community Recovery Committees</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Some communities may choose to establish a ‘</a:t>
            </a:r>
            <a:r>
              <a:rPr lang="en-AU" sz="1200" b="0" kern="1200" dirty="0">
                <a:solidFill>
                  <a:schemeClr val="tx1"/>
                </a:solidFill>
                <a:effectLst/>
                <a:latin typeface="+mn-lt"/>
                <a:ea typeface="+mn-ea"/>
                <a:cs typeface="+mn-cs"/>
              </a:rPr>
              <a:t>Community Recovery Committee’.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Community Recovery Committees are led by community elected, respected and trusted community leaders and representatives.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Community Recovery Committees can be a powerful way for the community to have a voice and influence </a:t>
            </a:r>
            <a:r>
              <a:rPr lang="en-AU" sz="1200" kern="1200" baseline="0" dirty="0">
                <a:solidFill>
                  <a:schemeClr val="tx1"/>
                </a:solidFill>
                <a:effectLst/>
                <a:latin typeface="+mn-lt"/>
                <a:ea typeface="+mn-ea"/>
                <a:cs typeface="+mn-cs"/>
              </a:rPr>
              <a:t>their own recovery.</a:t>
            </a:r>
          </a:p>
          <a:p>
            <a:pPr marL="171450" indent="-171450">
              <a:buFont typeface="Arial" panose="020B0604020202020204" pitchFamily="34" charset="0"/>
              <a:buChar char="•"/>
            </a:pPr>
            <a:r>
              <a:rPr lang="en-AU" sz="1200" kern="1200" baseline="0" dirty="0">
                <a:solidFill>
                  <a:schemeClr val="tx1"/>
                </a:solidFill>
                <a:effectLst/>
                <a:latin typeface="+mn-lt"/>
                <a:ea typeface="+mn-ea"/>
                <a:cs typeface="+mn-cs"/>
              </a:rPr>
              <a:t>The best recovery outcomes can be achieved when G</a:t>
            </a:r>
            <a:r>
              <a:rPr lang="en-AU" sz="1200" kern="1200" dirty="0">
                <a:solidFill>
                  <a:schemeClr val="tx1"/>
                </a:solidFill>
                <a:effectLst/>
                <a:latin typeface="+mn-lt"/>
                <a:ea typeface="+mn-ea"/>
                <a:cs typeface="+mn-cs"/>
              </a:rPr>
              <a:t>overnment Coordinated Recovery Committees collaborate</a:t>
            </a:r>
            <a:r>
              <a:rPr lang="en-AU" sz="1200" kern="1200" baseline="0" dirty="0">
                <a:solidFill>
                  <a:schemeClr val="tx1"/>
                </a:solidFill>
                <a:effectLst/>
                <a:latin typeface="+mn-lt"/>
                <a:ea typeface="+mn-ea"/>
                <a:cs typeface="+mn-cs"/>
              </a:rPr>
              <a:t> with and work alongside Community Recovery Committees. The importance of a collaborative approach and the power </a:t>
            </a:r>
            <a:r>
              <a:rPr lang="en-AU" sz="1200" kern="1200" dirty="0">
                <a:solidFill>
                  <a:schemeClr val="tx1"/>
                </a:solidFill>
                <a:effectLst/>
                <a:latin typeface="+mn-lt"/>
                <a:ea typeface="+mn-ea"/>
                <a:cs typeface="+mn-cs"/>
              </a:rPr>
              <a:t>of organised community can be supported by asking:</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What is the community best able to contribute?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What are Government and NGOs best able to contribute?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Where are the opportunities and strengths to collaborate?</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27</a:t>
            </a:fld>
            <a:endParaRPr lang="en-AU" dirty="0"/>
          </a:p>
        </p:txBody>
      </p:sp>
    </p:spTree>
    <p:extLst>
      <p:ext uri="{BB962C8B-B14F-4D97-AF65-F5344CB8AC3E}">
        <p14:creationId xmlns:p14="http://schemas.microsoft.com/office/powerpoint/2010/main" val="329253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A centralised government driven approach to recovery is often necessary in the initial period following a disaster where decisions must be made quickly by those with authority, to mobilise strategies such as clean up and debris removal, waste management, repair of critical infrastructure and temporary housing.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However, these actions need to be undertaken in close consultation with affected communities and informed by emerging needs and priorities. Ultimately the community need to be empowered to develop their own goals and strategies and regain a sense of control.</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Representation on recovery committees will change over time as the needs of the community change. It’s a good idea for Recovery Committees to include a review of membership after the first six months in their Terms of Reference.</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When a disaster has had a significant impact on a community, a formal recovery committee can run for up to two years and in some cases longer.</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Community Recovery Committees (membership of community members) may run for a number of years.</a:t>
            </a:r>
          </a:p>
          <a:p>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28</a:t>
            </a:fld>
            <a:endParaRPr lang="en-AU" dirty="0"/>
          </a:p>
        </p:txBody>
      </p:sp>
    </p:spTree>
    <p:extLst>
      <p:ext uri="{BB962C8B-B14F-4D97-AF65-F5344CB8AC3E}">
        <p14:creationId xmlns:p14="http://schemas.microsoft.com/office/powerpoint/2010/main" val="3881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Good Practice Tips above</a:t>
            </a:r>
            <a:r>
              <a:rPr lang="en-AU" baseline="0" dirty="0"/>
              <a:t> give some helpful suggestions for recovery managers and committees.</a:t>
            </a:r>
            <a:endParaRPr lang="en-AU" dirty="0"/>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From</a:t>
            </a:r>
            <a:r>
              <a:rPr lang="en-AU" sz="1200" kern="1200" baseline="0" dirty="0">
                <a:solidFill>
                  <a:schemeClr val="tx1"/>
                </a:solidFill>
                <a:effectLst/>
                <a:latin typeface="+mn-lt"/>
                <a:ea typeface="+mn-ea"/>
                <a:cs typeface="+mn-cs"/>
              </a:rPr>
              <a:t> the </a:t>
            </a:r>
            <a:r>
              <a:rPr lang="en-AU" sz="1200" i="1" kern="1200" dirty="0">
                <a:solidFill>
                  <a:schemeClr val="tx1"/>
                </a:solidFill>
                <a:effectLst/>
                <a:latin typeface="+mn-lt"/>
                <a:ea typeface="+mn-ea"/>
                <a:cs typeface="+mn-cs"/>
              </a:rPr>
              <a:t>Community Recovery </a:t>
            </a:r>
            <a:r>
              <a:rPr lang="en-AU" sz="1200" kern="1200" dirty="0">
                <a:solidFill>
                  <a:schemeClr val="tx1"/>
                </a:solidFill>
                <a:effectLst/>
                <a:latin typeface="+mn-lt"/>
                <a:ea typeface="+mn-ea"/>
                <a:cs typeface="+mn-cs"/>
              </a:rPr>
              <a:t>Handbook (AIDR 2018) Page 6 </a:t>
            </a:r>
            <a:r>
              <a:rPr lang="en-AU" sz="1200" i="1" u="sng" kern="1200" dirty="0">
                <a:solidFill>
                  <a:schemeClr val="tx1"/>
                </a:solidFill>
                <a:effectLst/>
                <a:latin typeface="+mn-lt"/>
                <a:ea typeface="+mn-ea"/>
                <a:cs typeface="+mn-cs"/>
                <a:hlinkClick r:id="rId3"/>
              </a:rPr>
              <a:t>Community Recovery </a:t>
            </a:r>
            <a:r>
              <a:rPr lang="en-AU" sz="1200" u="sng" kern="1200" dirty="0">
                <a:solidFill>
                  <a:schemeClr val="tx1"/>
                </a:solidFill>
                <a:effectLst/>
                <a:latin typeface="+mn-lt"/>
                <a:ea typeface="+mn-ea"/>
                <a:cs typeface="+mn-cs"/>
                <a:hlinkClick r:id="rId3"/>
              </a:rPr>
              <a:t>Handbook (aidr.org.au)</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29</a:t>
            </a:fld>
            <a:endParaRPr lang="en-AU" dirty="0"/>
          </a:p>
        </p:txBody>
      </p:sp>
    </p:spTree>
    <p:extLst>
      <p:ext uri="{BB962C8B-B14F-4D97-AF65-F5344CB8AC3E}">
        <p14:creationId xmlns:p14="http://schemas.microsoft.com/office/powerpoint/2010/main" val="363346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Calibri"/>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3</a:t>
            </a:fld>
            <a:endParaRPr lang="en-AU" dirty="0"/>
          </a:p>
        </p:txBody>
      </p:sp>
    </p:spTree>
    <p:extLst>
      <p:ext uri="{BB962C8B-B14F-4D97-AF65-F5344CB8AC3E}">
        <p14:creationId xmlns:p14="http://schemas.microsoft.com/office/powerpoint/2010/main" val="3752522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kern="1200" dirty="0">
                <a:solidFill>
                  <a:schemeClr val="tx1"/>
                </a:solidFill>
                <a:effectLst/>
                <a:latin typeface="+mn-lt"/>
                <a:ea typeface="+mn-ea"/>
                <a:cs typeface="+mn-cs"/>
              </a:rPr>
              <a:t>ACTION: You need to be in slide mode to click the open the video linked over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kern="1200" dirty="0">
                <a:solidFill>
                  <a:schemeClr val="tx1"/>
                </a:solidFill>
                <a:effectLst/>
                <a:latin typeface="+mn-lt"/>
                <a:ea typeface="+mn-ea"/>
                <a:cs typeface="+mn-cs"/>
              </a:rPr>
              <a:t>Allow 10 minutes</a:t>
            </a:r>
            <a:r>
              <a:rPr lang="en-AU" sz="1200" b="1" i="1" kern="1200" baseline="0" dirty="0">
                <a:solidFill>
                  <a:schemeClr val="tx1"/>
                </a:solidFill>
                <a:effectLst/>
                <a:latin typeface="+mn-lt"/>
                <a:ea typeface="+mn-ea"/>
                <a:cs typeface="+mn-cs"/>
              </a:rPr>
              <a:t> for this video and discussion</a:t>
            </a:r>
            <a:endParaRPr lang="en-AU"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Video: 6 mins </a:t>
            </a:r>
            <a:r>
              <a:rPr lang="en-AU" b="0" dirty="0"/>
              <a:t>https://www.youtube.com/watch?v=kQKTBmT3eps  </a:t>
            </a:r>
            <a:endParaRPr lang="en-AU" sz="1200" i="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this video, three disaster recovery practitioners share their perspectives from local and state government and community and talk about the most important things they have learnt from working in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Leanne </a:t>
            </a:r>
            <a:r>
              <a:rPr lang="en-AU" dirty="0"/>
              <a:t>Barnes has </a:t>
            </a:r>
            <a:r>
              <a:rPr lang="en-AU" sz="1200" kern="1200" dirty="0">
                <a:solidFill>
                  <a:schemeClr val="tx1"/>
                </a:solidFill>
                <a:effectLst/>
                <a:latin typeface="+mn-lt"/>
                <a:ea typeface="+mn-ea"/>
                <a:cs typeface="+mn-cs"/>
              </a:rPr>
              <a:t>been a leader working in local and state government for more than 40 years. She was General Manager at Bega Valley Shire Council over the period of the Tathra and Yankees Gap fires in 2018 and the South Coast fires in 2019-20.</a:t>
            </a:r>
            <a:r>
              <a:rPr lang="en-AU" dirty="0"/>
              <a:t> </a:t>
            </a:r>
            <a:endParaRPr lang="en-AU" sz="1200" kern="1200" dirty="0">
              <a:solidFill>
                <a:schemeClr val="tx1"/>
              </a:solidFill>
              <a:effectLst/>
              <a:latin typeface="+mn-lt"/>
              <a:cs typeface="Calibri"/>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Anne Leadbeater lives in Kinglake, Victoria, and was awarded a Medal of the Order of Australia for her work in the aftermath of the 2009 ‘Black Saturday’ bushfires. Anne has 30 years of experience working in the community sector and with state and local government, specialising in disaster recovery and community resilience.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Wendy Graham is a former NSW Government senior executive responsible for community recovery, disaster welfare and community resilience programs.  Wendy has provided strategic leadership and recovery coordination in disasters for over 15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ACTION: Whole group</a:t>
            </a:r>
            <a:r>
              <a:rPr lang="en-AU" sz="1200" b="1" i="1" kern="1200" baseline="0" dirty="0">
                <a:solidFill>
                  <a:schemeClr val="tx1"/>
                </a:solidFill>
                <a:effectLst/>
                <a:latin typeface="+mn-lt"/>
                <a:ea typeface="+mn-ea"/>
                <a:cs typeface="+mn-cs"/>
              </a:rPr>
              <a:t> discussion: 4 mins</a:t>
            </a:r>
          </a:p>
          <a:p>
            <a:r>
              <a:rPr lang="en-AU" sz="1200" b="1" i="1" kern="1200" baseline="0" dirty="0">
                <a:solidFill>
                  <a:schemeClr val="tx1"/>
                </a:solidFill>
                <a:effectLst/>
                <a:latin typeface="+mn-lt"/>
                <a:ea typeface="+mn-ea"/>
                <a:cs typeface="+mn-cs"/>
              </a:rPr>
              <a:t>ACTION: Ask the group what messages resonated with them the most?</a:t>
            </a:r>
          </a:p>
          <a:p>
            <a:r>
              <a:rPr lang="en-AU" sz="1200" b="1" i="1" kern="1200" baseline="0" dirty="0">
                <a:solidFill>
                  <a:schemeClr val="tx1"/>
                </a:solidFill>
                <a:effectLst/>
                <a:latin typeface="+mn-lt"/>
                <a:ea typeface="+mn-ea"/>
                <a:cs typeface="+mn-cs"/>
              </a:rPr>
              <a:t>ACTION: Invite people to call our their response. As each person calls a response invite others to raise their hands if they had the same/similar reflection. </a:t>
            </a:r>
          </a:p>
          <a:p>
            <a:endParaRPr lang="en-AU" sz="1200" i="1" kern="1200" baseline="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544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Estimated time = 30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993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ACTION: DISCUSSION ACTIVITY – LEAVE THIS SLIDE ON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ACTION: Walk through each of the National Principles with the group.  The content in this module has demonstrated the importance of these the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ACTION: Discuss in Table Groups – 10 mins. 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Which principles for disaster recovery are most important to you in your role on the recovery committee?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How can this influence and inform your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kern="1200" dirty="0">
                <a:solidFill>
                  <a:schemeClr val="tx1"/>
                </a:solidFill>
                <a:effectLst/>
                <a:latin typeface="+mn-lt"/>
                <a:ea typeface="+mn-ea"/>
                <a:cs typeface="+mn-cs"/>
              </a:rPr>
              <a:t>ACTION: Have each group report back on their key learnings and discuss as large group plenary – 10 mins</a:t>
            </a:r>
            <a:endParaRPr kumimoji="0" lang="en-AU" sz="1200" b="1" i="1"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1" u="none" strike="noStrike" kern="1200" cap="none" spc="0" normalizeH="0" baseline="0" noProof="0" dirty="0">
                <a:ln>
                  <a:noFill/>
                </a:ln>
                <a:solidFill>
                  <a:prstClr val="black"/>
                </a:solidFill>
                <a:effectLst/>
                <a:uLnTx/>
                <a:uFillTx/>
                <a:latin typeface="+mn-lt"/>
                <a:ea typeface="+mn-ea"/>
                <a:cs typeface="+mn-cs"/>
              </a:rPr>
              <a:t>Each group to share one principle from their discussion.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267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10"/>
          </p:nvPr>
        </p:nvSpPr>
        <p:spPr/>
        <p:txBody>
          <a:bodyPr/>
          <a:lstStyle/>
          <a:p>
            <a:fld id="{D44AA19D-C382-435D-BEB5-DB4276143531}" type="slidenum">
              <a:rPr lang="en-AU" smtClean="0"/>
              <a:t>33</a:t>
            </a:fld>
            <a:endParaRPr lang="en-AU" dirty="0"/>
          </a:p>
        </p:txBody>
      </p:sp>
    </p:spTree>
    <p:extLst>
      <p:ext uri="{BB962C8B-B14F-4D97-AF65-F5344CB8AC3E}">
        <p14:creationId xmlns:p14="http://schemas.microsoft.com/office/powerpoint/2010/main" val="1989816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191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The content contained in this module is available </a:t>
            </a:r>
            <a:r>
              <a:rPr lang="en-AU" b="0" baseline="0" dirty="0"/>
              <a:t>in the Recovery Exercising Toolkit: </a:t>
            </a:r>
            <a:r>
              <a:rPr lang="en-AU" dirty="0">
                <a:effectLst/>
                <a:hlinkClick r:id="rId3" tooltip="https://knowledge.aidr.org.au/resources/recovery-exercising-toolkit/"/>
              </a:rPr>
              <a:t>https://knowledge.aidr.org.au/resources/recovery-exercising-toolkit/</a:t>
            </a:r>
            <a:r>
              <a:rPr lang="en-AU" dirty="0"/>
              <a:t> </a:t>
            </a:r>
            <a:endParaRPr lang="en-AU"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p>
          <a:p>
            <a:pPr marL="0" indent="0">
              <a:buFont typeface="Arial" panose="020B0604020202020204" pitchFamily="34" charset="0"/>
              <a:buNone/>
            </a:pPr>
            <a:r>
              <a:rPr lang="en-AU" b="1" i="1" dirty="0"/>
              <a:t>ACTION: Encourage</a:t>
            </a:r>
            <a:r>
              <a:rPr lang="en-AU" b="1" i="1" baseline="0" dirty="0"/>
              <a:t> participants to access the information through the Toolkit and to explore what else the Toolkit has to offer to help build recovery capability in their committees and agencies.</a:t>
            </a:r>
            <a:endParaRPr lang="en-AU" b="1" i="1"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D44AA19D-C382-435D-BEB5-DB4276143531}" type="slidenum">
              <a:rPr lang="en-AU" smtClean="0"/>
              <a:t>35</a:t>
            </a:fld>
            <a:endParaRPr lang="en-AU" dirty="0"/>
          </a:p>
        </p:txBody>
      </p:sp>
    </p:spTree>
    <p:extLst>
      <p:ext uri="{BB962C8B-B14F-4D97-AF65-F5344CB8AC3E}">
        <p14:creationId xmlns:p14="http://schemas.microsoft.com/office/powerpoint/2010/main" val="3972484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44AA19D-C382-435D-BEB5-DB4276143531}" type="slidenum">
              <a:rPr lang="en-AU" smtClean="0"/>
              <a:t>36</a:t>
            </a:fld>
            <a:endParaRPr lang="en-AU" dirty="0"/>
          </a:p>
        </p:txBody>
      </p:sp>
    </p:spTree>
    <p:extLst>
      <p:ext uri="{BB962C8B-B14F-4D97-AF65-F5344CB8AC3E}">
        <p14:creationId xmlns:p14="http://schemas.microsoft.com/office/powerpoint/2010/main" val="231861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baseline="0" dirty="0"/>
              <a:t>The following slides will take us through the breadth and depth of the impact disasters can have on people’s lives.</a:t>
            </a:r>
          </a:p>
        </p:txBody>
      </p:sp>
      <p:sp>
        <p:nvSpPr>
          <p:cNvPr id="4" name="Slide Number Placeholder 3"/>
          <p:cNvSpPr>
            <a:spLocks noGrp="1"/>
          </p:cNvSpPr>
          <p:nvPr>
            <p:ph type="sldNum" sz="quarter" idx="10"/>
          </p:nvPr>
        </p:nvSpPr>
        <p:spPr/>
        <p:txBody>
          <a:bodyPr/>
          <a:lstStyle/>
          <a:p>
            <a:fld id="{D44AA19D-C382-435D-BEB5-DB4276143531}" type="slidenum">
              <a:rPr lang="en-AU" smtClean="0"/>
              <a:t>4</a:t>
            </a:fld>
            <a:endParaRPr lang="en-AU" dirty="0"/>
          </a:p>
        </p:txBody>
      </p:sp>
    </p:spTree>
    <p:extLst>
      <p:ext uri="{BB962C8B-B14F-4D97-AF65-F5344CB8AC3E}">
        <p14:creationId xmlns:p14="http://schemas.microsoft.com/office/powerpoint/2010/main" val="215101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In disasters people can experience great loss of many things that are important and meaningful to them. </a:t>
            </a:r>
          </a:p>
          <a:p>
            <a:endParaRPr lang="en-AU" dirty="0"/>
          </a:p>
          <a:p>
            <a:r>
              <a:rPr lang="en-AU" baseline="0" dirty="0"/>
              <a:t>Grief and loss is a big part of disasters and a big part of a recovery journey. Supports to help people navigate grief and loss are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When disasters have resulted in loss of life – it brings another overlay of grief and complexity to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p:txBody>
      </p:sp>
      <p:sp>
        <p:nvSpPr>
          <p:cNvPr id="4" name="Slide Number Placeholder 3"/>
          <p:cNvSpPr>
            <a:spLocks noGrp="1"/>
          </p:cNvSpPr>
          <p:nvPr>
            <p:ph type="sldNum" sz="quarter" idx="10"/>
          </p:nvPr>
        </p:nvSpPr>
        <p:spPr/>
        <p:txBody>
          <a:bodyPr/>
          <a:lstStyle/>
          <a:p>
            <a:fld id="{D44AA19D-C382-435D-BEB5-DB4276143531}" type="slidenum">
              <a:rPr lang="en-AU" smtClean="0"/>
              <a:t>5</a:t>
            </a:fld>
            <a:endParaRPr lang="en-AU" dirty="0"/>
          </a:p>
        </p:txBody>
      </p:sp>
    </p:spTree>
    <p:extLst>
      <p:ext uri="{BB962C8B-B14F-4D97-AF65-F5344CB8AC3E}">
        <p14:creationId xmlns:p14="http://schemas.microsoft.com/office/powerpoint/2010/main" val="258655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a:solidFill>
                  <a:schemeClr val="tx1"/>
                </a:solidFill>
                <a:effectLst/>
                <a:latin typeface="+mn-lt"/>
                <a:ea typeface="+mn-ea"/>
                <a:cs typeface="+mn-cs"/>
              </a:rPr>
              <a:t>Local businesses</a:t>
            </a:r>
            <a:r>
              <a:rPr lang="en-AU" sz="1200" kern="1200" baseline="0" dirty="0">
                <a:solidFill>
                  <a:schemeClr val="tx1"/>
                </a:solidFill>
                <a:effectLst/>
                <a:latin typeface="+mn-lt"/>
                <a:ea typeface="+mn-ea"/>
                <a:cs typeface="+mn-cs"/>
              </a:rPr>
              <a:t> are vital to support the functioning of local communities - </a:t>
            </a:r>
            <a:r>
              <a:rPr lang="en-AU" sz="1200" kern="1200" dirty="0">
                <a:solidFill>
                  <a:schemeClr val="tx1"/>
                </a:solidFill>
                <a:effectLst/>
                <a:latin typeface="+mn-lt"/>
                <a:ea typeface="+mn-ea"/>
                <a:cs typeface="+mn-cs"/>
              </a:rPr>
              <a:t>When businesses are impacted, communities are impacted. The whole economy of a local area is affected – the supply chains, hospitality and tourism.   </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A community cannot recover until businesses are back up and running</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A good measure of early recovery</a:t>
            </a:r>
            <a:r>
              <a:rPr lang="en-AU" sz="1200" kern="1200" baseline="0" dirty="0">
                <a:solidFill>
                  <a:schemeClr val="tx1"/>
                </a:solidFill>
                <a:effectLst/>
                <a:latin typeface="+mn-lt"/>
                <a:ea typeface="+mn-ea"/>
                <a:cs typeface="+mn-cs"/>
              </a:rPr>
              <a:t> is when</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when</a:t>
            </a:r>
            <a:r>
              <a:rPr lang="en-AU" sz="1200" kern="1200" dirty="0">
                <a:solidFill>
                  <a:schemeClr val="tx1"/>
                </a:solidFill>
                <a:effectLst/>
                <a:latin typeface="+mn-lt"/>
                <a:ea typeface="+mn-ea"/>
                <a:cs typeface="+mn-cs"/>
              </a:rPr>
              <a:t> shops are open and people</a:t>
            </a:r>
            <a:r>
              <a:rPr lang="en-AU" sz="1200" kern="1200" baseline="0" dirty="0">
                <a:solidFill>
                  <a:schemeClr val="tx1"/>
                </a:solidFill>
                <a:effectLst/>
                <a:latin typeface="+mn-lt"/>
                <a:ea typeface="+mn-ea"/>
                <a:cs typeface="+mn-cs"/>
              </a:rPr>
              <a:t> can buy food, essential items and petrol.</a:t>
            </a:r>
            <a:endParaRPr lang="en-AU"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AU" b="0" baseline="0" dirty="0"/>
          </a:p>
          <a:p>
            <a:pPr marL="0" indent="0">
              <a:buFont typeface="Arial" panose="020B0604020202020204" pitchFamily="34" charset="0"/>
              <a:buNone/>
            </a:pPr>
            <a:r>
              <a:rPr lang="en-AU" b="0" baseline="0" dirty="0"/>
              <a:t>Indirect impacts of disasters can be very damaging businesses and tourism: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flow</a:t>
            </a:r>
            <a:r>
              <a:rPr lang="en-AU" sz="1200" kern="1200" baseline="0" dirty="0">
                <a:solidFill>
                  <a:schemeClr val="tx1"/>
                </a:solidFill>
                <a:effectLst/>
                <a:latin typeface="+mn-lt"/>
                <a:ea typeface="+mn-ea"/>
                <a:cs typeface="+mn-cs"/>
              </a:rPr>
              <a:t> effects on from b</a:t>
            </a:r>
            <a:r>
              <a:rPr lang="en-AU" sz="1200" kern="1200" dirty="0">
                <a:solidFill>
                  <a:schemeClr val="tx1"/>
                </a:solidFill>
                <a:effectLst/>
                <a:latin typeface="+mn-lt"/>
                <a:ea typeface="+mn-ea"/>
                <a:cs typeface="+mn-cs"/>
              </a:rPr>
              <a:t>usiness and economic impacts that can occur from disruption to business operations, such as loss of trade or</a:t>
            </a:r>
            <a:r>
              <a:rPr lang="en-AU" sz="1200" kern="1200" baseline="0" dirty="0">
                <a:solidFill>
                  <a:schemeClr val="tx1"/>
                </a:solidFill>
                <a:effectLst/>
                <a:latin typeface="+mn-lt"/>
                <a:ea typeface="+mn-ea"/>
                <a:cs typeface="+mn-cs"/>
              </a:rPr>
              <a:t> extended electricity outages resulting in loss of stock, </a:t>
            </a:r>
            <a:r>
              <a:rPr lang="en-AU" sz="1200" kern="1200" dirty="0">
                <a:solidFill>
                  <a:schemeClr val="tx1"/>
                </a:solidFill>
                <a:effectLst/>
                <a:latin typeface="+mn-lt"/>
                <a:ea typeface="+mn-ea"/>
                <a:cs typeface="+mn-cs"/>
              </a:rPr>
              <a:t>can result in continued reduced levels of business, especially in tourism-based businesses.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Sometimes,</a:t>
            </a:r>
            <a:r>
              <a:rPr lang="en-AU" sz="1200" kern="1200" baseline="0" dirty="0">
                <a:solidFill>
                  <a:schemeClr val="tx1"/>
                </a:solidFill>
                <a:effectLst/>
                <a:latin typeface="+mn-lt"/>
                <a:ea typeface="+mn-ea"/>
                <a:cs typeface="+mn-cs"/>
              </a:rPr>
              <a:t> even though major tourism centres are not directly affected by disaster, compounding factors and public perception of damage can lead to </a:t>
            </a:r>
            <a:r>
              <a:rPr lang="en-AU" sz="1200" kern="1200" dirty="0">
                <a:solidFill>
                  <a:schemeClr val="tx1"/>
                </a:solidFill>
                <a:effectLst/>
                <a:latin typeface="+mn-lt"/>
                <a:ea typeface="+mn-ea"/>
                <a:cs typeface="+mn-cs"/>
              </a:rPr>
              <a:t>a dramatic reduction in tourist visitors</a:t>
            </a:r>
            <a:r>
              <a:rPr lang="en-AU" sz="1200" kern="1200" baseline="0" dirty="0">
                <a:solidFill>
                  <a:schemeClr val="tx1"/>
                </a:solidFill>
                <a:effectLst/>
                <a:latin typeface="+mn-lt"/>
                <a:ea typeface="+mn-ea"/>
                <a:cs typeface="+mn-cs"/>
              </a:rPr>
              <a:t> for long periods.</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baseline="0" dirty="0"/>
          </a:p>
        </p:txBody>
      </p:sp>
      <p:sp>
        <p:nvSpPr>
          <p:cNvPr id="4" name="Slide Number Placeholder 3"/>
          <p:cNvSpPr>
            <a:spLocks noGrp="1"/>
          </p:cNvSpPr>
          <p:nvPr>
            <p:ph type="sldNum" sz="quarter" idx="10"/>
          </p:nvPr>
        </p:nvSpPr>
        <p:spPr/>
        <p:txBody>
          <a:bodyPr/>
          <a:lstStyle/>
          <a:p>
            <a:fld id="{D44AA19D-C382-435D-BEB5-DB4276143531}" type="slidenum">
              <a:rPr lang="en-AU" smtClean="0"/>
              <a:t>6</a:t>
            </a:fld>
            <a:endParaRPr lang="en-AU" dirty="0"/>
          </a:p>
        </p:txBody>
      </p:sp>
    </p:spTree>
    <p:extLst>
      <p:ext uri="{BB962C8B-B14F-4D97-AF65-F5344CB8AC3E}">
        <p14:creationId xmlns:p14="http://schemas.microsoft.com/office/powerpoint/2010/main" val="336604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The dramatic impact and</a:t>
            </a:r>
            <a:r>
              <a:rPr lang="en-US" sz="1200" b="0" i="0" kern="1200" baseline="0" dirty="0">
                <a:solidFill>
                  <a:schemeClr val="tx1"/>
                </a:solidFill>
                <a:effectLst/>
                <a:latin typeface="+mn-lt"/>
                <a:ea typeface="+mn-ea"/>
                <a:cs typeface="+mn-cs"/>
              </a:rPr>
              <a:t> range of loss from </a:t>
            </a:r>
            <a:r>
              <a:rPr lang="en-US" sz="1200" b="0" i="0" kern="1200" dirty="0">
                <a:solidFill>
                  <a:schemeClr val="tx1"/>
                </a:solidFill>
                <a:effectLst/>
                <a:latin typeface="+mn-lt"/>
                <a:ea typeface="+mn-ea"/>
                <a:cs typeface="+mn-cs"/>
              </a:rPr>
              <a:t>disasters on primary producers can be less</a:t>
            </a:r>
            <a:r>
              <a:rPr lang="en-US" sz="1200" b="0" i="0" kern="1200" baseline="0" dirty="0">
                <a:solidFill>
                  <a:schemeClr val="tx1"/>
                </a:solidFill>
                <a:effectLst/>
                <a:latin typeface="+mn-lt"/>
                <a:ea typeface="+mn-ea"/>
                <a:cs typeface="+mn-cs"/>
              </a:rPr>
              <a:t> visible. As well as livestock and crops, there can be extensive damage and loss to </a:t>
            </a:r>
            <a:r>
              <a:rPr lang="en-US" sz="1200" b="0" i="0" kern="1200" dirty="0">
                <a:solidFill>
                  <a:schemeClr val="tx1"/>
                </a:solidFill>
                <a:effectLst/>
                <a:latin typeface="+mn-lt"/>
                <a:ea typeface="+mn-ea"/>
                <a:cs typeface="+mn-cs"/>
              </a:rPr>
              <a:t>fences, and essential business infrastructure such as farm machinery, water</a:t>
            </a:r>
            <a:r>
              <a:rPr lang="en-US" sz="1200" b="0" i="0" kern="1200" baseline="0" dirty="0">
                <a:solidFill>
                  <a:schemeClr val="tx1"/>
                </a:solidFill>
                <a:effectLst/>
                <a:latin typeface="+mn-lt"/>
                <a:ea typeface="+mn-ea"/>
                <a:cs typeface="+mn-cs"/>
              </a:rPr>
              <a:t> tanks and pumps and farm access roads, both private and local.</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AU" dirty="0"/>
              <a:t>Agriculture can be impacted in a variety of ways; i</a:t>
            </a:r>
            <a:r>
              <a:rPr lang="en-US" sz="1200" b="0" i="0" kern="1200" baseline="0" dirty="0">
                <a:solidFill>
                  <a:schemeClr val="tx1"/>
                </a:solidFill>
                <a:effectLst/>
                <a:latin typeface="+mn-lt"/>
                <a:ea typeface="+mn-ea"/>
                <a:cs typeface="+mn-cs"/>
              </a:rPr>
              <a:t>t is often not simply a process of easily replacing what has been lost.  Losses can include generational blood lines of livestock or genetic lines of crops (such as grape vines that are over 100 years old) that once lost can never be replaced.  Many crops will take a number of years from when they are reestablished to when they will yield. </a:t>
            </a:r>
            <a:endParaRPr lang="en-US" dirty="0">
              <a:ea typeface="+mn-ea"/>
              <a:cs typeface="+mn-cs"/>
            </a:endParaRPr>
          </a:p>
          <a:p>
            <a:endParaRPr lang="en-AU" dirty="0"/>
          </a:p>
          <a:p>
            <a:pPr marL="0" indent="0">
              <a:buFont typeface="Arial" panose="020B0604020202020204" pitchFamily="34" charset="0"/>
              <a:buNone/>
            </a:pPr>
            <a:r>
              <a:rPr lang="en-US" sz="1200" b="0" i="0" kern="1200" dirty="0">
                <a:solidFill>
                  <a:schemeClr val="tx1"/>
                </a:solidFill>
                <a:effectLst/>
                <a:latin typeface="+mn-lt"/>
                <a:ea typeface="+mn-ea"/>
                <a:cs typeface="+mn-cs"/>
              </a:rPr>
              <a:t>When a disaster</a:t>
            </a:r>
            <a:r>
              <a:rPr lang="en-US" sz="1200" b="0" i="0" kern="1200" baseline="0" dirty="0">
                <a:solidFill>
                  <a:schemeClr val="tx1"/>
                </a:solidFill>
                <a:effectLst/>
                <a:latin typeface="+mn-lt"/>
                <a:ea typeface="+mn-ea"/>
                <a:cs typeface="+mn-cs"/>
              </a:rPr>
              <a:t> impacts </a:t>
            </a:r>
            <a:r>
              <a:rPr lang="en-US" sz="1200" b="0" i="0" kern="1200" dirty="0">
                <a:solidFill>
                  <a:schemeClr val="tx1"/>
                </a:solidFill>
                <a:effectLst/>
                <a:latin typeface="+mn-lt"/>
                <a:ea typeface="+mn-ea"/>
                <a:cs typeface="+mn-cs"/>
              </a:rPr>
              <a:t>primary producers food production is affected and supply is affected, with consequences</a:t>
            </a:r>
            <a:r>
              <a:rPr lang="en-US" sz="1200" b="0" i="0" kern="1200" baseline="0" dirty="0">
                <a:solidFill>
                  <a:schemeClr val="tx1"/>
                </a:solidFill>
                <a:effectLst/>
                <a:latin typeface="+mn-lt"/>
                <a:ea typeface="+mn-ea"/>
                <a:cs typeface="+mn-cs"/>
              </a:rPr>
              <a:t> for </a:t>
            </a:r>
            <a:r>
              <a:rPr lang="en-US" sz="1200" b="0" i="0" kern="1200" dirty="0">
                <a:solidFill>
                  <a:schemeClr val="tx1"/>
                </a:solidFill>
                <a:effectLst/>
                <a:latin typeface="+mn-lt"/>
                <a:ea typeface="+mn-ea"/>
                <a:cs typeface="+mn-cs"/>
              </a:rPr>
              <a:t>both the producers and consumers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AU" baseline="0" dirty="0"/>
              <a:t>Damaged road networks can damage crops on way to market – or mean that dairy farms are unable to transport milk.  </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US" sz="1200" b="0" i="0" kern="1200" dirty="0">
                <a:solidFill>
                  <a:schemeClr val="tx1"/>
                </a:solidFill>
                <a:effectLst/>
                <a:latin typeface="+mn-lt"/>
                <a:ea typeface="+mn-ea"/>
                <a:cs typeface="+mn-cs"/>
              </a:rPr>
              <a:t>Recovery strategies need to take this</a:t>
            </a:r>
            <a:r>
              <a:rPr lang="en-US" sz="1200" b="0" i="0" kern="1200" baseline="0" dirty="0">
                <a:solidFill>
                  <a:schemeClr val="tx1"/>
                </a:solidFill>
                <a:effectLst/>
                <a:latin typeface="+mn-lt"/>
                <a:ea typeface="+mn-ea"/>
                <a:cs typeface="+mn-cs"/>
              </a:rPr>
              <a:t> into account.</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AU" baseline="0" dirty="0"/>
              <a:t>Compounding effects of disasters: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recent years, the compounding </a:t>
            </a:r>
            <a:r>
              <a:rPr lang="en-US" sz="1200" b="0" i="0" kern="1200" baseline="0" dirty="0">
                <a:solidFill>
                  <a:schemeClr val="tx1"/>
                </a:solidFill>
                <a:effectLst/>
                <a:latin typeface="+mn-lt"/>
                <a:ea typeface="+mn-ea"/>
                <a:cs typeface="+mn-cs"/>
              </a:rPr>
              <a:t>disasters of drought, fires, floods and the pandemic have affected farmers in all industries across Australia and placed enormous mental and financial strains on primary producers.</a:t>
            </a:r>
            <a:r>
              <a:rPr lang="en-US" dirty="0"/>
              <a:t> Almost three years of stress from compounding and overlapping disasters have affected farmers in all industries across Australia. </a:t>
            </a: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There is no one size fits all approach – </a:t>
            </a:r>
            <a:r>
              <a:rPr lang="en-AU" sz="1200" baseline="0" dirty="0">
                <a:solidFill>
                  <a:schemeClr val="accent1"/>
                </a:solidFill>
              </a:rPr>
              <a:t>f</a:t>
            </a:r>
            <a:r>
              <a:rPr lang="en-AU" sz="1200" dirty="0">
                <a:solidFill>
                  <a:schemeClr val="accent1"/>
                </a:solidFill>
              </a:rPr>
              <a:t>lexible approaches are needed.  </a:t>
            </a:r>
            <a:endParaRPr lang="en-AU" baseline="0" dirty="0"/>
          </a:p>
          <a:p>
            <a:endParaRPr lang="en-AU" b="1" baseline="0" dirty="0"/>
          </a:p>
          <a:p>
            <a:endParaRPr lang="en-AU"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AA19D-C382-435D-BEB5-DB42761435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28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AU" sz="1200" kern="1200" dirty="0">
                <a:solidFill>
                  <a:schemeClr val="tx1"/>
                </a:solidFill>
                <a:effectLst/>
                <a:latin typeface="+mn-lt"/>
                <a:ea typeface="+mn-ea"/>
                <a:cs typeface="+mn-cs"/>
              </a:rPr>
              <a:t>Prioritise the restoration of local features that enable people to connect to the natural environment (such as walks and parks) and initiate diverse opportunities to enable people to engage with the spiritual and cultural significance of nature in their lives.</a:t>
            </a:r>
            <a:r>
              <a:rPr lang="en-AU" dirty="0"/>
              <a:t>  </a:t>
            </a:r>
            <a:endParaRPr lang="en-US" dirty="0">
              <a:ea typeface="+mn-ea"/>
              <a:cs typeface="+mn-cs"/>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8</a:t>
            </a:fld>
            <a:endParaRPr lang="en-AU" dirty="0"/>
          </a:p>
        </p:txBody>
      </p:sp>
    </p:spTree>
    <p:extLst>
      <p:ext uri="{BB962C8B-B14F-4D97-AF65-F5344CB8AC3E}">
        <p14:creationId xmlns:p14="http://schemas.microsoft.com/office/powerpoint/2010/main" val="115678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“For Aboriginal people, relationships to country, culture and community are not only interconnected, they are intrinsically linked and enmeshed with one’s identity. This means that when one of these foundations is impacted by a disaster, Aboriginal people experience unique pain and loss. BRV also </a:t>
            </a:r>
            <a:r>
              <a:rPr lang="en-US" i="0" dirty="0" err="1"/>
              <a:t>recognises</a:t>
            </a:r>
            <a:r>
              <a:rPr lang="en-US" i="0" dirty="0"/>
              <a:t> that this harm is compounded by – and cannot be detached from – trauma incurred due to longstanding social dislocation and upheaval as a direct result of past policies of governments at all levels.”  </a:t>
            </a:r>
          </a:p>
          <a:p>
            <a:r>
              <a:rPr lang="en-US" i="1" dirty="0"/>
              <a:t>Bushfire Recovery Victoria</a:t>
            </a:r>
            <a:r>
              <a:rPr lang="en-US" i="1" baseline="0" dirty="0"/>
              <a:t> Recovery Framework,</a:t>
            </a:r>
            <a:r>
              <a:rPr lang="en-US" i="0" baseline="0" dirty="0"/>
              <a:t> 2021, p18</a:t>
            </a:r>
          </a:p>
          <a:p>
            <a:endParaRPr lang="en-US" i="0"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 your emergency</a:t>
            </a:r>
            <a:r>
              <a:rPr lang="en-US" sz="1200" b="0" i="0" kern="1200" baseline="0" dirty="0">
                <a:solidFill>
                  <a:schemeClr val="tx1"/>
                </a:solidFill>
                <a:effectLst/>
                <a:latin typeface="+mn-lt"/>
                <a:ea typeface="+mn-ea"/>
                <a:cs typeface="+mn-cs"/>
              </a:rPr>
              <a:t> and recovery plans identify Indigenous cultural heritage sites of significance?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AU" sz="1200" b="1" i="0" u="none" strike="noStrike" kern="1200" baseline="0" dirty="0">
                <a:solidFill>
                  <a:schemeClr val="tx1"/>
                </a:solidFill>
                <a:latin typeface="+mn-lt"/>
                <a:ea typeface="+mn-ea"/>
                <a:cs typeface="+mn-cs"/>
              </a:rPr>
              <a:t>RECAP Guide: Indigenous Peoples and Recovery Capitals - Understanding unique experiences</a:t>
            </a:r>
          </a:p>
          <a:p>
            <a:r>
              <a:rPr lang="en-US" sz="1200" b="0" i="0" u="none" strike="noStrike" kern="1200" baseline="0" dirty="0">
                <a:solidFill>
                  <a:schemeClr val="tx1"/>
                </a:solidFill>
                <a:latin typeface="+mn-lt"/>
                <a:ea typeface="+mn-ea"/>
                <a:cs typeface="+mn-cs"/>
              </a:rPr>
              <a:t>When disasters damage Country, the harm felt by Indigenous peoples can be particularly profound due to the deep connections between land, culture, history, </a:t>
            </a:r>
            <a:r>
              <a:rPr lang="en-US" sz="1200" b="0" i="0" u="none" strike="noStrike" kern="1200" baseline="0" dirty="0" err="1">
                <a:solidFill>
                  <a:schemeClr val="tx1"/>
                </a:solidFill>
                <a:latin typeface="+mn-lt"/>
                <a:ea typeface="+mn-ea"/>
                <a:cs typeface="+mn-cs"/>
              </a:rPr>
              <a:t>colonisation</a:t>
            </a:r>
            <a:r>
              <a:rPr lang="en-US" sz="1200" b="0" i="0" u="none" strike="noStrike" kern="1200" baseline="0" dirty="0">
                <a:solidFill>
                  <a:schemeClr val="tx1"/>
                </a:solidFill>
                <a:latin typeface="+mn-lt"/>
                <a:ea typeface="+mn-ea"/>
                <a:cs typeface="+mn-cs"/>
              </a:rPr>
              <a:t> and identity. Trauma can also arise from needing to relocate, and losing or being separated from loved ones and community.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trauma can be worsened by disaster response and recovery services, including through racist encounters and culturally unsafe processes. Mainstream services and grants often fail to account for the particular experiences of Indigenous peoples.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systemic issues produce vulnerability, and it is the systems that must be fixed. Instead of describing Indigenous people as ‘vulnerable’ in disasters, we need to focus on these systemic problems, and the strengths that Indigenous peoples possess in spite of them. </a:t>
            </a:r>
          </a:p>
          <a:p>
            <a:pPr fontAlgn="base"/>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Recovery approaches should be respectful of the history, culture, strengths and circumstances of affected Indigenous communities, including deep connectedness to the land. </a:t>
            </a:r>
            <a:br>
              <a:rPr lang="en-AU" sz="1200" kern="1200" dirty="0">
                <a:solidFill>
                  <a:schemeClr val="tx1"/>
                </a:solidFill>
                <a:effectLst/>
                <a:latin typeface="+mn-lt"/>
                <a:ea typeface="+mn-ea"/>
                <a:cs typeface="+mn-cs"/>
              </a:rPr>
            </a:br>
            <a:endParaRPr lang="en-AU"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How have Indigenous peoples been impacted by this disaster? Consider residents, distinct communities and legal rights and interest in the land as First Peoples.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How can recovery be enhanced by listening to Indigenous people’s experiences and deep knowledge of resilience, healing and how to live with Country?</a:t>
            </a:r>
          </a:p>
          <a:p>
            <a:pPr marL="171450" indent="-171450">
              <a:buFont typeface="Arial" panose="020B0604020202020204" pitchFamily="34" charset="0"/>
              <a:buChar char="•"/>
            </a:pPr>
            <a:endParaRPr lang="en-US"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Develop </a:t>
            </a:r>
            <a:r>
              <a:rPr lang="en-AU" dirty="0"/>
              <a:t>and maintain strong working relationships with local Indigenous organisations. Be guided by these organisations and Elders to centre Indigenous peoples’ voices in developing recovery strategies which minimise the risks of exacerbating existing trauma and vulnerability. Strategies should recognise and build on the strength and resilience of Indigenous communities.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44AA19D-C382-435D-BEB5-DB4276143531}" type="slidenum">
              <a:rPr lang="en-AU" smtClean="0"/>
              <a:t>9</a:t>
            </a:fld>
            <a:endParaRPr lang="en-AU" dirty="0"/>
          </a:p>
        </p:txBody>
      </p:sp>
    </p:spTree>
    <p:extLst>
      <p:ext uri="{BB962C8B-B14F-4D97-AF65-F5344CB8AC3E}">
        <p14:creationId xmlns:p14="http://schemas.microsoft.com/office/powerpoint/2010/main" val="516545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55477A8-BF2E-5DC0-7AEE-64EE39AAF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306" r="1149" b="17306"/>
          <a:stretch/>
        </p:blipFill>
        <p:spPr>
          <a:xfrm>
            <a:off x="0" y="-133004"/>
            <a:ext cx="12192000" cy="7254051"/>
          </a:xfrm>
          <a:prstGeom prst="rect">
            <a:avLst/>
          </a:prstGeom>
        </p:spPr>
      </p:pic>
      <p:sp>
        <p:nvSpPr>
          <p:cNvPr id="7" name="Title 1">
            <a:extLst>
              <a:ext uri="{FF2B5EF4-FFF2-40B4-BE49-F238E27FC236}">
                <a16:creationId xmlns:a16="http://schemas.microsoft.com/office/drawing/2014/main" id="{A648E2D1-D257-7B6D-25D3-8C9A396EC51B}"/>
              </a:ext>
            </a:extLst>
          </p:cNvPr>
          <p:cNvSpPr>
            <a:spLocks noGrp="1"/>
          </p:cNvSpPr>
          <p:nvPr>
            <p:ph type="ctrTitle"/>
          </p:nvPr>
        </p:nvSpPr>
        <p:spPr>
          <a:xfrm>
            <a:off x="547770" y="1520189"/>
            <a:ext cx="8432991" cy="1521097"/>
          </a:xfrm>
          <a:prstGeom prst="rect">
            <a:avLst/>
          </a:prstGeom>
        </p:spPr>
        <p:txBody>
          <a:bodyPr anchor="t">
            <a:normAutofit/>
          </a:bodyPr>
          <a:lstStyle>
            <a:lvl1pPr algn="l">
              <a:defRPr sz="4400" b="0">
                <a:solidFill>
                  <a:schemeClr val="accent1"/>
                </a:solidFill>
                <a:latin typeface="Panton Bold" panose="00000800000000000000" pitchFamily="50" charset="0"/>
              </a:defRPr>
            </a:lvl1pPr>
          </a:lstStyle>
          <a:p>
            <a:r>
              <a:rPr lang="en-US" dirty="0"/>
              <a:t>Click to edit Master title style</a:t>
            </a:r>
            <a:endParaRPr lang="en-AU" dirty="0"/>
          </a:p>
        </p:txBody>
      </p:sp>
      <p:sp>
        <p:nvSpPr>
          <p:cNvPr id="9" name="Subtitle 2">
            <a:extLst>
              <a:ext uri="{FF2B5EF4-FFF2-40B4-BE49-F238E27FC236}">
                <a16:creationId xmlns:a16="http://schemas.microsoft.com/office/drawing/2014/main" id="{61DD9AEF-B063-7CD5-58F6-BDC11E36BBF0}"/>
              </a:ext>
            </a:extLst>
          </p:cNvPr>
          <p:cNvSpPr>
            <a:spLocks noGrp="1"/>
          </p:cNvSpPr>
          <p:nvPr>
            <p:ph type="subTitle" idx="1"/>
          </p:nvPr>
        </p:nvSpPr>
        <p:spPr>
          <a:xfrm>
            <a:off x="547771" y="3602038"/>
            <a:ext cx="4914900" cy="1236313"/>
          </a:xfrm>
          <a:prstGeom prst="rect">
            <a:avLst/>
          </a:prstGeom>
        </p:spPr>
        <p:txBody>
          <a:bodyPr/>
          <a:lstStyle>
            <a:lvl1pPr marL="0" indent="0" algn="l">
              <a:buNone/>
              <a:defRPr sz="2400">
                <a:solidFill>
                  <a:schemeClr val="accent2"/>
                </a:solidFill>
                <a:latin typeface="Panton SemiBold" panose="000007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2" name="Picture 11" descr="Graphical user interface, text&#10;&#10;Description automatically generated">
            <a:extLst>
              <a:ext uri="{FF2B5EF4-FFF2-40B4-BE49-F238E27FC236}">
                <a16:creationId xmlns:a16="http://schemas.microsoft.com/office/drawing/2014/main" id="{7C2FFF4F-0D00-BEA5-5E7C-C309A19E20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4073" y="310253"/>
            <a:ext cx="2177043" cy="495751"/>
          </a:xfrm>
          <a:prstGeom prst="rect">
            <a:avLst/>
          </a:prstGeom>
        </p:spPr>
      </p:pic>
      <p:pic>
        <p:nvPicPr>
          <p:cNvPr id="13" name="Picture 12" descr="Graphical user interface, text">
            <a:extLst>
              <a:ext uri="{FF2B5EF4-FFF2-40B4-BE49-F238E27FC236}">
                <a16:creationId xmlns:a16="http://schemas.microsoft.com/office/drawing/2014/main" id="{2E5E21D0-A9BB-6252-723F-3C43604B6505}"/>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547770" y="209250"/>
            <a:ext cx="2864577" cy="678599"/>
          </a:xfrm>
          <a:prstGeom prst="rect">
            <a:avLst/>
          </a:prstGeom>
        </p:spPr>
      </p:pic>
      <p:pic>
        <p:nvPicPr>
          <p:cNvPr id="14" name="Picture 13">
            <a:extLst>
              <a:ext uri="{FF2B5EF4-FFF2-40B4-BE49-F238E27FC236}">
                <a16:creationId xmlns:a16="http://schemas.microsoft.com/office/drawing/2014/main" id="{A3B3118A-1BF4-7511-E4B7-BF127859D52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386569" y="0"/>
            <a:ext cx="2257661" cy="422980"/>
          </a:xfrm>
          <a:prstGeom prst="rect">
            <a:avLst/>
          </a:prstGeom>
        </p:spPr>
      </p:pic>
    </p:spTree>
    <p:extLst>
      <p:ext uri="{BB962C8B-B14F-4D97-AF65-F5344CB8AC3E}">
        <p14:creationId xmlns:p14="http://schemas.microsoft.com/office/powerpoint/2010/main" val="389018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139281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385764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51D2D9-3E0E-4E71-9336-95F681F88B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6" b="15650"/>
          <a:stretch/>
        </p:blipFill>
        <p:spPr>
          <a:xfrm>
            <a:off x="0" y="757486"/>
            <a:ext cx="12192000" cy="6100514"/>
          </a:xfrm>
          <a:prstGeom prst="rect">
            <a:avLst/>
          </a:prstGeom>
        </p:spPr>
      </p:pic>
      <p:sp>
        <p:nvSpPr>
          <p:cNvPr id="2" name="Title 1"/>
          <p:cNvSpPr>
            <a:spLocks noGrp="1"/>
          </p:cNvSpPr>
          <p:nvPr>
            <p:ph type="ctrTitle"/>
          </p:nvPr>
        </p:nvSpPr>
        <p:spPr>
          <a:xfrm>
            <a:off x="422909" y="1520189"/>
            <a:ext cx="8320257"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23631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977987" y="6218127"/>
            <a:ext cx="1257300" cy="365125"/>
          </a:xfrm>
        </p:spPr>
        <p:txBody>
          <a:bodyPr/>
          <a:lstStyle/>
          <a:p>
            <a:fld id="{FC32FFAC-3F5B-41BF-A5D6-7902E222D07D}" type="datetimeFigureOut">
              <a:rPr lang="en-AU" smtClean="0"/>
              <a:t>8/02/2023</a:t>
            </a:fld>
            <a:endParaRPr lang="en-AU" dirty="0"/>
          </a:p>
        </p:txBody>
      </p:sp>
      <p:sp>
        <p:nvSpPr>
          <p:cNvPr id="6" name="Slide Number Placeholder 5"/>
          <p:cNvSpPr>
            <a:spLocks noGrp="1"/>
          </p:cNvSpPr>
          <p:nvPr>
            <p:ph type="sldNum" sz="quarter" idx="12"/>
          </p:nvPr>
        </p:nvSpPr>
        <p:spPr>
          <a:xfrm>
            <a:off x="422910" y="6395059"/>
            <a:ext cx="811530" cy="365125"/>
          </a:xfrm>
        </p:spPr>
        <p:txBody>
          <a:bodyPr/>
          <a:lstStyle/>
          <a:p>
            <a:fld id="{0EE2F44A-D36E-4FC3-81E3-47E655AA513B}" type="slidenum">
              <a:rPr lang="en-AU" smtClean="0"/>
              <a:t>‹#›</a:t>
            </a:fld>
            <a:endParaRPr lang="en-AU"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 y="437199"/>
            <a:ext cx="3024965" cy="514664"/>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656F2F7C-F179-4DDB-AE4B-1F09EC202A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1024" y="437942"/>
            <a:ext cx="2257661" cy="514109"/>
          </a:xfrm>
          <a:prstGeom prst="rect">
            <a:avLst/>
          </a:prstGeom>
        </p:spPr>
      </p:pic>
    </p:spTree>
    <p:extLst>
      <p:ext uri="{BB962C8B-B14F-4D97-AF65-F5344CB8AC3E}">
        <p14:creationId xmlns:p14="http://schemas.microsoft.com/office/powerpoint/2010/main" val="1522467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2717B-DE57-4CB7-847C-F4C51610BC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25" t="20825" r="10125" b="20825"/>
          <a:stretch/>
        </p:blipFill>
        <p:spPr>
          <a:xfrm>
            <a:off x="0" y="0"/>
            <a:ext cx="12192000" cy="1422433"/>
          </a:xfrm>
          <a:prstGeom prst="rect">
            <a:avLst/>
          </a:prstGeom>
        </p:spPr>
      </p:pic>
      <p:sp>
        <p:nvSpPr>
          <p:cNvPr id="2" name="Title 1"/>
          <p:cNvSpPr>
            <a:spLocks noGrp="1"/>
          </p:cNvSpPr>
          <p:nvPr>
            <p:ph type="title"/>
          </p:nvPr>
        </p:nvSpPr>
        <p:spPr>
          <a:xfrm>
            <a:off x="422910" y="202019"/>
            <a:ext cx="11407140" cy="1041991"/>
          </a:xfrm>
        </p:spPr>
        <p:txBody>
          <a:bodyPr/>
          <a:lstStyle/>
          <a:p>
            <a:r>
              <a:rPr lang="en-US"/>
              <a:t>Click to edit Master title style</a:t>
            </a:r>
            <a:endParaRPr lang="en-AU"/>
          </a:p>
        </p:txBody>
      </p:sp>
      <p:sp>
        <p:nvSpPr>
          <p:cNvPr id="3" name="Content Placeholder 2"/>
          <p:cNvSpPr>
            <a:spLocks noGrp="1"/>
          </p:cNvSpPr>
          <p:nvPr>
            <p:ph idx="1"/>
          </p:nvPr>
        </p:nvSpPr>
        <p:spPr>
          <a:xfrm>
            <a:off x="422910" y="1531089"/>
            <a:ext cx="11407140" cy="43469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a:xfrm>
            <a:off x="3471587" y="6218127"/>
            <a:ext cx="4204196" cy="365125"/>
          </a:xfrm>
        </p:spPr>
        <p:txBody>
          <a:bodyPr/>
          <a:lstStyle/>
          <a:p>
            <a:endParaRPr lang="en-AU" dirty="0"/>
          </a:p>
        </p:txBody>
      </p:sp>
      <p:sp>
        <p:nvSpPr>
          <p:cNvPr id="6" name="Slide Number Placeholder 5"/>
          <p:cNvSpPr>
            <a:spLocks noGrp="1"/>
          </p:cNvSpPr>
          <p:nvPr>
            <p:ph type="sldNum" sz="quarter" idx="12"/>
          </p:nvPr>
        </p:nvSpPr>
        <p:spPr/>
        <p:txBody>
          <a:bodyPr/>
          <a:lstStyle>
            <a:lvl1pPr>
              <a:defRPr b="1"/>
            </a:lvl1pPr>
          </a:lstStyle>
          <a:p>
            <a:fld id="{0EE2F44A-D36E-4FC3-81E3-47E655AA513B}" type="slidenum">
              <a:rPr lang="en-AU" smtClean="0"/>
              <a:pPr/>
              <a:t>‹#›</a:t>
            </a:fld>
            <a:endParaRPr lang="en-AU" dirty="0"/>
          </a:p>
        </p:txBody>
      </p:sp>
      <p:pic>
        <p:nvPicPr>
          <p:cNvPr id="13" name="Picture 12" descr="A picture containing graphical user interface&#10;&#10;Description automatically generated">
            <a:extLst>
              <a:ext uri="{FF2B5EF4-FFF2-40B4-BE49-F238E27FC236}">
                <a16:creationId xmlns:a16="http://schemas.microsoft.com/office/drawing/2014/main" id="{02A0322D-DD5D-44EC-8D8E-C482F70294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1141" y="6006885"/>
            <a:ext cx="4204196" cy="787608"/>
          </a:xfrm>
          <a:prstGeom prst="rect">
            <a:avLst/>
          </a:prstGeom>
        </p:spPr>
      </p:pic>
    </p:spTree>
    <p:extLst>
      <p:ext uri="{BB962C8B-B14F-4D97-AF65-F5344CB8AC3E}">
        <p14:creationId xmlns:p14="http://schemas.microsoft.com/office/powerpoint/2010/main" val="4109687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sp>
        <p:nvSpPr>
          <p:cNvPr id="2" name="Title 1"/>
          <p:cNvSpPr>
            <a:spLocks noGrp="1"/>
          </p:cNvSpPr>
          <p:nvPr>
            <p:ph type="title" hasCustomPrompt="1"/>
          </p:nvPr>
        </p:nvSpPr>
        <p:spPr>
          <a:xfrm>
            <a:off x="826619" y="2519916"/>
            <a:ext cx="10515600" cy="1913861"/>
          </a:xfrm>
          <a:ln w="28575">
            <a:solidFill>
              <a:schemeClr val="accent1"/>
            </a:solidFill>
          </a:ln>
        </p:spPr>
        <p:txBody>
          <a:bodyPr anchor="ctr">
            <a:normAutofit/>
          </a:bodyPr>
          <a:lstStyle>
            <a:lvl1pPr algn="ctr">
              <a:defRPr sz="4400"/>
            </a:lvl1pPr>
          </a:lstStyle>
          <a:p>
            <a:r>
              <a:rPr lang="en-US"/>
              <a:t>Section Title</a:t>
            </a:r>
            <a:endParaRPr lang="en-AU"/>
          </a:p>
        </p:txBody>
      </p:sp>
      <p:sp>
        <p:nvSpPr>
          <p:cNvPr id="3" name="Text Placeholder 2"/>
          <p:cNvSpPr>
            <a:spLocks noGrp="1"/>
          </p:cNvSpPr>
          <p:nvPr>
            <p:ph type="body" idx="1"/>
          </p:nvPr>
        </p:nvSpPr>
        <p:spPr>
          <a:xfrm>
            <a:off x="828675" y="4433777"/>
            <a:ext cx="10515600" cy="965855"/>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10" name="Footer Placeholder 4"/>
          <p:cNvSpPr>
            <a:spLocks noGrp="1"/>
          </p:cNvSpPr>
          <p:nvPr>
            <p:ph type="ftr" sz="quarter" idx="11"/>
          </p:nvPr>
        </p:nvSpPr>
        <p:spPr>
          <a:xfrm>
            <a:off x="3471586" y="6218127"/>
            <a:ext cx="5048571" cy="365125"/>
          </a:xfrm>
        </p:spPr>
        <p:txBody>
          <a:bodyPr/>
          <a:lstStyle/>
          <a:p>
            <a:endParaRPr lang="en-AU"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4193672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2291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64313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355556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2909" y="365125"/>
            <a:ext cx="11368597"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422910" y="1681163"/>
            <a:ext cx="5574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22910" y="2505075"/>
            <a:ext cx="557466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61930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1930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0EE2F44A-D36E-4FC3-81E3-47E655AA513B}" type="slidenum">
              <a:rPr lang="en-AU" smtClean="0"/>
              <a:t>‹#›</a:t>
            </a:fld>
            <a:endParaRPr lang="en-AU" dirty="0"/>
          </a:p>
        </p:txBody>
      </p:sp>
      <p:sp>
        <p:nvSpPr>
          <p:cNvPr id="12"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13" name="Footer Placeholder 4"/>
          <p:cNvSpPr>
            <a:spLocks noGrp="1"/>
          </p:cNvSpPr>
          <p:nvPr>
            <p:ph type="ftr" sz="quarter" idx="11"/>
          </p:nvPr>
        </p:nvSpPr>
        <p:spPr>
          <a:xfrm>
            <a:off x="3471586" y="6218127"/>
            <a:ext cx="5048571" cy="365125"/>
          </a:xfrm>
        </p:spPr>
        <p:txBody>
          <a:bodyPr/>
          <a:lstStyle/>
          <a:p>
            <a:endParaRPr lang="en-AU"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256711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EE2F44A-D36E-4FC3-81E3-47E655AA513B}" type="slidenum">
              <a:rPr lang="en-AU" smtClean="0"/>
              <a:t>‹#›</a:t>
            </a:fld>
            <a:endParaRPr lang="en-A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2937869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EE2F44A-D36E-4FC3-81E3-47E655AA513B}" type="slidenum">
              <a:rPr lang="en-AU" smtClean="0"/>
              <a:t>‹#›</a:t>
            </a:fld>
            <a:endParaRPr lang="en-AU"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116662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140447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7FB2717B-DE57-4CB7-847C-F4C51610BC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25" t="20379" r="10125" b="21345"/>
          <a:stretch/>
        </p:blipFill>
        <p:spPr>
          <a:xfrm flipH="1">
            <a:off x="-2" y="6165076"/>
            <a:ext cx="11407139" cy="692924"/>
          </a:xfrm>
          <a:prstGeom prst="rect">
            <a:avLst/>
          </a:prstGeom>
        </p:spPr>
      </p:pic>
      <p:sp>
        <p:nvSpPr>
          <p:cNvPr id="4"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a:xfrm>
            <a:off x="3471586" y="6218127"/>
            <a:ext cx="4409555" cy="365125"/>
          </a:xfrm>
        </p:spPr>
        <p:txBody>
          <a:bodyPr/>
          <a:lstStyle/>
          <a:p>
            <a:endParaRPr lang="en-AU" dirty="0"/>
          </a:p>
        </p:txBody>
      </p:sp>
      <p:sp>
        <p:nvSpPr>
          <p:cNvPr id="6" name="Slide Number Placeholder 5"/>
          <p:cNvSpPr>
            <a:spLocks noGrp="1"/>
          </p:cNvSpPr>
          <p:nvPr>
            <p:ph type="sldNum" sz="quarter" idx="12"/>
          </p:nvPr>
        </p:nvSpPr>
        <p:spPr/>
        <p:txBody>
          <a:bodyPr/>
          <a:lstStyle>
            <a:lvl1pPr>
              <a:defRPr b="1"/>
            </a:lvl1pPr>
          </a:lstStyle>
          <a:p>
            <a:fld id="{0EE2F44A-D36E-4FC3-81E3-47E655AA513B}" type="slidenum">
              <a:rPr lang="en-AU" smtClean="0"/>
              <a:pPr/>
              <a:t>‹#›</a:t>
            </a:fld>
            <a:endParaRPr lang="en-AU" dirty="0"/>
          </a:p>
        </p:txBody>
      </p:sp>
      <p:pic>
        <p:nvPicPr>
          <p:cNvPr id="7" name="Picture 6" descr="A screenshot of a computer&#10;&#10;Description automatically generated with low confidence">
            <a:extLst>
              <a:ext uri="{FF2B5EF4-FFF2-40B4-BE49-F238E27FC236}">
                <a16:creationId xmlns:a16="http://schemas.microsoft.com/office/drawing/2014/main" id="{11499DEB-2E87-2008-9977-29E59B3FE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1836" y="6060558"/>
            <a:ext cx="4132869" cy="713528"/>
          </a:xfrm>
          <a:prstGeom prst="rect">
            <a:avLst/>
          </a:prstGeom>
        </p:spPr>
      </p:pic>
      <p:sp>
        <p:nvSpPr>
          <p:cNvPr id="8" name="Title 1">
            <a:extLst>
              <a:ext uri="{FF2B5EF4-FFF2-40B4-BE49-F238E27FC236}">
                <a16:creationId xmlns:a16="http://schemas.microsoft.com/office/drawing/2014/main" id="{C078227A-0FA5-1468-4617-1C99811037F7}"/>
              </a:ext>
            </a:extLst>
          </p:cNvPr>
          <p:cNvSpPr>
            <a:spLocks noGrp="1"/>
          </p:cNvSpPr>
          <p:nvPr>
            <p:ph type="title"/>
          </p:nvPr>
        </p:nvSpPr>
        <p:spPr>
          <a:xfrm>
            <a:off x="422910" y="202019"/>
            <a:ext cx="11407140" cy="1041991"/>
          </a:xfrm>
          <a:prstGeom prst="rect">
            <a:avLst/>
          </a:prstGeom>
        </p:spPr>
        <p:txBody>
          <a:bodyPr>
            <a:normAutofit/>
          </a:bodyPr>
          <a:lstStyle>
            <a:lvl1pPr>
              <a:lnSpc>
                <a:spcPct val="100000"/>
              </a:lnSpc>
              <a:defRPr sz="3200" b="0">
                <a:latin typeface="Panton SemiBold" panose="00000700000000000000" pitchFamily="50" charset="0"/>
              </a:defRPr>
            </a:lvl1pPr>
          </a:lstStyle>
          <a:p>
            <a:r>
              <a:rPr lang="en-US" dirty="0"/>
              <a:t>Click to edit Master title style</a:t>
            </a:r>
            <a:endParaRPr lang="en-AU" dirty="0"/>
          </a:p>
        </p:txBody>
      </p:sp>
      <p:sp>
        <p:nvSpPr>
          <p:cNvPr id="9" name="Content Placeholder 2">
            <a:extLst>
              <a:ext uri="{FF2B5EF4-FFF2-40B4-BE49-F238E27FC236}">
                <a16:creationId xmlns:a16="http://schemas.microsoft.com/office/drawing/2014/main" id="{065FCD10-2D45-B79E-48E4-9C86029D28CF}"/>
              </a:ext>
            </a:extLst>
          </p:cNvPr>
          <p:cNvSpPr>
            <a:spLocks noGrp="1"/>
          </p:cNvSpPr>
          <p:nvPr>
            <p:ph idx="1"/>
          </p:nvPr>
        </p:nvSpPr>
        <p:spPr>
          <a:xfrm>
            <a:off x="990936" y="1442503"/>
            <a:ext cx="10329043" cy="4435494"/>
          </a:xfrm>
          <a:prstGeom prst="rect">
            <a:avLst/>
          </a:prstGeom>
        </p:spPr>
        <p:txBody>
          <a:bodyPr/>
          <a:lstStyle>
            <a:lvl1pPr marL="342900" indent="-342900">
              <a:lnSpc>
                <a:spcPct val="110000"/>
              </a:lnSpc>
              <a:spcAft>
                <a:spcPts val="1000"/>
              </a:spcAft>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1pPr>
            <a:lvl2pPr>
              <a:lnSpc>
                <a:spcPct val="110000"/>
              </a:lnSpc>
              <a:spcAft>
                <a:spcPts val="1000"/>
              </a:spcAft>
              <a:defRPr>
                <a:latin typeface="Calibri" panose="020F0502020204030204" pitchFamily="34" charset="0"/>
                <a:ea typeface="Calibri" panose="020F0502020204030204" pitchFamily="34" charset="0"/>
                <a:cs typeface="Calibri" panose="020F0502020204030204" pitchFamily="34" charset="0"/>
              </a:defRPr>
            </a:lvl2pPr>
            <a:lvl3pPr>
              <a:lnSpc>
                <a:spcPct val="110000"/>
              </a:lnSpc>
              <a:spcAft>
                <a:spcPts val="1000"/>
              </a:spcAft>
              <a:defRPr>
                <a:latin typeface="Calibri" panose="020F0502020204030204" pitchFamily="34" charset="0"/>
                <a:ea typeface="Calibri" panose="020F0502020204030204" pitchFamily="34" charset="0"/>
                <a:cs typeface="Calibri" panose="020F0502020204030204" pitchFamily="34" charset="0"/>
              </a:defRPr>
            </a:lvl3pPr>
            <a:lvl4pPr>
              <a:lnSpc>
                <a:spcPct val="110000"/>
              </a:lnSpc>
              <a:spcAft>
                <a:spcPts val="1000"/>
              </a:spcAft>
              <a:defRPr>
                <a:latin typeface="Calibri" panose="020F0502020204030204" pitchFamily="34" charset="0"/>
                <a:ea typeface="Calibri" panose="020F0502020204030204" pitchFamily="34" charset="0"/>
                <a:cs typeface="Calibri" panose="020F0502020204030204" pitchFamily="34" charset="0"/>
              </a:defRPr>
            </a:lvl4pPr>
            <a:lvl5pPr>
              <a:lnSpc>
                <a:spcPct val="110000"/>
              </a:lnSpc>
              <a:spcAft>
                <a:spcPts val="1000"/>
              </a:spcAft>
              <a:defRPr>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63056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539080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1094171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82874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EE2F44A-D36E-4FC3-81E3-47E655AA513B}" type="slidenum">
              <a:rPr lang="en-AU" smtClean="0"/>
              <a:t>‹#›</a:t>
            </a:fld>
            <a:endParaRPr lang="en-AU" dirty="0"/>
          </a:p>
        </p:txBody>
      </p:sp>
      <p:sp>
        <p:nvSpPr>
          <p:cNvPr id="2" name="Title 1"/>
          <p:cNvSpPr>
            <a:spLocks noGrp="1"/>
          </p:cNvSpPr>
          <p:nvPr>
            <p:ph type="title" hasCustomPrompt="1"/>
          </p:nvPr>
        </p:nvSpPr>
        <p:spPr>
          <a:xfrm>
            <a:off x="826619" y="2519916"/>
            <a:ext cx="10515600" cy="1913861"/>
          </a:xfrm>
          <a:ln w="28575">
            <a:solidFill>
              <a:schemeClr val="accent1"/>
            </a:solidFill>
          </a:ln>
        </p:spPr>
        <p:txBody>
          <a:bodyPr anchor="ctr">
            <a:normAutofit/>
          </a:bodyPr>
          <a:lstStyle>
            <a:lvl1pPr algn="ctr">
              <a:defRPr sz="4400"/>
            </a:lvl1pPr>
          </a:lstStyle>
          <a:p>
            <a:r>
              <a:rPr lang="en-US"/>
              <a:t>Section Title</a:t>
            </a:r>
            <a:endParaRPr lang="en-AU"/>
          </a:p>
        </p:txBody>
      </p:sp>
      <p:sp>
        <p:nvSpPr>
          <p:cNvPr id="3" name="Text Placeholder 2"/>
          <p:cNvSpPr>
            <a:spLocks noGrp="1"/>
          </p:cNvSpPr>
          <p:nvPr>
            <p:ph type="body" idx="1"/>
          </p:nvPr>
        </p:nvSpPr>
        <p:spPr>
          <a:xfrm>
            <a:off x="828675" y="4433777"/>
            <a:ext cx="10515600" cy="965855"/>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10" name="Footer Placeholder 4"/>
          <p:cNvSpPr>
            <a:spLocks noGrp="1"/>
          </p:cNvSpPr>
          <p:nvPr>
            <p:ph type="ftr" sz="quarter" idx="11"/>
          </p:nvPr>
        </p:nvSpPr>
        <p:spPr>
          <a:xfrm>
            <a:off x="3471586" y="6218127"/>
            <a:ext cx="5048571" cy="365125"/>
          </a:xfrm>
        </p:spPr>
        <p:txBody>
          <a:bodyPr/>
          <a:lstStyle/>
          <a:p>
            <a:endParaRPr lang="en-AU" dirty="0"/>
          </a:p>
        </p:txBody>
      </p:sp>
      <p:pic>
        <p:nvPicPr>
          <p:cNvPr id="4" name="Picture 3" descr="A screenshot of a computer&#10;&#10;Description automatically generated with low confidence">
            <a:extLst>
              <a:ext uri="{FF2B5EF4-FFF2-40B4-BE49-F238E27FC236}">
                <a16:creationId xmlns:a16="http://schemas.microsoft.com/office/drawing/2014/main" id="{A3FA4BF8-D8DC-C4A3-80D5-78D93EFB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1836" y="6060558"/>
            <a:ext cx="4132869" cy="713528"/>
          </a:xfrm>
          <a:prstGeom prst="rect">
            <a:avLst/>
          </a:prstGeom>
        </p:spPr>
      </p:pic>
    </p:spTree>
    <p:extLst>
      <p:ext uri="{BB962C8B-B14F-4D97-AF65-F5344CB8AC3E}">
        <p14:creationId xmlns:p14="http://schemas.microsoft.com/office/powerpoint/2010/main" val="368625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2291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64313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8" name="Picture 7" descr="A screenshot of a computer&#10;&#10;Description automatically generated with low confidence">
            <a:extLst>
              <a:ext uri="{FF2B5EF4-FFF2-40B4-BE49-F238E27FC236}">
                <a16:creationId xmlns:a16="http://schemas.microsoft.com/office/drawing/2014/main" id="{E976EC33-15AA-C51E-3881-46F7EE5B3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1836" y="6060558"/>
            <a:ext cx="4132869" cy="713528"/>
          </a:xfrm>
          <a:prstGeom prst="rect">
            <a:avLst/>
          </a:prstGeom>
        </p:spPr>
      </p:pic>
    </p:spTree>
    <p:extLst>
      <p:ext uri="{BB962C8B-B14F-4D97-AF65-F5344CB8AC3E}">
        <p14:creationId xmlns:p14="http://schemas.microsoft.com/office/powerpoint/2010/main" val="200297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2909" y="365125"/>
            <a:ext cx="11368597"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422910" y="1681163"/>
            <a:ext cx="5574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22910" y="2505075"/>
            <a:ext cx="557466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61930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1930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0EE2F44A-D36E-4FC3-81E3-47E655AA513B}" type="slidenum">
              <a:rPr lang="en-AU" smtClean="0"/>
              <a:t>‹#›</a:t>
            </a:fld>
            <a:endParaRPr lang="en-AU" dirty="0"/>
          </a:p>
        </p:txBody>
      </p:sp>
      <p:sp>
        <p:nvSpPr>
          <p:cNvPr id="12" name="Date Placeholder 3"/>
          <p:cNvSpPr>
            <a:spLocks noGrp="1"/>
          </p:cNvSpPr>
          <p:nvPr>
            <p:ph type="dt" sz="half" idx="10"/>
          </p:nvPr>
        </p:nvSpPr>
        <p:spPr>
          <a:xfrm>
            <a:off x="1769314" y="6218127"/>
            <a:ext cx="1223010" cy="365125"/>
          </a:xfrm>
        </p:spPr>
        <p:txBody>
          <a:bodyPr/>
          <a:lstStyle/>
          <a:p>
            <a:fld id="{FC32FFAC-3F5B-41BF-A5D6-7902E222D07D}" type="datetimeFigureOut">
              <a:rPr lang="en-AU" smtClean="0"/>
              <a:t>8/02/2023</a:t>
            </a:fld>
            <a:endParaRPr lang="en-AU" dirty="0"/>
          </a:p>
        </p:txBody>
      </p:sp>
      <p:sp>
        <p:nvSpPr>
          <p:cNvPr id="13" name="Footer Placeholder 4"/>
          <p:cNvSpPr>
            <a:spLocks noGrp="1"/>
          </p:cNvSpPr>
          <p:nvPr>
            <p:ph type="ftr" sz="quarter" idx="11"/>
          </p:nvPr>
        </p:nvSpPr>
        <p:spPr>
          <a:xfrm>
            <a:off x="3471586" y="6218127"/>
            <a:ext cx="5048571" cy="365125"/>
          </a:xfrm>
        </p:spPr>
        <p:txBody>
          <a:bodyPr/>
          <a:lstStyle/>
          <a:p>
            <a:endParaRPr lang="en-AU" dirty="0"/>
          </a:p>
        </p:txBody>
      </p:sp>
      <p:pic>
        <p:nvPicPr>
          <p:cNvPr id="7" name="Picture 6" descr="A screenshot of a computer&#10;&#10;Description automatically generated with low confidence">
            <a:extLst>
              <a:ext uri="{FF2B5EF4-FFF2-40B4-BE49-F238E27FC236}">
                <a16:creationId xmlns:a16="http://schemas.microsoft.com/office/drawing/2014/main" id="{E6F130C9-5EDB-97F6-CCB0-30E9A73B3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1836" y="6060558"/>
            <a:ext cx="4132869" cy="713528"/>
          </a:xfrm>
          <a:prstGeom prst="rect">
            <a:avLst/>
          </a:prstGeom>
        </p:spPr>
      </p:pic>
    </p:spTree>
    <p:extLst>
      <p:ext uri="{BB962C8B-B14F-4D97-AF65-F5344CB8AC3E}">
        <p14:creationId xmlns:p14="http://schemas.microsoft.com/office/powerpoint/2010/main" val="227751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EE2F44A-D36E-4FC3-81E3-47E655AA513B}" type="slidenum">
              <a:rPr lang="en-AU" smtClean="0"/>
              <a:t>‹#›</a:t>
            </a:fld>
            <a:endParaRPr lang="en-A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350829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EE2F44A-D36E-4FC3-81E3-47E655AA513B}" type="slidenum">
              <a:rPr lang="en-AU" smtClean="0"/>
              <a:t>‹#›</a:t>
            </a:fld>
            <a:endParaRPr lang="en-AU"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7281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34955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2FFAC-3F5B-41BF-A5D6-7902E222D07D}" type="datetimeFigureOut">
              <a:rPr lang="en-AU" smtClean="0"/>
              <a:t>8/02/2023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EE2F44A-D36E-4FC3-81E3-47E655AA513B}"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5916" y="6161252"/>
            <a:ext cx="2774133" cy="422000"/>
          </a:xfrm>
          <a:prstGeom prst="rect">
            <a:avLst/>
          </a:prstGeom>
        </p:spPr>
      </p:pic>
    </p:spTree>
    <p:extLst>
      <p:ext uri="{BB962C8B-B14F-4D97-AF65-F5344CB8AC3E}">
        <p14:creationId xmlns:p14="http://schemas.microsoft.com/office/powerpoint/2010/main" val="26607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910" y="226898"/>
            <a:ext cx="11407140" cy="98521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22910" y="1531088"/>
            <a:ext cx="11407140" cy="4465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5033808" y="6218127"/>
            <a:ext cx="12230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FFAC-3F5B-41BF-A5D6-7902E222D07D}" type="datetimeFigureOut">
              <a:rPr lang="en-AU" smtClean="0"/>
              <a:t>8/02/2023</a:t>
            </a:fld>
            <a:endParaRPr lang="en-AU" dirty="0"/>
          </a:p>
        </p:txBody>
      </p:sp>
      <p:sp>
        <p:nvSpPr>
          <p:cNvPr id="5" name="Footer Placeholder 4"/>
          <p:cNvSpPr>
            <a:spLocks noGrp="1"/>
          </p:cNvSpPr>
          <p:nvPr>
            <p:ph type="ftr" sz="quarter" idx="3"/>
          </p:nvPr>
        </p:nvSpPr>
        <p:spPr>
          <a:xfrm>
            <a:off x="1419801" y="6218127"/>
            <a:ext cx="34286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22910" y="6218127"/>
            <a:ext cx="8115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2F44A-D36E-4FC3-81E3-47E655AA513B}" type="slidenum">
              <a:rPr lang="en-AU" smtClean="0"/>
              <a:pPr/>
              <a:t>‹#›</a:t>
            </a:fld>
            <a:endParaRPr lang="en-AU" dirty="0"/>
          </a:p>
        </p:txBody>
      </p:sp>
    </p:spTree>
    <p:extLst>
      <p:ext uri="{BB962C8B-B14F-4D97-AF65-F5344CB8AC3E}">
        <p14:creationId xmlns:p14="http://schemas.microsoft.com/office/powerpoint/2010/main" val="4285923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910" y="226898"/>
            <a:ext cx="11407140" cy="98521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22910" y="1531088"/>
            <a:ext cx="11407140" cy="4465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5033808" y="6218127"/>
            <a:ext cx="12230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FFAC-3F5B-41BF-A5D6-7902E222D07D}" type="datetimeFigureOut">
              <a:rPr lang="en-AU" smtClean="0"/>
              <a:t>8/02/2023</a:t>
            </a:fld>
            <a:endParaRPr lang="en-AU" dirty="0"/>
          </a:p>
        </p:txBody>
      </p:sp>
      <p:sp>
        <p:nvSpPr>
          <p:cNvPr id="5" name="Footer Placeholder 4"/>
          <p:cNvSpPr>
            <a:spLocks noGrp="1"/>
          </p:cNvSpPr>
          <p:nvPr>
            <p:ph type="ftr" sz="quarter" idx="3"/>
          </p:nvPr>
        </p:nvSpPr>
        <p:spPr>
          <a:xfrm>
            <a:off x="1419801" y="6218127"/>
            <a:ext cx="34286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22910" y="6218127"/>
            <a:ext cx="8115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2F44A-D36E-4FC3-81E3-47E655AA513B}" type="slidenum">
              <a:rPr lang="en-AU" smtClean="0"/>
              <a:pPr/>
              <a:t>‹#›</a:t>
            </a:fld>
            <a:endParaRPr lang="en-AU" dirty="0"/>
          </a:p>
        </p:txBody>
      </p:sp>
    </p:spTree>
    <p:extLst>
      <p:ext uri="{BB962C8B-B14F-4D97-AF65-F5344CB8AC3E}">
        <p14:creationId xmlns:p14="http://schemas.microsoft.com/office/powerpoint/2010/main" val="24543525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youtube.com/watch?v=kQKTBmT3eps" TargetMode="Externa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knowledge.aidr.org.au/resources/handbook-community-recovery/"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redcross.org.au/emergencies/resources/#recover" TargetMode="External"/><Relationship Id="rId5" Type="http://schemas.openxmlformats.org/officeDocument/2006/relationships/hyperlink" Target="http://www.phoenixaustralia.org/disaster-hub/resources/recovery-capitals" TargetMode="External"/><Relationship Id="rId4" Type="http://schemas.openxmlformats.org/officeDocument/2006/relationships/hyperlink" Target="https://knowledge.aidr.org.au/resources/recovery-matters-webinar-seri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DCAD45A-9C78-4A44-BD3D-6B8F58E3A0B8}"/>
              </a:ext>
            </a:extLst>
          </p:cNvPr>
          <p:cNvSpPr>
            <a:spLocks noGrp="1"/>
          </p:cNvSpPr>
          <p:nvPr>
            <p:ph type="subTitle" idx="4294967295"/>
          </p:nvPr>
        </p:nvSpPr>
        <p:spPr>
          <a:xfrm>
            <a:off x="915029" y="3362501"/>
            <a:ext cx="2942459" cy="870135"/>
          </a:xfrm>
        </p:spPr>
        <p:txBody>
          <a:bodyPr>
            <a:normAutofit/>
          </a:bodyPr>
          <a:lstStyle/>
          <a:p>
            <a:pPr marL="0" indent="0">
              <a:buNone/>
            </a:pPr>
            <a:r>
              <a:rPr lang="en-AU" sz="3800" dirty="0">
                <a:latin typeface="Panton Bold" panose="00000800000000000000" pitchFamily="50" charset="0"/>
              </a:rPr>
              <a:t>Part A</a:t>
            </a:r>
          </a:p>
        </p:txBody>
      </p:sp>
      <p:sp>
        <p:nvSpPr>
          <p:cNvPr id="2" name="Title 5">
            <a:extLst>
              <a:ext uri="{FF2B5EF4-FFF2-40B4-BE49-F238E27FC236}">
                <a16:creationId xmlns:a16="http://schemas.microsoft.com/office/drawing/2014/main" id="{0C9AC161-315A-A598-D71B-D4B20F1274F0}"/>
              </a:ext>
            </a:extLst>
          </p:cNvPr>
          <p:cNvSpPr txBox="1">
            <a:spLocks/>
          </p:cNvSpPr>
          <p:nvPr/>
        </p:nvSpPr>
        <p:spPr>
          <a:xfrm>
            <a:off x="915029" y="2404607"/>
            <a:ext cx="11000451" cy="167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kern="1200">
                <a:solidFill>
                  <a:schemeClr val="accent1"/>
                </a:solidFill>
                <a:latin typeface="Panton Bold" panose="00000800000000000000" pitchFamily="50" charset="0"/>
                <a:ea typeface="+mj-ea"/>
                <a:cs typeface="+mj-cs"/>
              </a:defRPr>
            </a:lvl1pPr>
          </a:lstStyle>
          <a:p>
            <a:r>
              <a:rPr lang="en-AU" dirty="0"/>
              <a:t>Fundamentals of Community Recovery</a:t>
            </a:r>
          </a:p>
        </p:txBody>
      </p:sp>
    </p:spTree>
    <p:extLst>
      <p:ext uri="{BB962C8B-B14F-4D97-AF65-F5344CB8AC3E}">
        <p14:creationId xmlns:p14="http://schemas.microsoft.com/office/powerpoint/2010/main" val="331108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653" y="1703567"/>
            <a:ext cx="5022995" cy="2914644"/>
          </a:xfrm>
          <a:prstGeom prst="rect">
            <a:avLst/>
          </a:prstGeom>
          <a:noFill/>
        </p:spPr>
        <p:txBody>
          <a:bodyPr wrap="square" rtlCol="0">
            <a:spAutoFit/>
          </a:bodyPr>
          <a:lstStyle/>
          <a:p>
            <a:pPr>
              <a:lnSpc>
                <a:spcPct val="110000"/>
              </a:lnSpc>
            </a:pPr>
            <a:r>
              <a:rPr lang="en-US" sz="2400" dirty="0">
                <a:solidFill>
                  <a:schemeClr val="accent1"/>
                </a:solidFill>
                <a:latin typeface="Panton Bold Italic" panose="00000800000000000000" pitchFamily="50" charset="0"/>
              </a:rPr>
              <a:t>“It’s been an eventful couple of weeks, but at the moment we’re stuck emotionally, physically and mentally, we’re just drained. </a:t>
            </a:r>
          </a:p>
          <a:p>
            <a:pPr>
              <a:lnSpc>
                <a:spcPct val="110000"/>
              </a:lnSpc>
            </a:pPr>
            <a:endParaRPr lang="en-US" sz="2400" dirty="0">
              <a:solidFill>
                <a:schemeClr val="accent1"/>
              </a:solidFill>
              <a:latin typeface="Panton Bold Italic" panose="00000800000000000000" pitchFamily="50" charset="0"/>
            </a:endParaRPr>
          </a:p>
          <a:p>
            <a:pPr>
              <a:lnSpc>
                <a:spcPct val="110000"/>
              </a:lnSpc>
            </a:pPr>
            <a:r>
              <a:rPr lang="en-US" sz="2400" dirty="0">
                <a:solidFill>
                  <a:schemeClr val="accent1"/>
                </a:solidFill>
                <a:latin typeface="Panton Bold Italic" panose="00000800000000000000" pitchFamily="50" charset="0"/>
              </a:rPr>
              <a:t>We don’t know how to move forward right now.’’</a:t>
            </a:r>
            <a:endParaRPr lang="en-US" dirty="0">
              <a:latin typeface="Panton Bold Italic" panose="00000800000000000000" pitchFamily="50" charset="0"/>
            </a:endParaRPr>
          </a:p>
        </p:txBody>
      </p:sp>
      <p:pic>
        <p:nvPicPr>
          <p:cNvPr id="3" name="Content Placeholder 2"/>
          <p:cNvPicPr>
            <a:picLocks noGrp="1" noChangeAspect="1"/>
          </p:cNvPicPr>
          <p:nvPr>
            <p:ph idx="4294967295"/>
          </p:nvPr>
        </p:nvPicPr>
        <p:blipFill>
          <a:blip r:embed="rId3"/>
          <a:stretch>
            <a:fillRect/>
          </a:stretch>
        </p:blipFill>
        <p:spPr>
          <a:xfrm>
            <a:off x="5974617" y="1221211"/>
            <a:ext cx="5665853" cy="3879356"/>
          </a:xfrm>
          <a:prstGeom prst="rect">
            <a:avLst/>
          </a:prstGeom>
        </p:spPr>
      </p:pic>
      <p:sp>
        <p:nvSpPr>
          <p:cNvPr id="6" name="TextBox 5"/>
          <p:cNvSpPr txBox="1"/>
          <p:nvPr/>
        </p:nvSpPr>
        <p:spPr>
          <a:xfrm>
            <a:off x="8415329" y="5162674"/>
            <a:ext cx="3225141" cy="276999"/>
          </a:xfrm>
          <a:prstGeom prst="rect">
            <a:avLst/>
          </a:prstGeom>
          <a:noFill/>
        </p:spPr>
        <p:txBody>
          <a:bodyPr wrap="square" rtlCol="0">
            <a:spAutoFit/>
          </a:bodyPr>
          <a:lstStyle/>
          <a:p>
            <a:pPr algn="r"/>
            <a:r>
              <a:rPr lang="en-AU" sz="1200" dirty="0">
                <a:latin typeface="Calibri" panose="020F0502020204030204" pitchFamily="34" charset="0"/>
                <a:ea typeface="Calibri" panose="020F0502020204030204" pitchFamily="34" charset="0"/>
                <a:cs typeface="Calibri" panose="020F0502020204030204" pitchFamily="34" charset="0"/>
              </a:rPr>
              <a:t>Image courtesy of Australian Red Cross</a:t>
            </a:r>
          </a:p>
        </p:txBody>
      </p:sp>
    </p:spTree>
    <p:extLst>
      <p:ext uri="{BB962C8B-B14F-4D97-AF65-F5344CB8AC3E}">
        <p14:creationId xmlns:p14="http://schemas.microsoft.com/office/powerpoint/2010/main" val="234803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202019"/>
            <a:ext cx="9377582" cy="1392883"/>
          </a:xfrm>
        </p:spPr>
        <p:txBody>
          <a:bodyPr/>
          <a:lstStyle/>
          <a:p>
            <a:pPr>
              <a:lnSpc>
                <a:spcPct val="100000"/>
              </a:lnSpc>
            </a:pPr>
            <a:r>
              <a:rPr lang="en-AU" dirty="0"/>
              <a:t>Disasters are stressful and people can have a range of responses:</a:t>
            </a:r>
            <a:r>
              <a:rPr lang="en-US" dirty="0"/>
              <a:t>​</a:t>
            </a:r>
            <a:endParaRPr lang="en-AU" dirty="0"/>
          </a:p>
        </p:txBody>
      </p:sp>
      <p:sp>
        <p:nvSpPr>
          <p:cNvPr id="3" name="Content Placeholder 2"/>
          <p:cNvSpPr>
            <a:spLocks noGrp="1"/>
          </p:cNvSpPr>
          <p:nvPr>
            <p:ph idx="1"/>
          </p:nvPr>
        </p:nvSpPr>
        <p:spPr>
          <a:xfrm>
            <a:off x="990937" y="1594902"/>
            <a:ext cx="4962022" cy="4435494"/>
          </a:xfrm>
        </p:spPr>
        <p:txBody>
          <a:bodyPr>
            <a:normAutofit lnSpcReduction="10000"/>
          </a:bodyPr>
          <a:lstStyle/>
          <a:p>
            <a:pPr lvl="0"/>
            <a:r>
              <a:rPr lang="en-AU" dirty="0"/>
              <a:t>Shock and disbelief</a:t>
            </a:r>
          </a:p>
          <a:p>
            <a:pPr lvl="0"/>
            <a:r>
              <a:rPr lang="en-AU" dirty="0"/>
              <a:t>Feeling paralysed and immobilised</a:t>
            </a:r>
          </a:p>
          <a:p>
            <a:r>
              <a:rPr lang="en-AU" dirty="0"/>
              <a:t>Feeling overwhelmed</a:t>
            </a:r>
          </a:p>
          <a:p>
            <a:r>
              <a:rPr lang="en-AU" dirty="0"/>
              <a:t>Difficulty absorbing, processing and retaining information</a:t>
            </a:r>
            <a:endParaRPr lang="en-US" dirty="0"/>
          </a:p>
          <a:p>
            <a:pPr lvl="0"/>
            <a:r>
              <a:rPr lang="en-AU" dirty="0"/>
              <a:t>Inability to make decisions, even small ones – decision fatigue</a:t>
            </a:r>
          </a:p>
          <a:p>
            <a:pPr lvl="0"/>
            <a:r>
              <a:rPr lang="en-AU" dirty="0"/>
              <a:t>Fearful for the future </a:t>
            </a:r>
          </a:p>
          <a:p>
            <a:endParaRPr lang="en-AU" dirty="0"/>
          </a:p>
        </p:txBody>
      </p:sp>
      <p:sp>
        <p:nvSpPr>
          <p:cNvPr id="5" name="TextBox 4"/>
          <p:cNvSpPr txBox="1"/>
          <p:nvPr/>
        </p:nvSpPr>
        <p:spPr>
          <a:xfrm>
            <a:off x="6239043" y="1653517"/>
            <a:ext cx="5465631" cy="2105705"/>
          </a:xfrm>
          <a:prstGeom prst="rect">
            <a:avLst/>
          </a:prstGeom>
          <a:solidFill>
            <a:srgbClr val="EBD3E8"/>
          </a:solidFill>
          <a:ln>
            <a:noFill/>
          </a:ln>
        </p:spPr>
        <p:txBody>
          <a:bodyPr wrap="square" rtlCol="0">
            <a:spAutoFit/>
          </a:bodyPr>
          <a:lstStyle/>
          <a:p>
            <a:pPr algn="ctr">
              <a:lnSpc>
                <a:spcPct val="110000"/>
              </a:lnSpc>
            </a:pPr>
            <a:br>
              <a:rPr lang="en-AU" sz="2000" b="1" dirty="0">
                <a:solidFill>
                  <a:srgbClr val="9B1889"/>
                </a:solidFill>
                <a:latin typeface="Panton SemiBold" panose="00000700000000000000" pitchFamily="50" charset="0"/>
              </a:rPr>
            </a:br>
            <a:r>
              <a:rPr lang="en-AU" sz="2000" b="1" dirty="0">
                <a:solidFill>
                  <a:srgbClr val="9B1889"/>
                </a:solidFill>
                <a:latin typeface="Panton SemiBold" panose="00000700000000000000" pitchFamily="50" charset="0"/>
              </a:rPr>
              <a:t>As a recovery practitioner it is important to take these things into account in the way you interact with disaster affected people and provide information and support</a:t>
            </a:r>
            <a:br>
              <a:rPr lang="en-AU" sz="2000" b="1" dirty="0">
                <a:solidFill>
                  <a:srgbClr val="9B1889"/>
                </a:solidFill>
                <a:latin typeface="Panton SemiBold" panose="00000700000000000000" pitchFamily="50" charset="0"/>
              </a:rPr>
            </a:br>
            <a:endParaRPr lang="en-AU" sz="2000" b="1" dirty="0">
              <a:solidFill>
                <a:srgbClr val="9B1889"/>
              </a:solidFill>
              <a:latin typeface="Panton SemiBold" panose="00000700000000000000" pitchFamily="50" charset="0"/>
            </a:endParaRPr>
          </a:p>
        </p:txBody>
      </p:sp>
      <p:sp>
        <p:nvSpPr>
          <p:cNvPr id="7" name="TextBox 6"/>
          <p:cNvSpPr txBox="1"/>
          <p:nvPr/>
        </p:nvSpPr>
        <p:spPr>
          <a:xfrm>
            <a:off x="6239042" y="4019348"/>
            <a:ext cx="5465632" cy="1767150"/>
          </a:xfrm>
          <a:prstGeom prst="rect">
            <a:avLst/>
          </a:prstGeom>
          <a:solidFill>
            <a:srgbClr val="EBD3E8"/>
          </a:solidFill>
          <a:ln>
            <a:noFill/>
          </a:ln>
        </p:spPr>
        <p:txBody>
          <a:bodyPr wrap="square" rtlCol="0">
            <a:spAutoFit/>
          </a:bodyPr>
          <a:lstStyle/>
          <a:p>
            <a:pPr algn="ctr">
              <a:lnSpc>
                <a:spcPct val="110000"/>
              </a:lnSpc>
            </a:pPr>
            <a:br>
              <a:rPr lang="en-AU" sz="2000" b="1" dirty="0">
                <a:solidFill>
                  <a:schemeClr val="accent1"/>
                </a:solidFill>
                <a:latin typeface="Panton SemiBold" panose="00000700000000000000" pitchFamily="50" charset="0"/>
              </a:rPr>
            </a:br>
            <a:r>
              <a:rPr lang="en-AU" sz="2000" b="1" dirty="0">
                <a:solidFill>
                  <a:schemeClr val="accent1"/>
                </a:solidFill>
                <a:latin typeface="Panton SemiBold" panose="00000700000000000000" pitchFamily="50" charset="0"/>
              </a:rPr>
              <a:t>We do know that in the longer term most people recover well, but it can be a long and difficult road. </a:t>
            </a:r>
            <a:br>
              <a:rPr lang="en-AU" sz="2000" b="1" dirty="0">
                <a:solidFill>
                  <a:schemeClr val="accent1"/>
                </a:solidFill>
                <a:latin typeface="Panton SemiBold" panose="00000700000000000000" pitchFamily="50" charset="0"/>
              </a:rPr>
            </a:br>
            <a:endParaRPr lang="en-AU" sz="2000" b="1" dirty="0">
              <a:solidFill>
                <a:schemeClr val="accent1"/>
              </a:solidFill>
              <a:latin typeface="Panton SemiBold" panose="00000700000000000000" pitchFamily="50" charset="0"/>
            </a:endParaRPr>
          </a:p>
        </p:txBody>
      </p:sp>
    </p:spTree>
    <p:extLst>
      <p:ext uri="{BB962C8B-B14F-4D97-AF65-F5344CB8AC3E}">
        <p14:creationId xmlns:p14="http://schemas.microsoft.com/office/powerpoint/2010/main" val="578259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same disaster can affect different people differently</a:t>
            </a:r>
          </a:p>
        </p:txBody>
      </p:sp>
      <p:sp>
        <p:nvSpPr>
          <p:cNvPr id="3" name="Content Placeholder 2"/>
          <p:cNvSpPr>
            <a:spLocks noGrp="1"/>
          </p:cNvSpPr>
          <p:nvPr>
            <p:ph idx="1"/>
          </p:nvPr>
        </p:nvSpPr>
        <p:spPr>
          <a:xfrm>
            <a:off x="990936" y="1583179"/>
            <a:ext cx="10329043" cy="2918482"/>
          </a:xfrm>
        </p:spPr>
        <p:txBody>
          <a:bodyPr>
            <a:normAutofit lnSpcReduction="10000"/>
          </a:bodyPr>
          <a:lstStyle/>
          <a:p>
            <a:r>
              <a:rPr lang="en-AU" dirty="0"/>
              <a:t>Everyone has been impacted by a common experience, but we will all experience the disaster differently.</a:t>
            </a:r>
          </a:p>
          <a:p>
            <a:r>
              <a:rPr lang="en-AU" dirty="0"/>
              <a:t>We all bring different challenges, capacities and resources into our experience of being impacted by a disaster.</a:t>
            </a:r>
          </a:p>
          <a:p>
            <a:r>
              <a:rPr lang="en-AU" dirty="0"/>
              <a:t>We are not all the same when we are impacted by disaster therefore our recovery will be different.</a:t>
            </a:r>
          </a:p>
        </p:txBody>
      </p:sp>
      <p:sp>
        <p:nvSpPr>
          <p:cNvPr id="6" name="TextBox 5">
            <a:extLst>
              <a:ext uri="{FF2B5EF4-FFF2-40B4-BE49-F238E27FC236}">
                <a16:creationId xmlns:a16="http://schemas.microsoft.com/office/drawing/2014/main" id="{E066944E-ADF5-0808-3BAB-18CADAB74F33}"/>
              </a:ext>
            </a:extLst>
          </p:cNvPr>
          <p:cNvSpPr txBox="1"/>
          <p:nvPr/>
        </p:nvSpPr>
        <p:spPr>
          <a:xfrm>
            <a:off x="2245305" y="5059377"/>
            <a:ext cx="7255708" cy="430887"/>
          </a:xfrm>
          <a:prstGeom prst="rect">
            <a:avLst/>
          </a:prstGeom>
          <a:noFill/>
        </p:spPr>
        <p:txBody>
          <a:bodyPr wrap="square" rtlCol="0">
            <a:spAutoFit/>
          </a:bodyPr>
          <a:lstStyle/>
          <a:p>
            <a:pPr algn="ctr"/>
            <a:r>
              <a:rPr lang="en-US" sz="2200" dirty="0">
                <a:solidFill>
                  <a:schemeClr val="accent1"/>
                </a:solidFill>
                <a:latin typeface="Panton Bold" panose="00000800000000000000" pitchFamily="50" charset="0"/>
              </a:rPr>
              <a:t>There is no one-size-fits-all approach to recovery </a:t>
            </a:r>
          </a:p>
        </p:txBody>
      </p:sp>
    </p:spTree>
    <p:extLst>
      <p:ext uri="{BB962C8B-B14F-4D97-AF65-F5344CB8AC3E}">
        <p14:creationId xmlns:p14="http://schemas.microsoft.com/office/powerpoint/2010/main" val="356314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202019"/>
            <a:ext cx="9881675" cy="1380596"/>
          </a:xfrm>
        </p:spPr>
        <p:txBody>
          <a:bodyPr/>
          <a:lstStyle/>
          <a:p>
            <a:r>
              <a:rPr lang="en-AU" dirty="0"/>
              <a:t>Creating culturally safe places for Indigenous peoples in evacuation and recovery centres</a:t>
            </a:r>
          </a:p>
        </p:txBody>
      </p:sp>
      <p:sp>
        <p:nvSpPr>
          <p:cNvPr id="3" name="Content Placeholder 2"/>
          <p:cNvSpPr>
            <a:spLocks noGrp="1"/>
          </p:cNvSpPr>
          <p:nvPr>
            <p:ph idx="1"/>
          </p:nvPr>
        </p:nvSpPr>
        <p:spPr>
          <a:xfrm>
            <a:off x="990936" y="1606625"/>
            <a:ext cx="10415618" cy="4594882"/>
          </a:xfrm>
        </p:spPr>
        <p:txBody>
          <a:bodyPr>
            <a:normAutofit fontScale="77500" lnSpcReduction="20000"/>
          </a:bodyPr>
          <a:lstStyle/>
          <a:p>
            <a:pPr marL="0" indent="0">
              <a:lnSpc>
                <a:spcPct val="130000"/>
              </a:lnSpc>
              <a:buNone/>
            </a:pPr>
            <a:r>
              <a:rPr lang="en-AU" dirty="0"/>
              <a:t>Supporting Indigenous peoples in culturally appropriate and culturally centred ways is incredibly important, so that Indigenous peoples can have the same access to safety and services as everyone else.</a:t>
            </a:r>
          </a:p>
          <a:p>
            <a:pPr marL="0" indent="0">
              <a:lnSpc>
                <a:spcPct val="130000"/>
              </a:lnSpc>
              <a:buNone/>
            </a:pPr>
            <a:r>
              <a:rPr lang="en-AU" dirty="0">
                <a:latin typeface="Panton Bold" panose="00000800000000000000" pitchFamily="50" charset="0"/>
              </a:rPr>
              <a:t>Creating safe places</a:t>
            </a:r>
          </a:p>
          <a:p>
            <a:pPr lvl="0">
              <a:lnSpc>
                <a:spcPct val="130000"/>
              </a:lnSpc>
            </a:pPr>
            <a:r>
              <a:rPr lang="en-AU" dirty="0"/>
              <a:t>Publicly acknowledge the local Traditional Owners of the land the centre is on</a:t>
            </a:r>
          </a:p>
          <a:p>
            <a:pPr lvl="0">
              <a:lnSpc>
                <a:spcPct val="130000"/>
              </a:lnSpc>
            </a:pPr>
            <a:r>
              <a:rPr lang="en-AU" dirty="0"/>
              <a:t>Create a separate and safe space for Elders</a:t>
            </a:r>
          </a:p>
          <a:p>
            <a:pPr lvl="0">
              <a:lnSpc>
                <a:spcPct val="130000"/>
              </a:lnSpc>
            </a:pPr>
            <a:r>
              <a:rPr lang="en-AU" dirty="0"/>
              <a:t>Have adequate facilities for families with children and babies</a:t>
            </a:r>
          </a:p>
          <a:p>
            <a:pPr lvl="0">
              <a:lnSpc>
                <a:spcPct val="130000"/>
              </a:lnSpc>
            </a:pPr>
            <a:r>
              <a:rPr lang="en-AU" dirty="0"/>
              <a:t>Invite the local Indigenous organisations to be present in evacuation and recovery centres</a:t>
            </a:r>
          </a:p>
          <a:p>
            <a:pPr lvl="0">
              <a:lnSpc>
                <a:spcPct val="130000"/>
              </a:lnSpc>
            </a:pPr>
            <a:r>
              <a:rPr lang="en-AU" dirty="0"/>
              <a:t>Provide evacuation and recovery centre staff and volunteers with cultural safety training</a:t>
            </a:r>
          </a:p>
        </p:txBody>
      </p:sp>
    </p:spTree>
    <p:extLst>
      <p:ext uri="{BB962C8B-B14F-4D97-AF65-F5344CB8AC3E}">
        <p14:creationId xmlns:p14="http://schemas.microsoft.com/office/powerpoint/2010/main" val="294769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CF93-20DB-436C-AC10-79AF86106C55}"/>
              </a:ext>
            </a:extLst>
          </p:cNvPr>
          <p:cNvSpPr>
            <a:spLocks noGrp="1"/>
          </p:cNvSpPr>
          <p:nvPr>
            <p:ph type="title"/>
          </p:nvPr>
        </p:nvSpPr>
        <p:spPr/>
        <p:txBody>
          <a:bodyPr/>
          <a:lstStyle/>
          <a:p>
            <a:endParaRPr lang="en-AU" dirty="0"/>
          </a:p>
        </p:txBody>
      </p:sp>
      <p:pic>
        <p:nvPicPr>
          <p:cNvPr id="7" name="Content Placeholder 6" descr="Diagram&#10;&#10;Description automatically generated">
            <a:extLst>
              <a:ext uri="{FF2B5EF4-FFF2-40B4-BE49-F238E27FC236}">
                <a16:creationId xmlns:a16="http://schemas.microsoft.com/office/drawing/2014/main" id="{89DF468D-9920-4B50-92EB-3FAB60A0EBB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6558"/>
            <a:ext cx="12192000" cy="6954557"/>
          </a:xfrm>
        </p:spPr>
      </p:pic>
    </p:spTree>
    <p:extLst>
      <p:ext uri="{BB962C8B-B14F-4D97-AF65-F5344CB8AC3E}">
        <p14:creationId xmlns:p14="http://schemas.microsoft.com/office/powerpoint/2010/main" val="178371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202020"/>
            <a:ext cx="10444382" cy="888346"/>
          </a:xfrm>
        </p:spPr>
        <p:txBody>
          <a:bodyPr>
            <a:noAutofit/>
          </a:bodyPr>
          <a:lstStyle/>
          <a:p>
            <a:r>
              <a:rPr lang="en-AU" dirty="0"/>
              <a:t>  </a:t>
            </a:r>
            <a:br>
              <a:rPr lang="en-AU" dirty="0"/>
            </a:br>
            <a:r>
              <a:rPr lang="en-AU" dirty="0"/>
              <a:t>Disasters cause temporary and sometimes permanent damage to community networks</a:t>
            </a:r>
          </a:p>
        </p:txBody>
      </p:sp>
      <p:sp>
        <p:nvSpPr>
          <p:cNvPr id="3" name="Content Placeholder 2"/>
          <p:cNvSpPr>
            <a:spLocks noGrp="1"/>
          </p:cNvSpPr>
          <p:nvPr>
            <p:ph idx="1"/>
          </p:nvPr>
        </p:nvSpPr>
        <p:spPr>
          <a:xfrm>
            <a:off x="990936" y="1630852"/>
            <a:ext cx="5269187" cy="3865037"/>
          </a:xfrm>
        </p:spPr>
        <p:txBody>
          <a:bodyPr/>
          <a:lstStyle/>
          <a:p>
            <a:pPr lvl="0"/>
            <a:r>
              <a:rPr lang="en-AU" dirty="0"/>
              <a:t>Day to day routines disrupted</a:t>
            </a:r>
          </a:p>
          <a:p>
            <a:pPr lvl="0"/>
            <a:r>
              <a:rPr lang="en-AU" dirty="0"/>
              <a:t>People displaced from homes (sometimes permanently)</a:t>
            </a:r>
          </a:p>
          <a:p>
            <a:r>
              <a:rPr lang="en-AU" dirty="0"/>
              <a:t>Services and systems that people rely on are unavailable</a:t>
            </a:r>
          </a:p>
          <a:p>
            <a:r>
              <a:rPr lang="en-AU" dirty="0"/>
              <a:t>Critical and community infrastructure damaged</a:t>
            </a:r>
          </a:p>
        </p:txBody>
      </p:sp>
      <p:grpSp>
        <p:nvGrpSpPr>
          <p:cNvPr id="8" name="Group 7">
            <a:extLst>
              <a:ext uri="{FF2B5EF4-FFF2-40B4-BE49-F238E27FC236}">
                <a16:creationId xmlns:a16="http://schemas.microsoft.com/office/drawing/2014/main" id="{92E32366-C639-AEA2-5903-DE1D88C090A1}"/>
              </a:ext>
            </a:extLst>
          </p:cNvPr>
          <p:cNvGrpSpPr/>
          <p:nvPr/>
        </p:nvGrpSpPr>
        <p:grpSpPr>
          <a:xfrm>
            <a:off x="6826895" y="1390810"/>
            <a:ext cx="4717309" cy="4376825"/>
            <a:chOff x="6826895" y="1379087"/>
            <a:chExt cx="4717309" cy="4376825"/>
          </a:xfrm>
        </p:grpSpPr>
        <p:pic>
          <p:nvPicPr>
            <p:cNvPr id="5" name="Picture 4"/>
            <p:cNvPicPr>
              <a:picLocks noChangeAspect="1"/>
            </p:cNvPicPr>
            <p:nvPr/>
          </p:nvPicPr>
          <p:blipFill>
            <a:blip r:embed="rId3"/>
            <a:stretch>
              <a:fillRect/>
            </a:stretch>
          </p:blipFill>
          <p:spPr>
            <a:xfrm>
              <a:off x="6826895" y="1379087"/>
              <a:ext cx="4717309" cy="4069910"/>
            </a:xfrm>
            <a:prstGeom prst="rect">
              <a:avLst/>
            </a:prstGeom>
          </p:spPr>
        </p:pic>
        <p:sp>
          <p:nvSpPr>
            <p:cNvPr id="6" name="TextBox 5"/>
            <p:cNvSpPr txBox="1"/>
            <p:nvPr/>
          </p:nvSpPr>
          <p:spPr>
            <a:xfrm>
              <a:off x="8021913" y="5478913"/>
              <a:ext cx="3522291" cy="276999"/>
            </a:xfrm>
            <a:prstGeom prst="rect">
              <a:avLst/>
            </a:prstGeom>
            <a:noFill/>
          </p:spPr>
          <p:txBody>
            <a:bodyPr wrap="square" rtlCol="0">
              <a:spAutoFit/>
            </a:bodyPr>
            <a:lstStyle/>
            <a:p>
              <a:pPr algn="r"/>
              <a:r>
                <a:rPr lang="en-AU" sz="1200" dirty="0">
                  <a:latin typeface="Calibri" panose="020F0502020204030204" pitchFamily="34" charset="0"/>
                  <a:ea typeface="Calibri" panose="020F0502020204030204" pitchFamily="34" charset="0"/>
                  <a:cs typeface="Calibri" panose="020F0502020204030204" pitchFamily="34" charset="0"/>
                </a:rPr>
                <a:t>Image courtesy of Australian Red Cross</a:t>
              </a:r>
            </a:p>
          </p:txBody>
        </p:sp>
      </p:grpSp>
    </p:spTree>
    <p:extLst>
      <p:ext uri="{BB962C8B-B14F-4D97-AF65-F5344CB8AC3E}">
        <p14:creationId xmlns:p14="http://schemas.microsoft.com/office/powerpoint/2010/main" val="86648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B76C78-8CF3-457F-A231-255C2ADD9573}"/>
              </a:ext>
            </a:extLst>
          </p:cNvPr>
          <p:cNvSpPr/>
          <p:nvPr/>
        </p:nvSpPr>
        <p:spPr>
          <a:xfrm>
            <a:off x="0" y="0"/>
            <a:ext cx="12192000" cy="6858000"/>
          </a:xfrm>
          <a:prstGeom prst="rect">
            <a:avLst/>
          </a:prstGeom>
          <a:solidFill>
            <a:srgbClr val="702C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Content Placeholder 2"/>
          <p:cNvSpPr>
            <a:spLocks noGrp="1"/>
          </p:cNvSpPr>
          <p:nvPr>
            <p:ph idx="4294967295"/>
          </p:nvPr>
        </p:nvSpPr>
        <p:spPr>
          <a:xfrm>
            <a:off x="1690429" y="2222566"/>
            <a:ext cx="8811142" cy="2530098"/>
          </a:xfrm>
        </p:spPr>
        <p:txBody>
          <a:bodyPr vert="horz" lIns="91440" tIns="45720" rIns="91440" bIns="45720" rtlCol="0" anchor="t">
            <a:normAutofit/>
          </a:bodyPr>
          <a:lstStyle/>
          <a:p>
            <a:pPr marL="0" indent="0" algn="ctr">
              <a:lnSpc>
                <a:spcPct val="110000"/>
              </a:lnSpc>
              <a:buNone/>
            </a:pPr>
            <a:r>
              <a:rPr lang="en-AU" sz="3800" dirty="0">
                <a:solidFill>
                  <a:schemeClr val="bg1"/>
                </a:solidFill>
                <a:latin typeface="Panton SemiBold" panose="00000700000000000000" pitchFamily="50" charset="0"/>
              </a:rPr>
              <a:t>Everyone in the community is affected when a disaster hits, even if their home or property was not directly impacted.</a:t>
            </a:r>
          </a:p>
        </p:txBody>
      </p:sp>
    </p:spTree>
    <p:extLst>
      <p:ext uri="{BB962C8B-B14F-4D97-AF65-F5344CB8AC3E}">
        <p14:creationId xmlns:p14="http://schemas.microsoft.com/office/powerpoint/2010/main" val="155412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119959"/>
            <a:ext cx="11407140" cy="1110966"/>
          </a:xfrm>
        </p:spPr>
        <p:txBody>
          <a:bodyPr>
            <a:noAutofit/>
          </a:bodyPr>
          <a:lstStyle/>
          <a:p>
            <a:br>
              <a:rPr lang="en-AU" dirty="0"/>
            </a:br>
            <a:r>
              <a:rPr lang="en-AU" dirty="0"/>
              <a:t>The Lived Experience</a:t>
            </a:r>
            <a:br>
              <a:rPr lang="en-AU" dirty="0"/>
            </a:br>
            <a:r>
              <a:rPr lang="en-AU" dirty="0"/>
              <a:t>When does recovery start? How long does it take?</a:t>
            </a:r>
          </a:p>
        </p:txBody>
      </p:sp>
      <p:sp>
        <p:nvSpPr>
          <p:cNvPr id="3" name="Content Placeholder 2"/>
          <p:cNvSpPr>
            <a:spLocks noGrp="1"/>
          </p:cNvSpPr>
          <p:nvPr>
            <p:ph idx="1"/>
          </p:nvPr>
        </p:nvSpPr>
        <p:spPr>
          <a:xfrm>
            <a:off x="990936" y="1841085"/>
            <a:ext cx="10329043" cy="4043897"/>
          </a:xfrm>
        </p:spPr>
        <p:txBody>
          <a:bodyPr/>
          <a:lstStyle/>
          <a:p>
            <a:r>
              <a:rPr lang="en-AU" dirty="0"/>
              <a:t>Recovery starts at impact and always takes time. </a:t>
            </a:r>
          </a:p>
          <a:p>
            <a:r>
              <a:rPr lang="en-AU" dirty="0"/>
              <a:t>It is long term and complex – it takes years</a:t>
            </a:r>
            <a:br>
              <a:rPr lang="en-AU" dirty="0"/>
            </a:br>
            <a:endParaRPr lang="en-AU" dirty="0"/>
          </a:p>
          <a:p>
            <a:pPr marL="0" indent="0">
              <a:buNone/>
            </a:pPr>
            <a:r>
              <a:rPr lang="en-AU" dirty="0">
                <a:solidFill>
                  <a:srgbClr val="9B1889"/>
                </a:solidFill>
                <a:latin typeface="Panton Bold Italic" panose="00000800000000000000" pitchFamily="50" charset="0"/>
              </a:rPr>
              <a:t>"Recovery is an ongoing process – there’s no quick fix – and everyone is at a different stage in their personal recovery journey." </a:t>
            </a:r>
          </a:p>
          <a:p>
            <a:pPr marL="0" indent="0" algn="r">
              <a:buNone/>
            </a:pPr>
            <a:r>
              <a:rPr lang="en-AU" sz="2000" dirty="0"/>
              <a:t>A/CEO Anthony McMahon, Bega Valley Shire Council</a:t>
            </a:r>
          </a:p>
        </p:txBody>
      </p:sp>
    </p:spTree>
    <p:extLst>
      <p:ext uri="{BB962C8B-B14F-4D97-AF65-F5344CB8AC3E}">
        <p14:creationId xmlns:p14="http://schemas.microsoft.com/office/powerpoint/2010/main" val="25407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Recovery – a plain English definition</a:t>
            </a:r>
          </a:p>
        </p:txBody>
      </p:sp>
      <p:sp>
        <p:nvSpPr>
          <p:cNvPr id="3" name="Content Placeholder 2"/>
          <p:cNvSpPr>
            <a:spLocks noGrp="1"/>
          </p:cNvSpPr>
          <p:nvPr>
            <p:ph idx="1"/>
          </p:nvPr>
        </p:nvSpPr>
        <p:spPr>
          <a:xfrm>
            <a:off x="990936" y="3591080"/>
            <a:ext cx="10329043" cy="2087626"/>
          </a:xfrm>
        </p:spPr>
        <p:txBody>
          <a:bodyPr>
            <a:normAutofit/>
          </a:bodyPr>
          <a:lstStyle/>
          <a:p>
            <a:pPr marL="0" indent="0">
              <a:buNone/>
            </a:pPr>
            <a:r>
              <a:rPr lang="en-AU" dirty="0"/>
              <a:t>Being ‘recovered’ is being able to lead a life that individuals and communities value living, even if it is different to the life they were leading before the disaster event.      </a:t>
            </a:r>
          </a:p>
          <a:p>
            <a:pPr marL="0" indent="0" algn="r">
              <a:buNone/>
            </a:pPr>
            <a:r>
              <a:rPr lang="en-AU" sz="1900" dirty="0"/>
              <a:t>Community Recovery Handbook (AIDR 2018)</a:t>
            </a:r>
          </a:p>
        </p:txBody>
      </p:sp>
      <p:sp>
        <p:nvSpPr>
          <p:cNvPr id="5" name="TextBox 4">
            <a:extLst>
              <a:ext uri="{FF2B5EF4-FFF2-40B4-BE49-F238E27FC236}">
                <a16:creationId xmlns:a16="http://schemas.microsoft.com/office/drawing/2014/main" id="{8F63F900-7C45-D212-A54D-D19EE634CC02}"/>
              </a:ext>
            </a:extLst>
          </p:cNvPr>
          <p:cNvSpPr txBox="1"/>
          <p:nvPr/>
        </p:nvSpPr>
        <p:spPr>
          <a:xfrm>
            <a:off x="1605287" y="1867300"/>
            <a:ext cx="8981425" cy="1290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pPr>
            <a:r>
              <a:rPr lang="en-AU" sz="2400" dirty="0">
                <a:solidFill>
                  <a:srgbClr val="9B1889"/>
                </a:solidFill>
                <a:latin typeface="Panton Bold Italic" panose="00000800000000000000" pitchFamily="50" charset="0"/>
              </a:rPr>
              <a:t>Recovery is the process of coming to terms with the impacts of a disaster and managing the disruptions and changes caused, which can result, for some people, in a new way of living. </a:t>
            </a:r>
            <a:endParaRPr lang="en-US" sz="2400" dirty="0">
              <a:latin typeface="Panton Bold Italic" panose="00000800000000000000" pitchFamily="50" charset="0"/>
            </a:endParaRPr>
          </a:p>
        </p:txBody>
      </p:sp>
    </p:spTree>
    <p:extLst>
      <p:ext uri="{BB962C8B-B14F-4D97-AF65-F5344CB8AC3E}">
        <p14:creationId xmlns:p14="http://schemas.microsoft.com/office/powerpoint/2010/main" val="253163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C10A343-FF64-4BC8-B300-130D90808ADC}"/>
              </a:ext>
            </a:extLst>
          </p:cNvPr>
          <p:cNvSpPr>
            <a:spLocks noGrp="1"/>
          </p:cNvSpPr>
          <p:nvPr>
            <p:ph type="title"/>
          </p:nvPr>
        </p:nvSpPr>
        <p:spPr/>
        <p:txBody>
          <a:bodyPr/>
          <a:lstStyle/>
          <a:p>
            <a:r>
              <a:rPr lang="en-AU" dirty="0"/>
              <a:t>Communities influencing and shaping their own recovery</a:t>
            </a:r>
          </a:p>
        </p:txBody>
      </p:sp>
      <p:sp>
        <p:nvSpPr>
          <p:cNvPr id="7" name="Content Placeholder 6">
            <a:extLst>
              <a:ext uri="{FF2B5EF4-FFF2-40B4-BE49-F238E27FC236}">
                <a16:creationId xmlns:a16="http://schemas.microsoft.com/office/drawing/2014/main" id="{99FD6D14-58A3-5329-70F2-10B4D1167EFA}"/>
              </a:ext>
            </a:extLst>
          </p:cNvPr>
          <p:cNvSpPr>
            <a:spLocks noGrp="1"/>
          </p:cNvSpPr>
          <p:nvPr>
            <p:ph idx="1"/>
          </p:nvPr>
        </p:nvSpPr>
        <p:spPr>
          <a:xfrm>
            <a:off x="990937" y="1899702"/>
            <a:ext cx="4600972" cy="1975407"/>
          </a:xfrm>
        </p:spPr>
        <p:txBody>
          <a:bodyPr/>
          <a:lstStyle/>
          <a:p>
            <a:pPr marL="0" indent="0">
              <a:buNone/>
            </a:pPr>
            <a:r>
              <a:rPr lang="en-US" dirty="0"/>
              <a:t>People in communities </a:t>
            </a:r>
            <a:br>
              <a:rPr lang="en-US" dirty="0"/>
            </a:br>
            <a:r>
              <a:rPr lang="en-US" dirty="0"/>
              <a:t>will lead their recovery in informal and practical ways.</a:t>
            </a:r>
          </a:p>
        </p:txBody>
      </p:sp>
      <p:grpSp>
        <p:nvGrpSpPr>
          <p:cNvPr id="9" name="Group 8">
            <a:extLst>
              <a:ext uri="{FF2B5EF4-FFF2-40B4-BE49-F238E27FC236}">
                <a16:creationId xmlns:a16="http://schemas.microsoft.com/office/drawing/2014/main" id="{BCFA4DDF-C81D-A6E1-1BFD-B89CDD6DA61E}"/>
              </a:ext>
            </a:extLst>
          </p:cNvPr>
          <p:cNvGrpSpPr/>
          <p:nvPr/>
        </p:nvGrpSpPr>
        <p:grpSpPr>
          <a:xfrm>
            <a:off x="6275070" y="1481397"/>
            <a:ext cx="5240900" cy="4282067"/>
            <a:chOff x="6275070" y="1258659"/>
            <a:chExt cx="5240900" cy="428206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070" y="1258659"/>
              <a:ext cx="5240900" cy="3930675"/>
            </a:xfrm>
            <a:prstGeom prst="rect">
              <a:avLst/>
            </a:prstGeom>
          </p:spPr>
        </p:pic>
        <p:sp>
          <p:nvSpPr>
            <p:cNvPr id="2" name="TextBox 1"/>
            <p:cNvSpPr txBox="1"/>
            <p:nvPr/>
          </p:nvSpPr>
          <p:spPr>
            <a:xfrm>
              <a:off x="7966888" y="5232948"/>
              <a:ext cx="3549082" cy="307778"/>
            </a:xfrm>
            <a:prstGeom prst="rect">
              <a:avLst/>
            </a:prstGeom>
            <a:noFill/>
          </p:spPr>
          <p:txBody>
            <a:bodyPr wrap="square" rtlCol="0">
              <a:spAutoFit/>
            </a:bodyPr>
            <a:lstStyle/>
            <a:p>
              <a:pPr algn="r"/>
              <a:r>
                <a:rPr lang="en-AU" sz="1400" dirty="0">
                  <a:latin typeface="Calibri" panose="020F0502020204030204" pitchFamily="34" charset="0"/>
                  <a:ea typeface="Calibri" panose="020F0502020204030204" pitchFamily="34" charset="0"/>
                  <a:cs typeface="Calibri" panose="020F0502020204030204" pitchFamily="34" charset="0"/>
                </a:rPr>
                <a:t>Image courtesy of Australian Red Cross</a:t>
              </a:r>
            </a:p>
          </p:txBody>
        </p:sp>
      </p:grpSp>
      <p:sp>
        <p:nvSpPr>
          <p:cNvPr id="8" name="TextBox 7">
            <a:extLst>
              <a:ext uri="{FF2B5EF4-FFF2-40B4-BE49-F238E27FC236}">
                <a16:creationId xmlns:a16="http://schemas.microsoft.com/office/drawing/2014/main" id="{4F75A6C8-0114-7BA9-E43A-38F0B4A57C75}"/>
              </a:ext>
            </a:extLst>
          </p:cNvPr>
          <p:cNvSpPr txBox="1"/>
          <p:nvPr/>
        </p:nvSpPr>
        <p:spPr>
          <a:xfrm>
            <a:off x="990936" y="3839940"/>
            <a:ext cx="4284449" cy="1189813"/>
          </a:xfrm>
          <a:prstGeom prst="rect">
            <a:avLst/>
          </a:prstGeom>
          <a:noFill/>
        </p:spPr>
        <p:txBody>
          <a:bodyPr wrap="square" rtlCol="0">
            <a:spAutoFit/>
          </a:bodyPr>
          <a:lstStyle/>
          <a:p>
            <a:pPr>
              <a:lnSpc>
                <a:spcPct val="110000"/>
              </a:lnSpc>
            </a:pPr>
            <a:r>
              <a:rPr lang="en-US" sz="2200" dirty="0">
                <a:solidFill>
                  <a:schemeClr val="accent1"/>
                </a:solidFill>
                <a:latin typeface="Panton Bold" panose="00000800000000000000" pitchFamily="50" charset="0"/>
              </a:rPr>
              <a:t>Recovery is best achieved when affected communities are actively involved.</a:t>
            </a:r>
          </a:p>
        </p:txBody>
      </p:sp>
    </p:spTree>
    <p:extLst>
      <p:ext uri="{BB962C8B-B14F-4D97-AF65-F5344CB8AC3E}">
        <p14:creationId xmlns:p14="http://schemas.microsoft.com/office/powerpoint/2010/main" val="309570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DE3E-576D-4458-90E0-DD79588F907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2466525" y="1867661"/>
            <a:ext cx="7560428" cy="2783313"/>
          </a:xfrm>
        </p:spPr>
        <p:txBody>
          <a:bodyPr>
            <a:normAutofit/>
          </a:bodyPr>
          <a:lstStyle/>
          <a:p>
            <a:pPr algn="ctr"/>
            <a:r>
              <a:rPr lang="en-AU" sz="3800" dirty="0">
                <a:solidFill>
                  <a:schemeClr val="bg1"/>
                </a:solidFill>
              </a:rPr>
              <a:t>Disaster Recovery Experience</a:t>
            </a:r>
            <a:endParaRPr lang="en-AU" sz="3800" b="0" dirty="0">
              <a:solidFill>
                <a:schemeClr val="bg1"/>
              </a:solidFill>
            </a:endParaRPr>
          </a:p>
        </p:txBody>
      </p:sp>
    </p:spTree>
    <p:extLst>
      <p:ext uri="{BB962C8B-B14F-4D97-AF65-F5344CB8AC3E}">
        <p14:creationId xmlns:p14="http://schemas.microsoft.com/office/powerpoint/2010/main" val="414024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Local leaders and community champions</a:t>
            </a:r>
          </a:p>
        </p:txBody>
      </p:sp>
      <p:pic>
        <p:nvPicPr>
          <p:cNvPr id="4" name="Picture 3"/>
          <p:cNvPicPr>
            <a:picLocks noChangeAspect="1"/>
          </p:cNvPicPr>
          <p:nvPr/>
        </p:nvPicPr>
        <p:blipFill>
          <a:blip r:embed="rId3"/>
          <a:stretch>
            <a:fillRect/>
          </a:stretch>
        </p:blipFill>
        <p:spPr>
          <a:xfrm>
            <a:off x="6479417" y="1237240"/>
            <a:ext cx="3624647" cy="2798749"/>
          </a:xfrm>
          <a:prstGeom prst="rect">
            <a:avLst/>
          </a:prstGeom>
        </p:spPr>
      </p:pic>
      <p:grpSp>
        <p:nvGrpSpPr>
          <p:cNvPr id="13" name="Group 12">
            <a:extLst>
              <a:ext uri="{FF2B5EF4-FFF2-40B4-BE49-F238E27FC236}">
                <a16:creationId xmlns:a16="http://schemas.microsoft.com/office/drawing/2014/main" id="{073A7D81-C5E8-9575-229A-B6463EAC70B2}"/>
              </a:ext>
            </a:extLst>
          </p:cNvPr>
          <p:cNvGrpSpPr/>
          <p:nvPr/>
        </p:nvGrpSpPr>
        <p:grpSpPr>
          <a:xfrm>
            <a:off x="8291741" y="3569538"/>
            <a:ext cx="3322681" cy="2368796"/>
            <a:chOff x="8507369" y="3546092"/>
            <a:chExt cx="3322681" cy="236879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217" y="3546092"/>
              <a:ext cx="3076833" cy="2051222"/>
            </a:xfrm>
            <a:prstGeom prst="rect">
              <a:avLst/>
            </a:prstGeom>
          </p:spPr>
        </p:pic>
        <p:sp>
          <p:nvSpPr>
            <p:cNvPr id="6" name="TextBox 5"/>
            <p:cNvSpPr txBox="1"/>
            <p:nvPr/>
          </p:nvSpPr>
          <p:spPr>
            <a:xfrm>
              <a:off x="8507369" y="5637889"/>
              <a:ext cx="3322681" cy="276999"/>
            </a:xfrm>
            <a:prstGeom prst="rect">
              <a:avLst/>
            </a:prstGeom>
            <a:noFill/>
          </p:spPr>
          <p:txBody>
            <a:bodyPr wrap="square" rtlCol="0">
              <a:spAutoFit/>
            </a:bodyPr>
            <a:lstStyle/>
            <a:p>
              <a:pPr lvl="0" algn="r"/>
              <a:r>
                <a:rPr lang="en-AU" sz="1200" dirty="0">
                  <a:solidFill>
                    <a:srgbClr val="212121"/>
                  </a:solidFill>
                  <a:latin typeface="Calibri" panose="020F0502020204030204" pitchFamily="34" charset="0"/>
                  <a:ea typeface="Calibri" panose="020F0502020204030204" pitchFamily="34" charset="0"/>
                  <a:cs typeface="Calibri" panose="020F0502020204030204" pitchFamily="34" charset="0"/>
                </a:rPr>
                <a:t>Images courtesy of Australian Red Cross</a:t>
              </a:r>
            </a:p>
          </p:txBody>
        </p:sp>
      </p:grpSp>
      <p:sp>
        <p:nvSpPr>
          <p:cNvPr id="9" name="Content Placeholder 6">
            <a:extLst>
              <a:ext uri="{FF2B5EF4-FFF2-40B4-BE49-F238E27FC236}">
                <a16:creationId xmlns:a16="http://schemas.microsoft.com/office/drawing/2014/main" id="{0A356C36-9D0E-C9C1-81A7-30D6E89B553F}"/>
              </a:ext>
            </a:extLst>
          </p:cNvPr>
          <p:cNvSpPr txBox="1">
            <a:spLocks/>
          </p:cNvSpPr>
          <p:nvPr/>
        </p:nvSpPr>
        <p:spPr>
          <a:xfrm>
            <a:off x="990937" y="1696255"/>
            <a:ext cx="4600972" cy="1975407"/>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1000"/>
              </a:spcBef>
              <a:spcAft>
                <a:spcPts val="1000"/>
              </a:spcAft>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Community leaders are not necessarily the people with the loudest voices.</a:t>
            </a:r>
          </a:p>
        </p:txBody>
      </p:sp>
      <p:sp>
        <p:nvSpPr>
          <p:cNvPr id="10" name="TextBox 9">
            <a:extLst>
              <a:ext uri="{FF2B5EF4-FFF2-40B4-BE49-F238E27FC236}">
                <a16:creationId xmlns:a16="http://schemas.microsoft.com/office/drawing/2014/main" id="{CF8BBABF-3DA2-AC60-F66E-548889E34A8D}"/>
              </a:ext>
            </a:extLst>
          </p:cNvPr>
          <p:cNvSpPr txBox="1"/>
          <p:nvPr/>
        </p:nvSpPr>
        <p:spPr>
          <a:xfrm>
            <a:off x="990936" y="3569538"/>
            <a:ext cx="5198850" cy="1562223"/>
          </a:xfrm>
          <a:prstGeom prst="rect">
            <a:avLst/>
          </a:prstGeom>
          <a:noFill/>
        </p:spPr>
        <p:txBody>
          <a:bodyPr wrap="square" rtlCol="0">
            <a:spAutoFit/>
          </a:bodyPr>
          <a:lstStyle/>
          <a:p>
            <a:pPr>
              <a:lnSpc>
                <a:spcPct val="110000"/>
              </a:lnSpc>
            </a:pPr>
            <a:r>
              <a:rPr lang="en-US" sz="2200" dirty="0">
                <a:solidFill>
                  <a:schemeClr val="accent1"/>
                </a:solidFill>
                <a:latin typeface="Panton Bold" panose="00000800000000000000" pitchFamily="50" charset="0"/>
              </a:rPr>
              <a:t>They are the people who represent and champion approaches that the majority of the community consider to be appropriate, valid and relevant to them.</a:t>
            </a:r>
          </a:p>
        </p:txBody>
      </p:sp>
    </p:spTree>
    <p:extLst>
      <p:ext uri="{BB962C8B-B14F-4D97-AF65-F5344CB8AC3E}">
        <p14:creationId xmlns:p14="http://schemas.microsoft.com/office/powerpoint/2010/main" val="281416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647B-24F2-4BB1-8C63-1A55C6D27C69}"/>
              </a:ext>
            </a:extLst>
          </p:cNvPr>
          <p:cNvSpPr>
            <a:spLocks noGrp="1"/>
          </p:cNvSpPr>
          <p:nvPr>
            <p:ph type="title"/>
          </p:nvPr>
        </p:nvSpPr>
        <p:spPr>
          <a:xfrm>
            <a:off x="422910" y="202019"/>
            <a:ext cx="11407140" cy="1041991"/>
          </a:xfrm>
        </p:spPr>
        <p:txBody>
          <a:bodyPr/>
          <a:lstStyle/>
          <a:p>
            <a:endParaRPr lang="en-AU" dirty="0"/>
          </a:p>
        </p:txBody>
      </p:sp>
      <p:pic>
        <p:nvPicPr>
          <p:cNvPr id="8" name="Content Placeholder 7">
            <a:extLst>
              <a:ext uri="{FF2B5EF4-FFF2-40B4-BE49-F238E27FC236}">
                <a16:creationId xmlns:a16="http://schemas.microsoft.com/office/drawing/2014/main" id="{216CD02A-C1BB-40DF-BAB6-D696827AA7B8}"/>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p:blipFill>
        <p:spPr>
          <a:xfrm>
            <a:off x="0" y="0"/>
            <a:ext cx="12192692" cy="6857999"/>
          </a:xfrm>
        </p:spPr>
      </p:pic>
    </p:spTree>
    <p:extLst>
      <p:ext uri="{BB962C8B-B14F-4D97-AF65-F5344CB8AC3E}">
        <p14:creationId xmlns:p14="http://schemas.microsoft.com/office/powerpoint/2010/main" val="220584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Central role of local government</a:t>
            </a:r>
            <a:endParaRPr lang="en-AU" dirty="0"/>
          </a:p>
        </p:txBody>
      </p:sp>
      <p:sp>
        <p:nvSpPr>
          <p:cNvPr id="4" name="Content Placeholder 3">
            <a:extLst>
              <a:ext uri="{FF2B5EF4-FFF2-40B4-BE49-F238E27FC236}">
                <a16:creationId xmlns:a16="http://schemas.microsoft.com/office/drawing/2014/main" id="{92AF2BF1-06DA-0A95-4CC5-49171441DF1B}"/>
              </a:ext>
            </a:extLst>
          </p:cNvPr>
          <p:cNvSpPr>
            <a:spLocks noGrp="1"/>
          </p:cNvSpPr>
          <p:nvPr>
            <p:ph idx="1"/>
          </p:nvPr>
        </p:nvSpPr>
        <p:spPr/>
        <p:txBody>
          <a:bodyPr/>
          <a:lstStyle/>
          <a:p>
            <a:endParaRPr lang="en-AU" dirty="0"/>
          </a:p>
        </p:txBody>
      </p:sp>
      <p:sp>
        <p:nvSpPr>
          <p:cNvPr id="11" name="Teardrop 10">
            <a:extLst>
              <a:ext uri="{FF2B5EF4-FFF2-40B4-BE49-F238E27FC236}">
                <a16:creationId xmlns:a16="http://schemas.microsoft.com/office/drawing/2014/main" id="{12A5766A-A8CD-4E71-A180-DECD6A5E2C10}"/>
              </a:ext>
            </a:extLst>
          </p:cNvPr>
          <p:cNvSpPr/>
          <p:nvPr/>
        </p:nvSpPr>
        <p:spPr>
          <a:xfrm flipH="1">
            <a:off x="5885409" y="1362040"/>
            <a:ext cx="5944640" cy="4471035"/>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p:cNvSpPr/>
          <p:nvPr/>
        </p:nvSpPr>
        <p:spPr>
          <a:xfrm>
            <a:off x="6890735" y="1646710"/>
            <a:ext cx="4337685" cy="3670236"/>
          </a:xfrm>
          <a:prstGeom prst="rect">
            <a:avLst/>
          </a:prstGeom>
        </p:spPr>
        <p:txBody>
          <a:bodyPr wrap="square" lIns="91440" tIns="45720" rIns="91440" bIns="45720" anchor="t">
            <a:spAutoFit/>
          </a:bodyPr>
          <a:lstStyle/>
          <a:p>
            <a:pPr marL="342900" marR="0" lvl="0" indent="-342900" algn="l" defTabSz="914400" rtl="0" eaLnBrk="1" fontAlgn="auto" latinLnBrk="0" hangingPunct="1">
              <a:spcBef>
                <a:spcPts val="600"/>
              </a:spcBef>
              <a:spcAft>
                <a:spcPts val="700"/>
              </a:spcAft>
              <a:buClrTx/>
              <a:buSzPct val="100000"/>
              <a:buFont typeface="Wingdings" panose="05000000000000000000" pitchFamily="2" charset="2"/>
              <a:buChar char="ü"/>
              <a:tabLst/>
              <a:defRPr/>
            </a:pPr>
            <a:r>
              <a:rPr kumimoji="0"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Closest level of government </a:t>
            </a:r>
            <a:br>
              <a:rPr lang="en-AU"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to community</a:t>
            </a:r>
          </a:p>
          <a:p>
            <a:pPr marL="342900" marR="0" lvl="0" indent="-342900" algn="l" defTabSz="914400" rtl="0" eaLnBrk="1" fontAlgn="auto" latinLnBrk="0" hangingPunct="1">
              <a:spcBef>
                <a:spcPts val="600"/>
              </a:spcBef>
              <a:spcAft>
                <a:spcPts val="700"/>
              </a:spcAft>
              <a:buClrTx/>
              <a:buSzPct val="100000"/>
              <a:buFont typeface="Wingdings" panose="05000000000000000000" pitchFamily="2" charset="2"/>
              <a:buChar char="ü"/>
              <a:tabLst/>
              <a:defRPr/>
            </a:pPr>
            <a:r>
              <a:rPr lang="en-AU" sz="2000" dirty="0">
                <a:solidFill>
                  <a:schemeClr val="bg1"/>
                </a:solidFill>
                <a:latin typeface="Calibri" panose="020F0502020204030204" pitchFamily="34" charset="0"/>
                <a:ea typeface="Calibri" panose="020F0502020204030204" pitchFamily="34" charset="0"/>
                <a:cs typeface="Calibri" panose="020F0502020204030204" pitchFamily="34" charset="0"/>
              </a:rPr>
              <a:t>Strong local knowledge and networks</a:t>
            </a:r>
          </a:p>
          <a:p>
            <a:pPr marL="342900" marR="0" lvl="0" indent="-342900" algn="l" defTabSz="914400" rtl="0" eaLnBrk="1" fontAlgn="auto" latinLnBrk="0" hangingPunct="1">
              <a:spcBef>
                <a:spcPts val="600"/>
              </a:spcBef>
              <a:spcAft>
                <a:spcPts val="700"/>
              </a:spcAft>
              <a:buClrTx/>
              <a:buSzPct val="100000"/>
              <a:buFont typeface="Wingdings" panose="05000000000000000000" pitchFamily="2" charset="2"/>
              <a:buChar char="ü"/>
              <a:tabLst/>
              <a:defRPr/>
            </a:pPr>
            <a:r>
              <a:rPr kumimoji="0"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Provide a broad range of services to the community, all of the time, not just after disaster</a:t>
            </a:r>
            <a:endParaRPr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600"/>
              </a:spcBef>
              <a:spcAft>
                <a:spcPts val="700"/>
              </a:spcAft>
              <a:buSzPct val="100000"/>
              <a:buFont typeface="Wingdings" panose="05000000000000000000" pitchFamily="2" charset="2"/>
              <a:buChar char="ü"/>
              <a:defRPr/>
            </a:pPr>
            <a:r>
              <a:rPr kumimoji="0"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Will still be supporting the community after other recovery services have</a:t>
            </a:r>
            <a:r>
              <a:rPr kumimoji="0" lang="en-AU" sz="2000" i="0" u="none" strike="noStrike" kern="120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concluded</a:t>
            </a:r>
            <a:r>
              <a:rPr lang="en-AU"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AU" sz="200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F6648D5-8448-4AA0-97CB-055783BC4D7B}"/>
              </a:ext>
            </a:extLst>
          </p:cNvPr>
          <p:cNvPicPr>
            <a:picLocks noChangeAspect="1"/>
          </p:cNvPicPr>
          <p:nvPr/>
        </p:nvPicPr>
        <p:blipFill rotWithShape="1">
          <a:blip r:embed="rId3">
            <a:extLst>
              <a:ext uri="{28A0092B-C50C-407E-A947-70E740481C1C}">
                <a14:useLocalDpi xmlns:a14="http://schemas.microsoft.com/office/drawing/2010/main" val="0"/>
              </a:ext>
            </a:extLst>
          </a:blip>
          <a:srcRect l="20745" t="23997" r="21098" b="23997"/>
          <a:stretch/>
        </p:blipFill>
        <p:spPr>
          <a:xfrm>
            <a:off x="197236" y="1024925"/>
            <a:ext cx="7498080" cy="4471035"/>
          </a:xfrm>
          <a:prstGeom prst="rect">
            <a:avLst/>
          </a:prstGeom>
        </p:spPr>
      </p:pic>
    </p:spTree>
    <p:extLst>
      <p:ext uri="{BB962C8B-B14F-4D97-AF65-F5344CB8AC3E}">
        <p14:creationId xmlns:p14="http://schemas.microsoft.com/office/powerpoint/2010/main" val="37302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202019"/>
            <a:ext cx="6879928" cy="1427489"/>
          </a:xfrm>
        </p:spPr>
        <p:txBody>
          <a:bodyPr>
            <a:noAutofit/>
          </a:bodyPr>
          <a:lstStyle/>
          <a:p>
            <a:r>
              <a:rPr lang="en-AU" dirty="0"/>
              <a:t>Supporting a community through recovery is complex and challenging</a:t>
            </a:r>
          </a:p>
        </p:txBody>
      </p:sp>
      <p:sp>
        <p:nvSpPr>
          <p:cNvPr id="3" name="Content Placeholder 2"/>
          <p:cNvSpPr>
            <a:spLocks noGrp="1"/>
          </p:cNvSpPr>
          <p:nvPr>
            <p:ph idx="1"/>
          </p:nvPr>
        </p:nvSpPr>
        <p:spPr>
          <a:xfrm>
            <a:off x="990936" y="1782470"/>
            <a:ext cx="6078079" cy="4435494"/>
          </a:xfrm>
        </p:spPr>
        <p:txBody>
          <a:bodyPr/>
          <a:lstStyle/>
          <a:p>
            <a:r>
              <a:rPr lang="en-AU" dirty="0"/>
              <a:t>Some council staff may be personally impacted by the disaster</a:t>
            </a:r>
          </a:p>
          <a:p>
            <a:r>
              <a:rPr lang="en-AU" dirty="0"/>
              <a:t>Delivery of everyday essential services must go on alongside recovery activities</a:t>
            </a:r>
          </a:p>
          <a:p>
            <a:r>
              <a:rPr lang="en-AU" dirty="0"/>
              <a:t>All divisions of council are impacted and have recovery responsibilities</a:t>
            </a:r>
          </a:p>
          <a:p>
            <a:r>
              <a:rPr lang="en-AU" dirty="0"/>
              <a:t>Long-term recovery can lead to staff fatigue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680"/>
          <a:stretch/>
        </p:blipFill>
        <p:spPr>
          <a:xfrm>
            <a:off x="9850289" y="571855"/>
            <a:ext cx="1918801" cy="24468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9680"/>
          <a:stretch/>
        </p:blipFill>
        <p:spPr>
          <a:xfrm rot="5400000">
            <a:off x="7407431" y="819099"/>
            <a:ext cx="2446839" cy="1952325"/>
          </a:xfrm>
          <a:prstGeom prst="rect">
            <a:avLst/>
          </a:prstGeom>
        </p:spPr>
      </p:pic>
      <p:pic>
        <p:nvPicPr>
          <p:cNvPr id="4" name="Picture 3"/>
          <p:cNvPicPr>
            <a:picLocks noChangeAspect="1"/>
          </p:cNvPicPr>
          <p:nvPr/>
        </p:nvPicPr>
        <p:blipFill rotWithShape="1">
          <a:blip r:embed="rId5"/>
          <a:srcRect t="13847" b="9209"/>
          <a:stretch/>
        </p:blipFill>
        <p:spPr>
          <a:xfrm>
            <a:off x="7667135" y="3180718"/>
            <a:ext cx="4101955" cy="2371371"/>
          </a:xfrm>
          <a:prstGeom prst="rect">
            <a:avLst/>
          </a:prstGeom>
        </p:spPr>
      </p:pic>
    </p:spTree>
    <p:extLst>
      <p:ext uri="{BB962C8B-B14F-4D97-AF65-F5344CB8AC3E}">
        <p14:creationId xmlns:p14="http://schemas.microsoft.com/office/powerpoint/2010/main" val="22462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Working with community sector organisations</a:t>
            </a:r>
          </a:p>
        </p:txBody>
      </p:sp>
      <p:sp>
        <p:nvSpPr>
          <p:cNvPr id="3" name="Content Placeholder 2"/>
          <p:cNvSpPr>
            <a:spLocks noGrp="1"/>
          </p:cNvSpPr>
          <p:nvPr>
            <p:ph idx="1"/>
          </p:nvPr>
        </p:nvSpPr>
        <p:spPr/>
        <p:txBody>
          <a:bodyPr>
            <a:normAutofit fontScale="92500"/>
          </a:bodyPr>
          <a:lstStyle/>
          <a:p>
            <a:r>
              <a:rPr lang="en-AU" dirty="0"/>
              <a:t>Local community sector workers: </a:t>
            </a:r>
          </a:p>
          <a:p>
            <a:r>
              <a:rPr lang="en-AU" dirty="0"/>
              <a:t>Live and work in their community</a:t>
            </a:r>
          </a:p>
          <a:p>
            <a:r>
              <a:rPr lang="en-AU" dirty="0"/>
              <a:t>Are known and trusted by their community</a:t>
            </a:r>
          </a:p>
          <a:p>
            <a:r>
              <a:rPr lang="en-AU" dirty="0"/>
              <a:t>Know first-hand the disaster impacts on the vulnerable people that they work with</a:t>
            </a:r>
          </a:p>
          <a:p>
            <a:r>
              <a:rPr lang="en-AU" dirty="0"/>
              <a:t>Have important knowledge, relationships and resources to contribute to the recovery</a:t>
            </a:r>
          </a:p>
          <a:p>
            <a:r>
              <a:rPr lang="en-AU" dirty="0"/>
              <a:t>Will continue to be the main support organisations in the community long after large service providers and government agencies have finished up</a:t>
            </a:r>
          </a:p>
          <a:p>
            <a:endParaRPr lang="en-AU" dirty="0"/>
          </a:p>
          <a:p>
            <a:endParaRPr lang="en-AU" dirty="0"/>
          </a:p>
        </p:txBody>
      </p:sp>
    </p:spTree>
    <p:extLst>
      <p:ext uri="{BB962C8B-B14F-4D97-AF65-F5344CB8AC3E}">
        <p14:creationId xmlns:p14="http://schemas.microsoft.com/office/powerpoint/2010/main" val="11926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a:graysc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101599"/>
            <a:ext cx="12279691" cy="7102764"/>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777F502B-0864-70D0-D9E4-D6B9AE3CA821}"/>
              </a:ext>
            </a:extLst>
          </p:cNvPr>
          <p:cNvSpPr txBox="1">
            <a:spLocks/>
          </p:cNvSpPr>
          <p:nvPr/>
        </p:nvSpPr>
        <p:spPr>
          <a:xfrm>
            <a:off x="0" y="-139389"/>
            <a:ext cx="12279690" cy="7140553"/>
          </a:xfrm>
          <a:prstGeom prst="rect">
            <a:avLst/>
          </a:prstGeom>
          <a:solidFill>
            <a:schemeClr val="accent1">
              <a:alpha val="2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AU" sz="3800" dirty="0">
              <a:solidFill>
                <a:schemeClr val="bg1"/>
              </a:solidFill>
              <a:latin typeface="Panton Bold" panose="00000800000000000000" pitchFamily="50" charset="0"/>
              <a:ea typeface="+mj-ea"/>
              <a:cs typeface="+mj-cs"/>
            </a:endParaRPr>
          </a:p>
          <a:p>
            <a:pPr marL="0" indent="0" algn="ctr">
              <a:buFont typeface="Arial" panose="020B0604020202020204" pitchFamily="34" charset="0"/>
              <a:buNone/>
            </a:pPr>
            <a:endParaRPr lang="en-AU" sz="3800" dirty="0">
              <a:solidFill>
                <a:schemeClr val="bg1"/>
              </a:solidFill>
              <a:latin typeface="Panton Bold" panose="00000800000000000000" pitchFamily="50" charset="0"/>
              <a:ea typeface="+mj-ea"/>
              <a:cs typeface="+mj-cs"/>
            </a:endParaRPr>
          </a:p>
          <a:p>
            <a:pPr marL="0" indent="0" algn="ctr">
              <a:buFont typeface="Arial" panose="020B0604020202020204" pitchFamily="34" charset="0"/>
              <a:buNone/>
            </a:pPr>
            <a:endParaRPr lang="en-AU" sz="3800" dirty="0">
              <a:solidFill>
                <a:schemeClr val="bg1"/>
              </a:solidFill>
              <a:latin typeface="Panton Bold" panose="00000800000000000000" pitchFamily="50" charset="0"/>
              <a:ea typeface="+mj-ea"/>
              <a:cs typeface="+mj-cs"/>
            </a:endParaRPr>
          </a:p>
          <a:p>
            <a:pPr marL="0" indent="0" algn="ctr">
              <a:buFont typeface="Arial" panose="020B0604020202020204" pitchFamily="34" charset="0"/>
              <a:buNone/>
            </a:pPr>
            <a:br>
              <a:rPr lang="en-AU" sz="3800" dirty="0">
                <a:solidFill>
                  <a:schemeClr val="bg1"/>
                </a:solidFill>
                <a:latin typeface="Panton Bold" panose="00000800000000000000" pitchFamily="50" charset="0"/>
                <a:ea typeface="+mj-ea"/>
                <a:cs typeface="+mj-cs"/>
              </a:rPr>
            </a:br>
            <a:r>
              <a:rPr lang="en-AU" sz="3800" dirty="0">
                <a:solidFill>
                  <a:schemeClr val="bg1"/>
                </a:solidFill>
                <a:latin typeface="Panton Bold" panose="00000800000000000000" pitchFamily="50" charset="0"/>
                <a:ea typeface="+mj-ea"/>
                <a:cs typeface="+mj-cs"/>
              </a:rPr>
              <a:t>.</a:t>
            </a:r>
            <a:endParaRPr lang="en-AU" sz="3800" dirty="0">
              <a:solidFill>
                <a:schemeClr val="bg1"/>
              </a:solidFill>
              <a:latin typeface="Panton Bold" panose="00000800000000000000" pitchFamily="50" charset="0"/>
            </a:endParaRPr>
          </a:p>
        </p:txBody>
      </p:sp>
      <p:sp>
        <p:nvSpPr>
          <p:cNvPr id="3" name="Oval Callout 2"/>
          <p:cNvSpPr/>
          <p:nvPr/>
        </p:nvSpPr>
        <p:spPr>
          <a:xfrm>
            <a:off x="351112" y="3658522"/>
            <a:ext cx="3801687" cy="3199477"/>
          </a:xfrm>
          <a:prstGeom prst="wedgeEllipseCallout">
            <a:avLst>
              <a:gd name="adj1" fmla="val 55260"/>
              <a:gd name="adj2" fmla="val -46670"/>
            </a:avLst>
          </a:prstGeom>
          <a:solidFill>
            <a:srgbClr val="9B1889">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t>“Greater need for liaison and collaboration between official management structures and community led recovery efforts”</a:t>
            </a:r>
          </a:p>
        </p:txBody>
      </p:sp>
      <p:sp>
        <p:nvSpPr>
          <p:cNvPr id="12" name="Oval Callout 11"/>
          <p:cNvSpPr/>
          <p:nvPr/>
        </p:nvSpPr>
        <p:spPr>
          <a:xfrm>
            <a:off x="351112" y="1"/>
            <a:ext cx="3352800" cy="3000828"/>
          </a:xfrm>
          <a:prstGeom prst="wedgeEllipseCallout">
            <a:avLst>
              <a:gd name="adj1" fmla="val 50164"/>
              <a:gd name="adj2" fmla="val 44191"/>
            </a:avLst>
          </a:prstGeom>
          <a:solidFill>
            <a:srgbClr val="702C8B">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FFFFF"/>
                </a:solidFill>
                <a:effectLst/>
                <a:uLnTx/>
                <a:uFillTx/>
                <a:latin typeface="Panton Bold Italic" panose="00000800000000000000" pitchFamily="50" charset="0"/>
              </a:rPr>
              <a:t>“Community organisations are key players in communities and should be recognised as key players in recovery”</a:t>
            </a:r>
          </a:p>
        </p:txBody>
      </p:sp>
      <p:sp>
        <p:nvSpPr>
          <p:cNvPr id="13" name="Oval Callout 12"/>
          <p:cNvSpPr/>
          <p:nvPr/>
        </p:nvSpPr>
        <p:spPr>
          <a:xfrm>
            <a:off x="6951128" y="3658522"/>
            <a:ext cx="3352800" cy="3000828"/>
          </a:xfrm>
          <a:prstGeom prst="wedgeEllipseCallout">
            <a:avLst>
              <a:gd name="adj1" fmla="val -38679"/>
              <a:gd name="adj2" fmla="val -52876"/>
            </a:avLst>
          </a:prstGeom>
          <a:solidFill>
            <a:srgbClr val="702C8B">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t>“There is a lack of connection between existing community networks and formal recovery structures”</a:t>
            </a:r>
          </a:p>
        </p:txBody>
      </p:sp>
      <p:sp>
        <p:nvSpPr>
          <p:cNvPr id="14" name="Oval Callout 13"/>
          <p:cNvSpPr/>
          <p:nvPr/>
        </p:nvSpPr>
        <p:spPr>
          <a:xfrm>
            <a:off x="7963869" y="0"/>
            <a:ext cx="3639196" cy="3031667"/>
          </a:xfrm>
          <a:prstGeom prst="wedgeEllipseCallout">
            <a:avLst>
              <a:gd name="adj1" fmla="val -42748"/>
              <a:gd name="adj2" fmla="val 44512"/>
            </a:avLst>
          </a:prstGeom>
          <a:solidFill>
            <a:srgbClr val="9B1889">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t>“Emergency management </a:t>
            </a:r>
            <a:b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br>
            <a: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t>and recovery arrangements </a:t>
            </a:r>
            <a:b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br>
            <a:r>
              <a:rPr kumimoji="0" lang="en-AU" altLang="en-US" sz="2000" b="1" i="0" u="none" strike="noStrike" kern="0" cap="none" spc="0" normalizeH="0" baseline="0" noProof="0" dirty="0">
                <a:ln>
                  <a:noFill/>
                </a:ln>
                <a:solidFill>
                  <a:srgbClr val="FFFFFF"/>
                </a:solidFill>
                <a:effectLst/>
                <a:uLnTx/>
                <a:uFillTx/>
                <a:latin typeface="Panton Bold Italic" panose="00000800000000000000" pitchFamily="50" charset="0"/>
              </a:rPr>
              <a:t>are not well understood by local communities”</a:t>
            </a:r>
          </a:p>
        </p:txBody>
      </p:sp>
    </p:spTree>
    <p:extLst>
      <p:ext uri="{BB962C8B-B14F-4D97-AF65-F5344CB8AC3E}">
        <p14:creationId xmlns:p14="http://schemas.microsoft.com/office/powerpoint/2010/main" val="19028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partnership approach </a:t>
            </a:r>
          </a:p>
        </p:txBody>
      </p:sp>
      <p:sp>
        <p:nvSpPr>
          <p:cNvPr id="7" name="Content Placeholder 6">
            <a:extLst>
              <a:ext uri="{FF2B5EF4-FFF2-40B4-BE49-F238E27FC236}">
                <a16:creationId xmlns:a16="http://schemas.microsoft.com/office/drawing/2014/main" id="{ACC79693-9C1C-072E-4D39-626773C11450}"/>
              </a:ext>
            </a:extLst>
          </p:cNvPr>
          <p:cNvSpPr txBox="1">
            <a:spLocks/>
          </p:cNvSpPr>
          <p:nvPr/>
        </p:nvSpPr>
        <p:spPr>
          <a:xfrm>
            <a:off x="990936" y="1559168"/>
            <a:ext cx="10392171" cy="298938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1000"/>
              </a:spcBef>
              <a:spcAft>
                <a:spcPts val="1000"/>
              </a:spcAft>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Community organisations provide a vital conduit between communities and formal emergency management and recovery structures. </a:t>
            </a:r>
          </a:p>
          <a:p>
            <a:pPr marL="0" indent="0">
              <a:buFont typeface="Arial" panose="020B0604020202020204" pitchFamily="34" charset="0"/>
              <a:buNone/>
            </a:pPr>
            <a:r>
              <a:rPr lang="en-US" dirty="0"/>
              <a:t>Every organisation and group cannot be on the Recovery Committee.</a:t>
            </a:r>
          </a:p>
          <a:p>
            <a:pPr marL="0" indent="0" algn="ctr">
              <a:buFont typeface="Arial" panose="020B0604020202020204" pitchFamily="34" charset="0"/>
              <a:buNone/>
            </a:pPr>
            <a:br>
              <a:rPr lang="en-US" dirty="0"/>
            </a:br>
            <a:r>
              <a:rPr lang="en-US" dirty="0"/>
              <a:t>However… </a:t>
            </a:r>
          </a:p>
        </p:txBody>
      </p:sp>
      <p:sp>
        <p:nvSpPr>
          <p:cNvPr id="8" name="TextBox 7">
            <a:extLst>
              <a:ext uri="{FF2B5EF4-FFF2-40B4-BE49-F238E27FC236}">
                <a16:creationId xmlns:a16="http://schemas.microsoft.com/office/drawing/2014/main" id="{038F9898-775D-B432-BD69-00E1A5C51F7B}"/>
              </a:ext>
            </a:extLst>
          </p:cNvPr>
          <p:cNvSpPr txBox="1"/>
          <p:nvPr/>
        </p:nvSpPr>
        <p:spPr>
          <a:xfrm>
            <a:off x="990935" y="4606339"/>
            <a:ext cx="10210129" cy="817403"/>
          </a:xfrm>
          <a:prstGeom prst="rect">
            <a:avLst/>
          </a:prstGeom>
          <a:noFill/>
        </p:spPr>
        <p:txBody>
          <a:bodyPr wrap="square" rtlCol="0">
            <a:spAutoFit/>
          </a:bodyPr>
          <a:lstStyle/>
          <a:p>
            <a:pPr>
              <a:lnSpc>
                <a:spcPct val="110000"/>
              </a:lnSpc>
            </a:pPr>
            <a:r>
              <a:rPr lang="en-US" sz="2200" dirty="0">
                <a:solidFill>
                  <a:schemeClr val="accent1"/>
                </a:solidFill>
                <a:latin typeface="Panton Bold" panose="00000800000000000000" pitchFamily="50" charset="0"/>
              </a:rPr>
              <a:t>Recovery Committees must establish linkages with community organisations, groups and networks who can make a valuable contribution in recovery.</a:t>
            </a:r>
          </a:p>
        </p:txBody>
      </p:sp>
    </p:spTree>
    <p:extLst>
      <p:ext uri="{BB962C8B-B14F-4D97-AF65-F5344CB8AC3E}">
        <p14:creationId xmlns:p14="http://schemas.microsoft.com/office/powerpoint/2010/main" val="3584198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E7A-78E0-47F8-9233-8566CE4302C4}"/>
              </a:ext>
            </a:extLst>
          </p:cNvPr>
          <p:cNvSpPr>
            <a:spLocks noGrp="1"/>
          </p:cNvSpPr>
          <p:nvPr>
            <p:ph type="title"/>
          </p:nvPr>
        </p:nvSpPr>
        <p:spPr>
          <a:xfrm>
            <a:off x="422910" y="366405"/>
            <a:ext cx="8299850" cy="1041991"/>
          </a:xfrm>
        </p:spPr>
        <p:txBody>
          <a:bodyPr/>
          <a:lstStyle/>
          <a:p>
            <a:endParaRPr lang="en-AU" dirty="0"/>
          </a:p>
        </p:txBody>
      </p:sp>
      <p:pic>
        <p:nvPicPr>
          <p:cNvPr id="5" name="Content Placeholder 4">
            <a:extLst>
              <a:ext uri="{FF2B5EF4-FFF2-40B4-BE49-F238E27FC236}">
                <a16:creationId xmlns:a16="http://schemas.microsoft.com/office/drawing/2014/main" id="{94F73DA5-2BD5-4DA8-887C-89E228EFD41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p:blipFill>
        <p:spPr>
          <a:xfrm>
            <a:off x="0" y="0"/>
            <a:ext cx="12192692" cy="6857999"/>
          </a:xfrm>
        </p:spPr>
      </p:pic>
    </p:spTree>
    <p:extLst>
      <p:ext uri="{BB962C8B-B14F-4D97-AF65-F5344CB8AC3E}">
        <p14:creationId xmlns:p14="http://schemas.microsoft.com/office/powerpoint/2010/main" val="3249705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Recovery over time</a:t>
            </a:r>
          </a:p>
        </p:txBody>
      </p:sp>
      <p:sp>
        <p:nvSpPr>
          <p:cNvPr id="3" name="Content Placeholder 2"/>
          <p:cNvSpPr>
            <a:spLocks noGrp="1"/>
          </p:cNvSpPr>
          <p:nvPr>
            <p:ph idx="1"/>
          </p:nvPr>
        </p:nvSpPr>
        <p:spPr/>
        <p:txBody>
          <a:bodyPr/>
          <a:lstStyle/>
          <a:p>
            <a:r>
              <a:rPr lang="en-AU" dirty="0"/>
              <a:t>Recovery is long term – it takes years</a:t>
            </a:r>
          </a:p>
          <a:p>
            <a:r>
              <a:rPr lang="en-AU" dirty="0"/>
              <a:t>The needs of individuals and communities will evolve and change over time</a:t>
            </a:r>
          </a:p>
          <a:p>
            <a:r>
              <a:rPr lang="en-AU" dirty="0"/>
              <a:t>Recovery Committee membership will change as community needs evolve</a:t>
            </a:r>
          </a:p>
          <a:p>
            <a:r>
              <a:rPr lang="en-AU" dirty="0"/>
              <a:t>Review membership of the Recovery Committee every six months.</a:t>
            </a:r>
          </a:p>
        </p:txBody>
      </p:sp>
    </p:spTree>
    <p:extLst>
      <p:ext uri="{BB962C8B-B14F-4D97-AF65-F5344CB8AC3E}">
        <p14:creationId xmlns:p14="http://schemas.microsoft.com/office/powerpoint/2010/main" val="16440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Good practice tips for Recovery Committees</a:t>
            </a:r>
          </a:p>
        </p:txBody>
      </p:sp>
      <p:sp>
        <p:nvSpPr>
          <p:cNvPr id="3" name="Content Placeholder 2"/>
          <p:cNvSpPr>
            <a:spLocks noGrp="1"/>
          </p:cNvSpPr>
          <p:nvPr>
            <p:ph idx="1"/>
          </p:nvPr>
        </p:nvSpPr>
        <p:spPr/>
        <p:txBody>
          <a:bodyPr>
            <a:normAutofit fontScale="92500" lnSpcReduction="10000"/>
          </a:bodyPr>
          <a:lstStyle/>
          <a:p>
            <a:pPr lvl="0"/>
            <a:r>
              <a:rPr lang="en-AU" dirty="0"/>
              <a:t>Be as inclusive as possible in identifying and assessing the ‘affected’ community. </a:t>
            </a:r>
          </a:p>
          <a:p>
            <a:pPr lvl="0"/>
            <a:r>
              <a:rPr lang="en-AU" dirty="0"/>
              <a:t>Recognise that significant impacts can be experienced by those not considered ‘directly affected’. </a:t>
            </a:r>
          </a:p>
          <a:p>
            <a:r>
              <a:rPr lang="en-AU" dirty="0"/>
              <a:t>Remember that everyone who is affected may not live in the same area. </a:t>
            </a:r>
          </a:p>
          <a:p>
            <a:pPr lvl="0"/>
            <a:r>
              <a:rPr lang="en-AU" dirty="0"/>
              <a:t>Plan collaboratively with the community. </a:t>
            </a:r>
          </a:p>
          <a:p>
            <a:pPr lvl="0"/>
            <a:r>
              <a:rPr lang="en-AU" dirty="0"/>
              <a:t>Tailor and adapt plans to meet changing community needs. </a:t>
            </a:r>
          </a:p>
          <a:p>
            <a:pPr lvl="0"/>
            <a:r>
              <a:rPr lang="en-AU" dirty="0"/>
              <a:t>Identify and work through community leaders. </a:t>
            </a:r>
          </a:p>
          <a:p>
            <a:r>
              <a:rPr lang="en-AU" dirty="0"/>
              <a:t>Community Recovery Handbook (AIDR 2018)</a:t>
            </a:r>
          </a:p>
        </p:txBody>
      </p:sp>
    </p:spTree>
    <p:extLst>
      <p:ext uri="{BB962C8B-B14F-4D97-AF65-F5344CB8AC3E}">
        <p14:creationId xmlns:p14="http://schemas.microsoft.com/office/powerpoint/2010/main" val="32701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 y="202019"/>
            <a:ext cx="11407140" cy="753945"/>
          </a:xfrm>
        </p:spPr>
        <p:txBody>
          <a:bodyPr>
            <a:normAutofit/>
          </a:bodyPr>
          <a:lstStyle/>
          <a:p>
            <a:r>
              <a:rPr lang="en-AU" sz="3600" dirty="0"/>
              <a:t>Objectives</a:t>
            </a:r>
          </a:p>
        </p:txBody>
      </p:sp>
      <p:sp>
        <p:nvSpPr>
          <p:cNvPr id="6" name="Rounded Rectangle 6">
            <a:extLst>
              <a:ext uri="{FF2B5EF4-FFF2-40B4-BE49-F238E27FC236}">
                <a16:creationId xmlns:a16="http://schemas.microsoft.com/office/drawing/2014/main" id="{D5854D3F-4458-F56E-105B-DC4554B73779}"/>
              </a:ext>
            </a:extLst>
          </p:cNvPr>
          <p:cNvSpPr/>
          <p:nvPr/>
        </p:nvSpPr>
        <p:spPr>
          <a:xfrm>
            <a:off x="639438" y="2097870"/>
            <a:ext cx="10902038" cy="692000"/>
          </a:xfrm>
          <a:prstGeom prst="roundRect">
            <a:avLst>
              <a:gd name="adj" fmla="val 0"/>
            </a:avLst>
          </a:prstGeom>
          <a:solidFill>
            <a:srgbClr val="EB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b="1" dirty="0">
                <a:solidFill>
                  <a:srgbClr val="9B1889"/>
                </a:solidFill>
                <a:latin typeface="Panton SemiBold" panose="00000700000000000000" pitchFamily="50" charset="0"/>
                <a:ea typeface="Calibri" panose="020F0502020204030204" pitchFamily="34" charset="0"/>
                <a:cs typeface="Calibri"/>
              </a:rPr>
              <a:t>Disaster recovery concepts and principles</a:t>
            </a:r>
          </a:p>
        </p:txBody>
      </p:sp>
      <p:sp>
        <p:nvSpPr>
          <p:cNvPr id="11" name="Rounded Rectangle 7">
            <a:extLst>
              <a:ext uri="{FF2B5EF4-FFF2-40B4-BE49-F238E27FC236}">
                <a16:creationId xmlns:a16="http://schemas.microsoft.com/office/drawing/2014/main" id="{0AFB4C5E-C588-10D3-9F80-9787E90A91D9}"/>
              </a:ext>
            </a:extLst>
          </p:cNvPr>
          <p:cNvSpPr/>
          <p:nvPr/>
        </p:nvSpPr>
        <p:spPr>
          <a:xfrm>
            <a:off x="639438" y="2923624"/>
            <a:ext cx="5371404" cy="1193613"/>
          </a:xfrm>
          <a:prstGeom prst="roundRect">
            <a:avLst>
              <a:gd name="adj" fmla="val 0"/>
            </a:avLst>
          </a:prstGeom>
          <a:solidFill>
            <a:srgbClr val="EB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pPr>
            <a:r>
              <a:rPr lang="en-US" sz="2000" b="1" dirty="0">
                <a:solidFill>
                  <a:srgbClr val="9B1889"/>
                </a:solidFill>
                <a:latin typeface="Panton SemiBold" panose="00000700000000000000" pitchFamily="50" charset="0"/>
                <a:ea typeface="Calibri" panose="020F0502020204030204" pitchFamily="34" charset="0"/>
                <a:cs typeface="Calibri"/>
              </a:rPr>
              <a:t>The impacts of disasters on individuals and communities</a:t>
            </a:r>
          </a:p>
        </p:txBody>
      </p:sp>
      <p:sp>
        <p:nvSpPr>
          <p:cNvPr id="12" name="Rounded Rectangle 8">
            <a:extLst>
              <a:ext uri="{FF2B5EF4-FFF2-40B4-BE49-F238E27FC236}">
                <a16:creationId xmlns:a16="http://schemas.microsoft.com/office/drawing/2014/main" id="{75C86A03-6787-BF19-F5CD-4181812ADAF2}"/>
              </a:ext>
            </a:extLst>
          </p:cNvPr>
          <p:cNvSpPr/>
          <p:nvPr/>
        </p:nvSpPr>
        <p:spPr>
          <a:xfrm>
            <a:off x="6138227" y="2923624"/>
            <a:ext cx="5403249" cy="1193613"/>
          </a:xfrm>
          <a:prstGeom prst="roundRect">
            <a:avLst>
              <a:gd name="adj" fmla="val 0"/>
            </a:avLst>
          </a:prstGeom>
          <a:solidFill>
            <a:srgbClr val="EB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b="1" dirty="0">
                <a:solidFill>
                  <a:srgbClr val="9B1889"/>
                </a:solidFill>
                <a:latin typeface="Panton SemiBold" panose="00000700000000000000" pitchFamily="50" charset="0"/>
                <a:ea typeface="Calibri" panose="020F0502020204030204" pitchFamily="34" charset="0"/>
                <a:cs typeface="Calibri"/>
              </a:rPr>
              <a:t>The importance of the community’s role and participation in recovery</a:t>
            </a:r>
          </a:p>
        </p:txBody>
      </p:sp>
      <p:sp>
        <p:nvSpPr>
          <p:cNvPr id="14" name="Rounded Rectangle 10">
            <a:extLst>
              <a:ext uri="{FF2B5EF4-FFF2-40B4-BE49-F238E27FC236}">
                <a16:creationId xmlns:a16="http://schemas.microsoft.com/office/drawing/2014/main" id="{8C56EB27-ED13-1804-0D5F-5195F248D6CC}"/>
              </a:ext>
            </a:extLst>
          </p:cNvPr>
          <p:cNvSpPr/>
          <p:nvPr/>
        </p:nvSpPr>
        <p:spPr>
          <a:xfrm>
            <a:off x="639437" y="4250991"/>
            <a:ext cx="10902038" cy="692000"/>
          </a:xfrm>
          <a:prstGeom prst="roundRect">
            <a:avLst>
              <a:gd name="adj" fmla="val 0"/>
            </a:avLst>
          </a:prstGeom>
          <a:solidFill>
            <a:srgbClr val="9B1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dirty="0">
                <a:solidFill>
                  <a:schemeClr val="bg1"/>
                </a:solidFill>
                <a:latin typeface="Panton Bold" panose="00000800000000000000" pitchFamily="50" charset="0"/>
                <a:ea typeface="Calibri" panose="020F0502020204030204" pitchFamily="34" charset="0"/>
                <a:cs typeface="Calibri"/>
              </a:rPr>
              <a:t>How local community organisations can support emergency management arrangements</a:t>
            </a:r>
          </a:p>
        </p:txBody>
      </p:sp>
      <p:sp>
        <p:nvSpPr>
          <p:cNvPr id="15" name="Rectangle 14">
            <a:extLst>
              <a:ext uri="{FF2B5EF4-FFF2-40B4-BE49-F238E27FC236}">
                <a16:creationId xmlns:a16="http://schemas.microsoft.com/office/drawing/2014/main" id="{76CF4A5E-06A2-3639-F5FB-AAE4F521BA6F}"/>
              </a:ext>
            </a:extLst>
          </p:cNvPr>
          <p:cNvSpPr/>
          <p:nvPr/>
        </p:nvSpPr>
        <p:spPr>
          <a:xfrm>
            <a:off x="728608" y="1070626"/>
            <a:ext cx="10329982" cy="430887"/>
          </a:xfrm>
          <a:prstGeom prst="rect">
            <a:avLst/>
          </a:prstGeom>
        </p:spPr>
        <p:txBody>
          <a:bodyPr wrap="square">
            <a:spAutoFit/>
          </a:bodyPr>
          <a:lstStyle/>
          <a:p>
            <a:r>
              <a:rPr lang="en-AU" sz="2200" b="1" dirty="0">
                <a:latin typeface="Panton Bold" panose="00000800000000000000" pitchFamily="50" charset="0"/>
              </a:rPr>
              <a:t>Increased understanding of: </a:t>
            </a:r>
          </a:p>
        </p:txBody>
      </p:sp>
    </p:spTree>
    <p:extLst>
      <p:ext uri="{BB962C8B-B14F-4D97-AF65-F5344CB8AC3E}">
        <p14:creationId xmlns:p14="http://schemas.microsoft.com/office/powerpoint/2010/main" val="1628353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DE3E-576D-4458-90E0-DD79588F9070}"/>
              </a:ext>
            </a:extLst>
          </p:cNvPr>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1927956" y="2689257"/>
            <a:ext cx="8336085" cy="2417965"/>
          </a:xfrm>
        </p:spPr>
        <p:txBody>
          <a:bodyPr>
            <a:normAutofit/>
          </a:bodyPr>
          <a:lstStyle/>
          <a:p>
            <a:pPr algn="ctr"/>
            <a:r>
              <a:rPr lang="en-AU" sz="3800" dirty="0">
                <a:solidFill>
                  <a:schemeClr val="bg1"/>
                </a:solidFill>
              </a:rPr>
              <a:t>Three perspectives from recovery: Practitioners on community recovery</a:t>
            </a:r>
            <a:endParaRPr lang="en-AU" sz="3800" b="0" dirty="0">
              <a:solidFill>
                <a:schemeClr val="bg1"/>
              </a:solidFill>
            </a:endParaRPr>
          </a:p>
        </p:txBody>
      </p:sp>
      <p:pic>
        <p:nvPicPr>
          <p:cNvPr id="9" name="Graphic 8" descr="Video camera with solid fill">
            <a:extLst>
              <a:ext uri="{FF2B5EF4-FFF2-40B4-BE49-F238E27FC236}">
                <a16:creationId xmlns:a16="http://schemas.microsoft.com/office/drawing/2014/main" id="{CF221FCE-21FF-4361-96F6-4E5C1C8A47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9499" y="704994"/>
            <a:ext cx="2413000" cy="2413000"/>
          </a:xfrm>
          <a:prstGeom prst="rect">
            <a:avLst/>
          </a:prstGeom>
        </p:spPr>
      </p:pic>
      <p:sp>
        <p:nvSpPr>
          <p:cNvPr id="3" name="Rectangle 2">
            <a:hlinkClick r:id="rId5"/>
            <a:extLst>
              <a:ext uri="{FF2B5EF4-FFF2-40B4-BE49-F238E27FC236}">
                <a16:creationId xmlns:a16="http://schemas.microsoft.com/office/drawing/2014/main" id="{9E7ECA60-E23B-624A-B9E7-F973CD3B00C1}"/>
              </a:ext>
            </a:extLst>
          </p:cNvPr>
          <p:cNvSpPr/>
          <p:nvPr/>
        </p:nvSpPr>
        <p:spPr>
          <a:xfrm>
            <a:off x="1524000" y="573741"/>
            <a:ext cx="9072282" cy="5199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34749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a:extLst>
              <a:ext uri="{FF2B5EF4-FFF2-40B4-BE49-F238E27FC236}">
                <a16:creationId xmlns:a16="http://schemas.microsoft.com/office/drawing/2014/main" id="{17C11398-A237-735D-776E-B0133535E027}"/>
              </a:ext>
            </a:extLst>
          </p:cNvPr>
          <p:cNvSpPr txBox="1">
            <a:spLocks/>
          </p:cNvSpPr>
          <p:nvPr/>
        </p:nvSpPr>
        <p:spPr>
          <a:xfrm>
            <a:off x="915029" y="3362501"/>
            <a:ext cx="2942459" cy="870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800" dirty="0">
                <a:latin typeface="Panton Bold" panose="00000800000000000000" pitchFamily="50" charset="0"/>
              </a:rPr>
              <a:t>Part B</a:t>
            </a:r>
          </a:p>
        </p:txBody>
      </p:sp>
      <p:sp>
        <p:nvSpPr>
          <p:cNvPr id="5" name="Title 5">
            <a:extLst>
              <a:ext uri="{FF2B5EF4-FFF2-40B4-BE49-F238E27FC236}">
                <a16:creationId xmlns:a16="http://schemas.microsoft.com/office/drawing/2014/main" id="{0012A765-4E37-AA19-3067-A20B7124A503}"/>
              </a:ext>
            </a:extLst>
          </p:cNvPr>
          <p:cNvSpPr txBox="1">
            <a:spLocks/>
          </p:cNvSpPr>
          <p:nvPr/>
        </p:nvSpPr>
        <p:spPr>
          <a:xfrm>
            <a:off x="915029" y="2404607"/>
            <a:ext cx="11000451" cy="167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kern="1200">
                <a:solidFill>
                  <a:schemeClr val="accent1"/>
                </a:solidFill>
                <a:latin typeface="Panton Bold" panose="00000800000000000000" pitchFamily="50" charset="0"/>
                <a:ea typeface="+mj-ea"/>
                <a:cs typeface="+mj-cs"/>
              </a:defRPr>
            </a:lvl1pPr>
          </a:lstStyle>
          <a:p>
            <a:r>
              <a:rPr lang="en-AU" dirty="0"/>
              <a:t>Fundamentals of Community Recovery</a:t>
            </a:r>
          </a:p>
        </p:txBody>
      </p:sp>
    </p:spTree>
    <p:extLst>
      <p:ext uri="{BB962C8B-B14F-4D97-AF65-F5344CB8AC3E}">
        <p14:creationId xmlns:p14="http://schemas.microsoft.com/office/powerpoint/2010/main" val="2138020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3760" y="320039"/>
            <a:ext cx="10212238" cy="760615"/>
          </a:xfrm>
        </p:spPr>
        <p:txBody>
          <a:bodyPr vert="horz" lIns="91440" tIns="45720" rIns="91440" bIns="45720" rtlCol="0" anchor="t">
            <a:normAutofit/>
          </a:bodyPr>
          <a:lstStyle/>
          <a:p>
            <a:pPr marL="0" indent="0">
              <a:lnSpc>
                <a:spcPct val="110000"/>
              </a:lnSpc>
              <a:buNone/>
            </a:pPr>
            <a:r>
              <a:rPr lang="en-AU" sz="3200" b="1" dirty="0">
                <a:solidFill>
                  <a:schemeClr val="accent1"/>
                </a:solidFill>
                <a:latin typeface="Panton SemiBold" panose="00000700000000000000" pitchFamily="50" charset="0"/>
              </a:rPr>
              <a:t>The National Principles for Disaster Recovery</a:t>
            </a:r>
            <a:endParaRPr lang="en-AU" sz="3200" dirty="0">
              <a:solidFill>
                <a:schemeClr val="bg1"/>
              </a:solidFill>
              <a:latin typeface="Panton SemiBold" panose="00000700000000000000" pitchFamily="50" charset="0"/>
            </a:endParaRPr>
          </a:p>
          <a:p>
            <a:pPr algn="ctr"/>
            <a:endParaRPr lang="en-AU" sz="3200" dirty="0">
              <a:solidFill>
                <a:schemeClr val="bg1"/>
              </a:solidFill>
              <a:latin typeface="Panton SemiBold" panose="00000700000000000000" pitchFamily="50" charset="0"/>
            </a:endParaRPr>
          </a:p>
        </p:txBody>
      </p:sp>
      <p:sp>
        <p:nvSpPr>
          <p:cNvPr id="4" name="TextBox 3"/>
          <p:cNvSpPr txBox="1"/>
          <p:nvPr/>
        </p:nvSpPr>
        <p:spPr>
          <a:xfrm>
            <a:off x="363760" y="4266415"/>
            <a:ext cx="9507071" cy="1446550"/>
          </a:xfrm>
          <a:prstGeom prst="rect">
            <a:avLst/>
          </a:prstGeom>
          <a:noFill/>
        </p:spPr>
        <p:txBody>
          <a:bodyPr wrap="square" lIns="91440" tIns="45720" rIns="91440" bIns="45720" rtlCol="0" anchor="t">
            <a:spAutoFit/>
          </a:bodyPr>
          <a:lstStyle/>
          <a:p>
            <a:pPr>
              <a:defRPr/>
            </a:pPr>
            <a:r>
              <a:rPr kumimoji="0" lang="en-AU" sz="2200" i="0" u="none" strike="noStrike" kern="1200" cap="none" spc="0" normalizeH="0" baseline="0" noProof="0" dirty="0">
                <a:ln>
                  <a:noFill/>
                </a:ln>
                <a:effectLst/>
                <a:uLnTx/>
                <a:uFillTx/>
                <a:latin typeface="Panton SemiBold" panose="00000700000000000000" pitchFamily="50" charset="0"/>
              </a:rPr>
              <a:t>Which</a:t>
            </a:r>
            <a:r>
              <a:rPr lang="en-AU" sz="2200" dirty="0">
                <a:latin typeface="Panton SemiBold" panose="00000700000000000000" pitchFamily="50" charset="0"/>
              </a:rPr>
              <a:t> </a:t>
            </a:r>
            <a:r>
              <a:rPr kumimoji="0" lang="en-AU" sz="2200" i="0" u="none" strike="noStrike" kern="1200" cap="none" spc="0" normalizeH="0" baseline="0" noProof="0" dirty="0">
                <a:ln>
                  <a:noFill/>
                </a:ln>
                <a:effectLst/>
                <a:uLnTx/>
                <a:uFillTx/>
                <a:latin typeface="Panton SemiBold" panose="00000700000000000000" pitchFamily="50" charset="0"/>
              </a:rPr>
              <a:t>principles for disaster recovery are most important to </a:t>
            </a:r>
            <a:r>
              <a:rPr kumimoji="0" lang="en-AU" sz="2200" i="0" u="sng" strike="noStrike" kern="1200" cap="none" spc="0" normalizeH="0" baseline="0" noProof="0" dirty="0">
                <a:ln>
                  <a:noFill/>
                </a:ln>
                <a:effectLst/>
                <a:uLnTx/>
                <a:uFillTx/>
                <a:latin typeface="Panton SemiBold" panose="00000700000000000000" pitchFamily="50" charset="0"/>
              </a:rPr>
              <a:t>you</a:t>
            </a:r>
            <a:r>
              <a:rPr kumimoji="0" lang="en-AU" sz="2200" i="0" u="none" strike="noStrike" kern="1200" cap="none" spc="0" normalizeH="0" baseline="0" noProof="0" dirty="0">
                <a:ln>
                  <a:noFill/>
                </a:ln>
                <a:effectLst/>
                <a:uLnTx/>
                <a:uFillTx/>
                <a:latin typeface="Panton SemiBold" panose="00000700000000000000" pitchFamily="50" charset="0"/>
              </a:rPr>
              <a:t> in </a:t>
            </a:r>
            <a:r>
              <a:rPr kumimoji="0" lang="en-AU" sz="2200" i="0" u="sng" strike="noStrike" kern="1200" cap="none" spc="0" normalizeH="0" baseline="0" noProof="0" dirty="0">
                <a:ln>
                  <a:noFill/>
                </a:ln>
                <a:effectLst/>
                <a:uLnTx/>
                <a:uFillTx/>
                <a:latin typeface="Panton SemiBold" panose="00000700000000000000" pitchFamily="50" charset="0"/>
              </a:rPr>
              <a:t>your role</a:t>
            </a:r>
            <a:r>
              <a:rPr kumimoji="0" lang="en-AU" sz="2200" i="0" strike="noStrike" kern="1200" cap="none" spc="0" normalizeH="0" baseline="0" noProof="0" dirty="0">
                <a:ln>
                  <a:noFill/>
                </a:ln>
                <a:effectLst/>
                <a:uLnTx/>
                <a:uFillTx/>
                <a:latin typeface="Panton SemiBold" panose="00000700000000000000" pitchFamily="50" charset="0"/>
              </a:rPr>
              <a:t> </a:t>
            </a:r>
            <a:r>
              <a:rPr kumimoji="0" lang="en-AU" sz="2200" i="0" u="none" strike="noStrike" kern="1200" cap="none" spc="0" normalizeH="0" baseline="0" noProof="0" dirty="0">
                <a:ln>
                  <a:noFill/>
                </a:ln>
                <a:effectLst/>
                <a:uLnTx/>
                <a:uFillTx/>
                <a:latin typeface="Panton SemiBold" panose="00000700000000000000" pitchFamily="50" charset="0"/>
              </a:rPr>
              <a:t>on the </a:t>
            </a:r>
            <a:r>
              <a:rPr lang="en-AU" sz="2200" dirty="0">
                <a:latin typeface="Panton SemiBold" panose="00000700000000000000" pitchFamily="50" charset="0"/>
              </a:rPr>
              <a:t>Recovery</a:t>
            </a:r>
            <a:r>
              <a:rPr kumimoji="0" lang="en-AU" sz="2200" i="0" u="none" strike="noStrike" kern="1200" cap="none" spc="0" normalizeH="0" baseline="0" noProof="0" dirty="0">
                <a:ln>
                  <a:noFill/>
                </a:ln>
                <a:effectLst/>
                <a:uLnTx/>
                <a:uFillTx/>
                <a:latin typeface="Panton SemiBold" panose="00000700000000000000" pitchFamily="50" charset="0"/>
              </a:rPr>
              <a:t> </a:t>
            </a:r>
            <a:r>
              <a:rPr lang="en-AU" sz="2200" dirty="0">
                <a:latin typeface="Panton SemiBold" panose="00000700000000000000" pitchFamily="50" charset="0"/>
              </a:rPr>
              <a:t>Committee</a:t>
            </a:r>
            <a:r>
              <a:rPr kumimoji="0" lang="en-AU" sz="2200" i="0" u="none" strike="noStrike" kern="1200" cap="none" spc="0" normalizeH="0" baseline="0" noProof="0" dirty="0">
                <a:ln>
                  <a:noFill/>
                </a:ln>
                <a:effectLst/>
                <a:uLnTx/>
                <a:uFillTx/>
                <a:latin typeface="Panton SemiBold" panose="00000700000000000000" pitchFamily="50" charset="0"/>
              </a:rPr>
              <a:t>?</a:t>
            </a:r>
            <a:r>
              <a:rPr lang="en-AU" sz="2200" dirty="0">
                <a:latin typeface="Panton SemiBold" panose="00000700000000000000" pitchFamily="50" charset="0"/>
              </a:rPr>
              <a:t> </a:t>
            </a:r>
            <a:endParaRPr lang="en-AU" sz="2200" i="0" u="none" strike="noStrike" kern="1200" cap="none" spc="0" normalizeH="0" baseline="0" noProof="0" dirty="0">
              <a:ln>
                <a:noFill/>
              </a:ln>
              <a:effectLst/>
              <a:uLnTx/>
              <a:uFillTx/>
              <a:latin typeface="Panton SemiBold" panose="000007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200" i="0" u="none" strike="noStrike" kern="1200" cap="none" spc="0" normalizeH="0" baseline="0" noProof="0" dirty="0">
              <a:ln>
                <a:noFill/>
              </a:ln>
              <a:effectLst/>
              <a:uLnTx/>
              <a:uFillTx/>
              <a:latin typeface="Panton SemiBold" panose="000007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200" i="0" u="none" strike="noStrike" kern="1200" cap="none" spc="0" normalizeH="0" baseline="0" noProof="0" dirty="0">
                <a:ln>
                  <a:noFill/>
                </a:ln>
                <a:effectLst/>
                <a:uLnTx/>
                <a:uFillTx/>
                <a:latin typeface="Panton SemiBold" panose="00000700000000000000" pitchFamily="50" charset="0"/>
              </a:rPr>
              <a:t>How can these principles influence and inform your </a:t>
            </a:r>
            <a:r>
              <a:rPr kumimoji="0" lang="en-AU" sz="2200" i="0" u="sng" strike="noStrike" kern="1200" cap="none" spc="0" normalizeH="0" baseline="0" noProof="0" dirty="0">
                <a:ln>
                  <a:noFill/>
                </a:ln>
                <a:effectLst/>
                <a:uLnTx/>
                <a:uFillTx/>
                <a:latin typeface="Panton SemiBold" panose="00000700000000000000" pitchFamily="50" charset="0"/>
              </a:rPr>
              <a:t>practice</a:t>
            </a:r>
            <a:r>
              <a:rPr kumimoji="0" lang="en-AU" sz="2200" i="0" u="none" strike="noStrike" kern="1200" cap="none" spc="0" normalizeH="0" baseline="0" noProof="0" dirty="0">
                <a:ln>
                  <a:noFill/>
                </a:ln>
                <a:effectLst/>
                <a:uLnTx/>
                <a:uFillTx/>
                <a:latin typeface="Panton SemiBold" panose="00000700000000000000" pitchFamily="50" charset="0"/>
              </a:rPr>
              <a:t>?</a:t>
            </a:r>
          </a:p>
        </p:txBody>
      </p:sp>
      <p:pic>
        <p:nvPicPr>
          <p:cNvPr id="5" name="Picture 6" descr="Timeline&#10;&#10;Description automatically generated">
            <a:extLst>
              <a:ext uri="{FF2B5EF4-FFF2-40B4-BE49-F238E27FC236}">
                <a16:creationId xmlns:a16="http://schemas.microsoft.com/office/drawing/2014/main" id="{9E7E2DF2-8C74-1401-9D31-8422CC6FBF81}"/>
              </a:ext>
            </a:extLst>
          </p:cNvPr>
          <p:cNvPicPr>
            <a:picLocks noChangeAspect="1"/>
          </p:cNvPicPr>
          <p:nvPr/>
        </p:nvPicPr>
        <p:blipFill rotWithShape="1">
          <a:blip r:embed="rId3"/>
          <a:srcRect t="2344" r="-96" b="3516"/>
          <a:stretch/>
        </p:blipFill>
        <p:spPr>
          <a:xfrm>
            <a:off x="363760" y="1261413"/>
            <a:ext cx="11481313" cy="2657918"/>
          </a:xfrm>
          <a:prstGeom prst="rect">
            <a:avLst/>
          </a:prstGeom>
        </p:spPr>
      </p:pic>
    </p:spTree>
    <p:extLst>
      <p:ext uri="{BB962C8B-B14F-4D97-AF65-F5344CB8AC3E}">
        <p14:creationId xmlns:p14="http://schemas.microsoft.com/office/powerpoint/2010/main" val="38973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Take away messages</a:t>
            </a:r>
          </a:p>
        </p:txBody>
      </p:sp>
      <p:sp>
        <p:nvSpPr>
          <p:cNvPr id="6" name="TextBox 5">
            <a:extLst>
              <a:ext uri="{FF2B5EF4-FFF2-40B4-BE49-F238E27FC236}">
                <a16:creationId xmlns:a16="http://schemas.microsoft.com/office/drawing/2014/main" id="{5735D91E-2686-4756-9095-D614CC44DDBE}"/>
              </a:ext>
            </a:extLst>
          </p:cNvPr>
          <p:cNvSpPr txBox="1"/>
          <p:nvPr/>
        </p:nvSpPr>
        <p:spPr>
          <a:xfrm>
            <a:off x="422910" y="1400537"/>
            <a:ext cx="7508292" cy="2113992"/>
          </a:xfrm>
          <a:prstGeom prst="rect">
            <a:avLst/>
          </a:prstGeom>
          <a:solidFill>
            <a:srgbClr val="9B1889"/>
          </a:solidFill>
        </p:spPr>
        <p:txBody>
          <a:bodyPr wrap="square" lIns="216000" tIns="108000" rIns="216000" bIns="108000" rtlCol="0" anchor="ctr" anchorCtr="0">
            <a:noAutofit/>
          </a:bodyPr>
          <a:lstStyle/>
          <a:p>
            <a:pPr>
              <a:lnSpc>
                <a:spcPct val="110000"/>
              </a:lnSpc>
            </a:pPr>
            <a:r>
              <a:rPr lang="en-US" sz="2400" u="sng" dirty="0">
                <a:solidFill>
                  <a:schemeClr val="bg1"/>
                </a:solidFill>
                <a:latin typeface="Panton Bold" panose="00000800000000000000" pitchFamily="50" charset="0"/>
              </a:rPr>
              <a:t>Recovery is complex </a:t>
            </a:r>
            <a:r>
              <a:rPr lang="en-US" sz="2400" dirty="0">
                <a:solidFill>
                  <a:schemeClr val="bg1"/>
                </a:solidFill>
                <a:latin typeface="Panton Bold" panose="00000800000000000000" pitchFamily="50" charset="0"/>
              </a:rPr>
              <a:t>and always takes a long time.</a:t>
            </a:r>
            <a:endParaRPr lang="en-AU" sz="2400" dirty="0">
              <a:solidFill>
                <a:schemeClr val="bg1"/>
              </a:solidFill>
              <a:latin typeface="Panton Bold" panose="00000800000000000000" pitchFamily="50" charset="0"/>
            </a:endParaRPr>
          </a:p>
        </p:txBody>
      </p:sp>
      <p:sp>
        <p:nvSpPr>
          <p:cNvPr id="7" name="TextBox 6">
            <a:extLst>
              <a:ext uri="{FF2B5EF4-FFF2-40B4-BE49-F238E27FC236}">
                <a16:creationId xmlns:a16="http://schemas.microsoft.com/office/drawing/2014/main" id="{5DAFBAC3-8B49-427F-9774-11ED1E1ABA8D}"/>
              </a:ext>
            </a:extLst>
          </p:cNvPr>
          <p:cNvSpPr txBox="1"/>
          <p:nvPr/>
        </p:nvSpPr>
        <p:spPr>
          <a:xfrm>
            <a:off x="361950" y="3794671"/>
            <a:ext cx="3670404" cy="2156423"/>
          </a:xfrm>
          <a:prstGeom prst="rect">
            <a:avLst/>
          </a:prstGeom>
          <a:solidFill>
            <a:srgbClr val="702C8B"/>
          </a:solidFill>
          <a:ln>
            <a:noFill/>
          </a:ln>
        </p:spPr>
        <p:txBody>
          <a:bodyPr wrap="square" lIns="216000" tIns="108000" rIns="216000" bIns="108000" rtlCol="0" anchor="ctr" anchorCtr="0">
            <a:noAutofit/>
          </a:bodyPr>
          <a:lstStyle/>
          <a:p>
            <a:pPr>
              <a:lnSpc>
                <a:spcPct val="110000"/>
              </a:lnSpc>
            </a:pPr>
            <a:r>
              <a:rPr lang="en-US" sz="2200" dirty="0">
                <a:solidFill>
                  <a:schemeClr val="bg1"/>
                </a:solidFill>
                <a:latin typeface="Panton Bold" panose="00000800000000000000" pitchFamily="50" charset="0"/>
              </a:rPr>
              <a:t>People will recover at their own pace, </a:t>
            </a:r>
            <a:r>
              <a:rPr lang="en-US" sz="2200" u="sng" dirty="0">
                <a:solidFill>
                  <a:schemeClr val="bg1"/>
                </a:solidFill>
                <a:latin typeface="Panton Bold" panose="00000800000000000000" pitchFamily="50" charset="0"/>
              </a:rPr>
              <a:t>everyone’s recovery journey is different</a:t>
            </a:r>
          </a:p>
        </p:txBody>
      </p:sp>
      <p:sp>
        <p:nvSpPr>
          <p:cNvPr id="8" name="TextBox 7">
            <a:extLst>
              <a:ext uri="{FF2B5EF4-FFF2-40B4-BE49-F238E27FC236}">
                <a16:creationId xmlns:a16="http://schemas.microsoft.com/office/drawing/2014/main" id="{47E66C93-2819-454E-BE23-F3676ADC1E4F}"/>
              </a:ext>
            </a:extLst>
          </p:cNvPr>
          <p:cNvSpPr txBox="1"/>
          <p:nvPr/>
        </p:nvSpPr>
        <p:spPr>
          <a:xfrm>
            <a:off x="8220606" y="1400537"/>
            <a:ext cx="3609444" cy="2113992"/>
          </a:xfrm>
          <a:prstGeom prst="rect">
            <a:avLst/>
          </a:prstGeom>
          <a:solidFill>
            <a:srgbClr val="702C8B"/>
          </a:solidFill>
        </p:spPr>
        <p:txBody>
          <a:bodyPr wrap="square" lIns="216000" tIns="108000" rIns="216000" bIns="108000" rtlCol="0" anchor="ctr" anchorCtr="0">
            <a:noAutofit/>
          </a:bodyPr>
          <a:lstStyle/>
          <a:p>
            <a:pPr lvl="0">
              <a:lnSpc>
                <a:spcPct val="110000"/>
              </a:lnSpc>
            </a:pPr>
            <a:r>
              <a:rPr lang="en-AU" sz="2200" dirty="0">
                <a:solidFill>
                  <a:schemeClr val="bg1"/>
                </a:solidFill>
                <a:latin typeface="Panton Bold" panose="00000800000000000000" pitchFamily="50" charset="0"/>
              </a:rPr>
              <a:t>Communities will </a:t>
            </a:r>
            <a:r>
              <a:rPr lang="en-AU" sz="2200" u="sng" dirty="0">
                <a:solidFill>
                  <a:schemeClr val="bg1"/>
                </a:solidFill>
                <a:latin typeface="Panton Bold" panose="00000800000000000000" pitchFamily="50" charset="0"/>
              </a:rPr>
              <a:t>recover more quickly</a:t>
            </a:r>
            <a:r>
              <a:rPr lang="en-AU" sz="2200" dirty="0">
                <a:solidFill>
                  <a:schemeClr val="bg1"/>
                </a:solidFill>
                <a:latin typeface="Panton Bold" panose="00000800000000000000" pitchFamily="50" charset="0"/>
              </a:rPr>
              <a:t> if they are </a:t>
            </a:r>
            <a:r>
              <a:rPr lang="en-AU" sz="2200" u="sng" dirty="0">
                <a:solidFill>
                  <a:schemeClr val="bg1"/>
                </a:solidFill>
                <a:latin typeface="Panton Bold" panose="00000800000000000000" pitchFamily="50" charset="0"/>
              </a:rPr>
              <a:t>influencing and shaping their own recovery</a:t>
            </a:r>
          </a:p>
        </p:txBody>
      </p:sp>
      <p:sp>
        <p:nvSpPr>
          <p:cNvPr id="9" name="TextBox 8">
            <a:extLst>
              <a:ext uri="{FF2B5EF4-FFF2-40B4-BE49-F238E27FC236}">
                <a16:creationId xmlns:a16="http://schemas.microsoft.com/office/drawing/2014/main" id="{BA68A696-486D-4CB7-A12E-B30A21B00C2F}"/>
              </a:ext>
            </a:extLst>
          </p:cNvPr>
          <p:cNvSpPr txBox="1"/>
          <p:nvPr/>
        </p:nvSpPr>
        <p:spPr>
          <a:xfrm>
            <a:off x="4321758" y="3752242"/>
            <a:ext cx="3609444" cy="2198853"/>
          </a:xfrm>
          <a:prstGeom prst="rect">
            <a:avLst/>
          </a:prstGeom>
          <a:solidFill>
            <a:srgbClr val="D7A8D0"/>
          </a:solidFill>
        </p:spPr>
        <p:txBody>
          <a:bodyPr wrap="square" lIns="216000" tIns="108000" rIns="216000" bIns="108000" rtlCol="0" anchor="ctr" anchorCtr="0">
            <a:noAutofit/>
          </a:bodyPr>
          <a:lstStyle/>
          <a:p>
            <a:pPr lvl="0">
              <a:lnSpc>
                <a:spcPct val="110000"/>
              </a:lnSpc>
            </a:pPr>
            <a:r>
              <a:rPr lang="en-AU" sz="2200" u="sng" dirty="0">
                <a:solidFill>
                  <a:srgbClr val="9B1889"/>
                </a:solidFill>
                <a:latin typeface="Panton Bold" panose="00000800000000000000" pitchFamily="50" charset="0"/>
              </a:rPr>
              <a:t>Local people and community sector organisations </a:t>
            </a:r>
            <a:r>
              <a:rPr lang="en-AU" sz="2200" dirty="0">
                <a:solidFill>
                  <a:srgbClr val="9B1889"/>
                </a:solidFill>
                <a:latin typeface="Panton Bold" panose="00000800000000000000" pitchFamily="50" charset="0"/>
              </a:rPr>
              <a:t>have an important role to play in recovery </a:t>
            </a:r>
          </a:p>
        </p:txBody>
      </p:sp>
      <p:sp>
        <p:nvSpPr>
          <p:cNvPr id="10" name="TextBox 9">
            <a:extLst>
              <a:ext uri="{FF2B5EF4-FFF2-40B4-BE49-F238E27FC236}">
                <a16:creationId xmlns:a16="http://schemas.microsoft.com/office/drawing/2014/main" id="{08C17453-896A-4CBF-AD7F-BA5F1F62D2A0}"/>
              </a:ext>
            </a:extLst>
          </p:cNvPr>
          <p:cNvSpPr txBox="1"/>
          <p:nvPr/>
        </p:nvSpPr>
        <p:spPr>
          <a:xfrm>
            <a:off x="8220606" y="3752241"/>
            <a:ext cx="3609444" cy="2198854"/>
          </a:xfrm>
          <a:prstGeom prst="rect">
            <a:avLst/>
          </a:prstGeom>
          <a:solidFill>
            <a:srgbClr val="9B1889"/>
          </a:solidFill>
        </p:spPr>
        <p:txBody>
          <a:bodyPr wrap="square" lIns="216000" tIns="108000" rIns="216000" bIns="108000" rtlCol="0" anchor="ctr" anchorCtr="0">
            <a:noAutofit/>
          </a:bodyPr>
          <a:lstStyle/>
          <a:p>
            <a:pPr lvl="0">
              <a:lnSpc>
                <a:spcPct val="110000"/>
              </a:lnSpc>
            </a:pPr>
            <a:r>
              <a:rPr lang="en-AU" sz="2200" u="sng" dirty="0">
                <a:solidFill>
                  <a:schemeClr val="bg1"/>
                </a:solidFill>
                <a:latin typeface="Panton Bold" panose="00000800000000000000" pitchFamily="50" charset="0"/>
              </a:rPr>
              <a:t>Recovery Committees must stay connected </a:t>
            </a:r>
            <a:r>
              <a:rPr lang="en-AU" sz="2200" dirty="0">
                <a:solidFill>
                  <a:schemeClr val="bg1"/>
                </a:solidFill>
                <a:latin typeface="Panton Bold" panose="00000800000000000000" pitchFamily="50" charset="0"/>
              </a:rPr>
              <a:t>with and be representative of the community</a:t>
            </a:r>
          </a:p>
        </p:txBody>
      </p:sp>
    </p:spTree>
    <p:extLst>
      <p:ext uri="{BB962C8B-B14F-4D97-AF65-F5344CB8AC3E}">
        <p14:creationId xmlns:p14="http://schemas.microsoft.com/office/powerpoint/2010/main" val="13502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Suggested next steps</a:t>
            </a:r>
          </a:p>
        </p:txBody>
      </p:sp>
      <p:sp>
        <p:nvSpPr>
          <p:cNvPr id="3" name="Content Placeholder 2"/>
          <p:cNvSpPr>
            <a:spLocks noGrp="1"/>
          </p:cNvSpPr>
          <p:nvPr>
            <p:ph idx="1"/>
          </p:nvPr>
        </p:nvSpPr>
        <p:spPr>
          <a:xfrm>
            <a:off x="990936" y="1442502"/>
            <a:ext cx="10329043" cy="4958297"/>
          </a:xfrm>
        </p:spPr>
        <p:txBody>
          <a:bodyPr/>
          <a:lstStyle/>
          <a:p>
            <a:pPr marL="0" indent="0">
              <a:buNone/>
            </a:pPr>
            <a:r>
              <a:rPr lang="en-AU" dirty="0">
                <a:latin typeface="Calibri bold" panose="020F0702030404030204" pitchFamily="34" charset="0"/>
                <a:ea typeface="Calibri bold" panose="020F0702030404030204" pitchFamily="34" charset="0"/>
                <a:cs typeface="Calibri bold" panose="020F0702030404030204" pitchFamily="34" charset="0"/>
              </a:rPr>
              <a:t>Review your emergency and recovery plans – how are local community organisations and the assets they bring referenced? </a:t>
            </a:r>
          </a:p>
          <a:p>
            <a:pPr lvl="1"/>
            <a:r>
              <a:rPr lang="en-AU" dirty="0"/>
              <a:t>What are the areas for improvement?</a:t>
            </a:r>
          </a:p>
          <a:p>
            <a:pPr lvl="1"/>
            <a:r>
              <a:rPr lang="en-AU" dirty="0"/>
              <a:t>What existing structures/processes (such as interagency meetings or local community consultation groups) can link to the recovery committee so that it can be better connected with community organisations? </a:t>
            </a:r>
          </a:p>
          <a:p>
            <a:pPr lvl="1"/>
            <a:r>
              <a:rPr lang="en-AU" dirty="0"/>
              <a:t>Which community organisations can you reach out to for support?</a:t>
            </a:r>
          </a:p>
          <a:p>
            <a:pPr lvl="1"/>
            <a:r>
              <a:rPr lang="en-AU" dirty="0"/>
              <a:t>What else do you need to do?</a:t>
            </a:r>
          </a:p>
        </p:txBody>
      </p:sp>
    </p:spTree>
    <p:extLst>
      <p:ext uri="{BB962C8B-B14F-4D97-AF65-F5344CB8AC3E}">
        <p14:creationId xmlns:p14="http://schemas.microsoft.com/office/powerpoint/2010/main" val="3195529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Recovery Exercising Toolkit</a:t>
            </a:r>
          </a:p>
        </p:txBody>
      </p:sp>
      <p:sp>
        <p:nvSpPr>
          <p:cNvPr id="3" name="Content Placeholder 2"/>
          <p:cNvSpPr>
            <a:spLocks noGrp="1"/>
          </p:cNvSpPr>
          <p:nvPr>
            <p:ph idx="1"/>
          </p:nvPr>
        </p:nvSpPr>
        <p:spPr>
          <a:xfrm>
            <a:off x="990937" y="1442503"/>
            <a:ext cx="5105064" cy="4873456"/>
          </a:xfrm>
        </p:spPr>
        <p:txBody>
          <a:bodyPr/>
          <a:lstStyle/>
          <a:p>
            <a:pPr marL="0" lvl="0" indent="0">
              <a:buNone/>
            </a:pPr>
            <a:r>
              <a:rPr lang="en-AU" dirty="0"/>
              <a:t>The Fundamentals of Community Recovery Module Overview, Slide Deck and other resources are available in the Recovery Exercising Toolkit which can be found on the AIDR Knowledge Hub in the Recovery Collection. </a:t>
            </a:r>
          </a:p>
          <a:p>
            <a:endParaRPr lang="en-AU" dirty="0"/>
          </a:p>
        </p:txBody>
      </p:sp>
      <p:pic>
        <p:nvPicPr>
          <p:cNvPr id="7" name="Picture 6">
            <a:extLst>
              <a:ext uri="{FF2B5EF4-FFF2-40B4-BE49-F238E27FC236}">
                <a16:creationId xmlns:a16="http://schemas.microsoft.com/office/drawing/2014/main" id="{12299A6C-AFFB-FBA5-5AAB-ADB2B2167725}"/>
              </a:ext>
            </a:extLst>
          </p:cNvPr>
          <p:cNvPicPr>
            <a:picLocks noChangeAspect="1"/>
          </p:cNvPicPr>
          <p:nvPr/>
        </p:nvPicPr>
        <p:blipFill>
          <a:blip r:embed="rId3" cstate="print">
            <a:extLst>
              <a:ext uri="{28A0092B-C50C-407E-A947-70E740481C1C}">
                <a14:useLocalDpi xmlns:a14="http://schemas.microsoft.com/office/drawing/2010/main" val="0"/>
              </a:ext>
            </a:extLst>
          </a:blip>
          <a:srcRect l="106" r="106"/>
          <a:stretch/>
        </p:blipFill>
        <p:spPr>
          <a:xfrm rot="408600">
            <a:off x="7524068" y="869804"/>
            <a:ext cx="3305908" cy="4678487"/>
          </a:xfrm>
          <a:prstGeom prst="rect">
            <a:avLst/>
          </a:prstGeom>
          <a:ln>
            <a:solidFill>
              <a:schemeClr val="bg1">
                <a:lumMod val="75000"/>
              </a:schemeClr>
            </a:solidFill>
          </a:ln>
        </p:spPr>
      </p:pic>
    </p:spTree>
    <p:extLst>
      <p:ext uri="{BB962C8B-B14F-4D97-AF65-F5344CB8AC3E}">
        <p14:creationId xmlns:p14="http://schemas.microsoft.com/office/powerpoint/2010/main" val="766166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Where to find out more</a:t>
            </a:r>
          </a:p>
        </p:txBody>
      </p:sp>
      <p:sp>
        <p:nvSpPr>
          <p:cNvPr id="3" name="Content Placeholder 2"/>
          <p:cNvSpPr>
            <a:spLocks noGrp="1"/>
          </p:cNvSpPr>
          <p:nvPr>
            <p:ph idx="1"/>
          </p:nvPr>
        </p:nvSpPr>
        <p:spPr>
          <a:xfrm>
            <a:off x="990936" y="1161150"/>
            <a:ext cx="10481485" cy="4788615"/>
          </a:xfrm>
        </p:spPr>
        <p:txBody>
          <a:bodyPr>
            <a:noAutofit/>
          </a:bodyPr>
          <a:lstStyle/>
          <a:p>
            <a:pPr marL="0" indent="0">
              <a:spcBef>
                <a:spcPts val="0"/>
              </a:spcBef>
              <a:spcAft>
                <a:spcPts val="0"/>
              </a:spcAft>
              <a:buNone/>
            </a:pPr>
            <a:r>
              <a:rPr lang="en-AU" sz="2000" dirty="0">
                <a:latin typeface="Calibri bold" panose="020F0702030404030204" pitchFamily="34" charset="0"/>
                <a:ea typeface="Calibri bold" panose="020F0702030404030204" pitchFamily="34" charset="0"/>
                <a:cs typeface="Calibri bold" panose="020F0702030404030204" pitchFamily="34" charset="0"/>
              </a:rPr>
              <a:t>Australian Institute for Disaster Resilience, Community Recovery Handbook (2018)</a:t>
            </a:r>
          </a:p>
          <a:p>
            <a:pPr marL="0" indent="0">
              <a:spcBef>
                <a:spcPts val="0"/>
              </a:spcBef>
              <a:spcAft>
                <a:spcPts val="0"/>
              </a:spcAft>
              <a:buNone/>
            </a:pPr>
            <a:r>
              <a:rPr lang="en-AU" sz="2000" dirty="0">
                <a:hlinkClick r:id="rId3"/>
              </a:rPr>
              <a:t>knowledge.aidr.org.au/resources/handbook-community-recovery</a:t>
            </a:r>
            <a:br>
              <a:rPr lang="en-AU" sz="2000" dirty="0"/>
            </a:br>
            <a:endParaRPr lang="en-AU" sz="2000" dirty="0"/>
          </a:p>
          <a:p>
            <a:pPr marL="0" indent="0">
              <a:spcBef>
                <a:spcPts val="0"/>
              </a:spcBef>
              <a:spcAft>
                <a:spcPts val="0"/>
              </a:spcAft>
              <a:buNone/>
            </a:pPr>
            <a:r>
              <a:rPr lang="en-AU" sz="2000" dirty="0">
                <a:latin typeface="Calibri bold" panose="020F0702030404030204" pitchFamily="34" charset="0"/>
                <a:ea typeface="Calibri bold" panose="020F0702030404030204" pitchFamily="34" charset="0"/>
                <a:cs typeface="Calibri bold" panose="020F0702030404030204" pitchFamily="34" charset="0"/>
              </a:rPr>
              <a:t>Australian Institute for Disaster Resilience, Recovery Matters webinar series </a:t>
            </a:r>
          </a:p>
          <a:p>
            <a:pPr marL="0" indent="0">
              <a:spcBef>
                <a:spcPts val="0"/>
              </a:spcBef>
              <a:spcAft>
                <a:spcPts val="0"/>
              </a:spcAft>
              <a:buNone/>
            </a:pPr>
            <a:r>
              <a:rPr lang="en-AU" sz="2000" dirty="0">
                <a:hlinkClick r:id="rId4"/>
              </a:rPr>
              <a:t>knowledge.aidr.org.au/resources/recovery-matters-webinar-series</a:t>
            </a:r>
            <a:br>
              <a:rPr lang="en-AU" sz="2000" dirty="0"/>
            </a:br>
            <a:endParaRPr lang="en-AU" sz="2000" dirty="0"/>
          </a:p>
          <a:p>
            <a:pPr marL="0" indent="0">
              <a:spcBef>
                <a:spcPts val="0"/>
              </a:spcBef>
              <a:spcAft>
                <a:spcPts val="0"/>
              </a:spcAft>
              <a:buNone/>
            </a:pPr>
            <a:r>
              <a:rPr lang="en-AU" sz="2000" dirty="0">
                <a:latin typeface="Calibri bold" panose="020F0702030404030204" pitchFamily="34" charset="0"/>
                <a:ea typeface="Calibri bold" panose="020F0702030404030204" pitchFamily="34" charset="0"/>
                <a:cs typeface="Calibri bold" panose="020F0702030404030204" pitchFamily="34" charset="0"/>
              </a:rPr>
              <a:t>Quinn P, Gibbs L, Blake D, Campbell E, Johnston D, Ireton G. Guide to Post-Disaster Recovery Capitals (ReCap) (2021)</a:t>
            </a:r>
          </a:p>
          <a:p>
            <a:pPr marL="0" indent="0">
              <a:spcBef>
                <a:spcPts val="0"/>
              </a:spcBef>
              <a:spcAft>
                <a:spcPts val="0"/>
              </a:spcAft>
              <a:buNone/>
            </a:pPr>
            <a:r>
              <a:rPr lang="en-AU" sz="2000" dirty="0">
                <a:hlinkClick r:id="rId5"/>
              </a:rPr>
              <a:t>www.phoenixaustralia.org/disaster-hub/resources/recovery-capitals</a:t>
            </a:r>
            <a:br>
              <a:rPr lang="en-AU" sz="2000" dirty="0"/>
            </a:br>
            <a:endParaRPr lang="en-AU" sz="2000" dirty="0"/>
          </a:p>
          <a:p>
            <a:pPr marL="0" indent="0">
              <a:spcBef>
                <a:spcPts val="0"/>
              </a:spcBef>
              <a:spcAft>
                <a:spcPts val="0"/>
              </a:spcAft>
              <a:buNone/>
            </a:pPr>
            <a:r>
              <a:rPr lang="en-AU" sz="2000" dirty="0">
                <a:latin typeface=" Calibri bold"/>
              </a:rPr>
              <a:t>Australian Red Cross, Red Cross Recovery Basics</a:t>
            </a:r>
          </a:p>
          <a:p>
            <a:pPr marL="0" indent="0">
              <a:spcBef>
                <a:spcPts val="0"/>
              </a:spcBef>
              <a:spcAft>
                <a:spcPts val="0"/>
              </a:spcAft>
              <a:buNone/>
            </a:pPr>
            <a:r>
              <a:rPr lang="en-AU" sz="2000" dirty="0"/>
              <a:t>The impact of disasters on communities and individuals; Working in recovery; Looking after yourself during and after disasters</a:t>
            </a:r>
          </a:p>
          <a:p>
            <a:pPr marL="0" indent="0">
              <a:spcBef>
                <a:spcPts val="0"/>
              </a:spcBef>
              <a:spcAft>
                <a:spcPts val="0"/>
              </a:spcAft>
              <a:buNone/>
            </a:pPr>
            <a:r>
              <a:rPr lang="en-AU" sz="2000" dirty="0">
                <a:hlinkClick r:id="rId6"/>
              </a:rPr>
              <a:t>www.redcross.org.au/emergencies/resources/#recover</a:t>
            </a:r>
            <a:r>
              <a:rPr lang="en-AU" sz="2000" dirty="0"/>
              <a:t> </a:t>
            </a:r>
          </a:p>
        </p:txBody>
      </p:sp>
    </p:spTree>
    <p:extLst>
      <p:ext uri="{BB962C8B-B14F-4D97-AF65-F5344CB8AC3E}">
        <p14:creationId xmlns:p14="http://schemas.microsoft.com/office/powerpoint/2010/main" val="104206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938128"/>
          </a:xfrm>
          <a:solidFill>
            <a:srgbClr val="702C8B"/>
          </a:solidFill>
        </p:spPr>
        <p:txBody>
          <a:bodyPr vert="horz" lIns="91440" tIns="45720" rIns="91440" bIns="45720" rtlCol="0" anchor="t">
            <a:normAutofit/>
          </a:bodyPr>
          <a:lstStyle/>
          <a:p>
            <a:pPr marL="0" indent="0" algn="ctr">
              <a:buNone/>
            </a:pPr>
            <a:endParaRPr lang="en-AU" sz="3800" dirty="0">
              <a:solidFill>
                <a:schemeClr val="bg1"/>
              </a:solidFill>
              <a:latin typeface="Panton SemiBold" panose="00000700000000000000" pitchFamily="50" charset="0"/>
              <a:ea typeface="+mj-ea"/>
              <a:cs typeface="+mj-cs"/>
            </a:endParaRPr>
          </a:p>
          <a:p>
            <a:pPr marL="0" indent="0" algn="ctr">
              <a:buNone/>
            </a:pPr>
            <a:endParaRPr lang="en-AU" sz="3800" dirty="0">
              <a:solidFill>
                <a:schemeClr val="bg1"/>
              </a:solidFill>
              <a:latin typeface="Panton SemiBold" panose="00000700000000000000" pitchFamily="50" charset="0"/>
              <a:ea typeface="+mj-ea"/>
              <a:cs typeface="+mj-cs"/>
            </a:endParaRPr>
          </a:p>
          <a:p>
            <a:pPr marL="0" indent="0" algn="ctr">
              <a:buNone/>
            </a:pPr>
            <a:endParaRPr lang="en-AU" sz="3800" dirty="0">
              <a:solidFill>
                <a:schemeClr val="bg1"/>
              </a:solidFill>
              <a:latin typeface="Panton SemiBold" panose="00000700000000000000" pitchFamily="50" charset="0"/>
              <a:ea typeface="+mj-ea"/>
              <a:cs typeface="+mj-cs"/>
            </a:endParaRPr>
          </a:p>
          <a:p>
            <a:pPr marL="0" indent="0" algn="ctr">
              <a:buNone/>
            </a:pPr>
            <a:br>
              <a:rPr lang="en-AU" sz="3800" dirty="0">
                <a:solidFill>
                  <a:schemeClr val="bg1"/>
                </a:solidFill>
                <a:latin typeface="Panton SemiBold" panose="00000700000000000000" pitchFamily="50" charset="0"/>
                <a:ea typeface="+mj-ea"/>
                <a:cs typeface="+mj-cs"/>
              </a:rPr>
            </a:br>
            <a:r>
              <a:rPr lang="en-AU" sz="3800" dirty="0">
                <a:solidFill>
                  <a:schemeClr val="bg1"/>
                </a:solidFill>
                <a:latin typeface="Panton SemiBold" panose="00000700000000000000" pitchFamily="50" charset="0"/>
                <a:ea typeface="+mj-ea"/>
                <a:cs typeface="+mj-cs"/>
              </a:rPr>
              <a:t>There are many different ways people</a:t>
            </a:r>
          </a:p>
          <a:p>
            <a:pPr marL="0" indent="0" algn="ctr">
              <a:buNone/>
            </a:pPr>
            <a:r>
              <a:rPr lang="en-AU" sz="3800" dirty="0">
                <a:solidFill>
                  <a:schemeClr val="bg1"/>
                </a:solidFill>
                <a:latin typeface="Panton SemiBold" panose="00000700000000000000" pitchFamily="50" charset="0"/>
                <a:ea typeface="+mj-ea"/>
                <a:cs typeface="+mj-cs"/>
              </a:rPr>
              <a:t>can be affected by a disaster and often</a:t>
            </a:r>
          </a:p>
          <a:p>
            <a:pPr marL="0" indent="0" algn="ctr">
              <a:buNone/>
            </a:pPr>
            <a:r>
              <a:rPr lang="en-AU" sz="3800" dirty="0">
                <a:solidFill>
                  <a:schemeClr val="bg1"/>
                </a:solidFill>
                <a:latin typeface="Panton SemiBold" panose="00000700000000000000" pitchFamily="50" charset="0"/>
                <a:ea typeface="+mj-ea"/>
                <a:cs typeface="+mj-cs"/>
              </a:rPr>
              <a:t>people are affected in more than one way.</a:t>
            </a:r>
            <a:endParaRPr lang="en-AU" sz="3800" dirty="0">
              <a:solidFill>
                <a:schemeClr val="bg1"/>
              </a:solidFill>
              <a:latin typeface="Panton SemiBold" panose="00000700000000000000" pitchFamily="50" charset="0"/>
            </a:endParaRPr>
          </a:p>
        </p:txBody>
      </p:sp>
    </p:spTree>
    <p:extLst>
      <p:ext uri="{BB962C8B-B14F-4D97-AF65-F5344CB8AC3E}">
        <p14:creationId xmlns:p14="http://schemas.microsoft.com/office/powerpoint/2010/main" val="96914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Personal loss</a:t>
            </a:r>
          </a:p>
        </p:txBody>
      </p:sp>
      <p:sp>
        <p:nvSpPr>
          <p:cNvPr id="3" name="Content Placeholder 2"/>
          <p:cNvSpPr>
            <a:spLocks noGrp="1"/>
          </p:cNvSpPr>
          <p:nvPr>
            <p:ph idx="1"/>
          </p:nvPr>
        </p:nvSpPr>
        <p:spPr>
          <a:xfrm>
            <a:off x="826814" y="1372165"/>
            <a:ext cx="5491924" cy="4583158"/>
          </a:xfrm>
        </p:spPr>
        <p:txBody>
          <a:bodyPr>
            <a:normAutofit fontScale="92500" lnSpcReduction="10000"/>
          </a:bodyPr>
          <a:lstStyle/>
          <a:p>
            <a:r>
              <a:rPr lang="en-AU" dirty="0"/>
              <a:t>Lost lives or injury to loved ones and pets </a:t>
            </a:r>
          </a:p>
          <a:p>
            <a:pPr lvl="0"/>
            <a:r>
              <a:rPr lang="en-AU" dirty="0"/>
              <a:t>Loss or damage to homes/property</a:t>
            </a:r>
          </a:p>
          <a:p>
            <a:r>
              <a:rPr lang="en-AU" dirty="0"/>
              <a:t>Loss of things you value</a:t>
            </a:r>
          </a:p>
          <a:p>
            <a:r>
              <a:rPr lang="en-AU" dirty="0"/>
              <a:t>Loss of jobs and livelihood</a:t>
            </a:r>
          </a:p>
          <a:p>
            <a:r>
              <a:rPr lang="en-AU" dirty="0"/>
              <a:t>Loss of security and safety</a:t>
            </a:r>
          </a:p>
          <a:p>
            <a:r>
              <a:rPr lang="en-AU" dirty="0"/>
              <a:t>Loss of future plans, hopes, aspirations</a:t>
            </a:r>
          </a:p>
          <a:p>
            <a:pPr marL="0" indent="0">
              <a:buNone/>
            </a:pPr>
            <a:r>
              <a:rPr lang="en-AU" dirty="0">
                <a:solidFill>
                  <a:schemeClr val="accent1"/>
                </a:solidFill>
                <a:latin typeface="Panton Bold" panose="00000800000000000000" pitchFamily="50" charset="0"/>
              </a:rPr>
              <a:t>Grief and loss are a big part of a recovery journey</a:t>
            </a:r>
          </a:p>
          <a:p>
            <a:pPr marL="0" indent="0">
              <a:buNone/>
            </a:pPr>
            <a:endParaRPr lang="en-AU" dirty="0"/>
          </a:p>
        </p:txBody>
      </p:sp>
      <p:grpSp>
        <p:nvGrpSpPr>
          <p:cNvPr id="9" name="Group 8">
            <a:extLst>
              <a:ext uri="{FF2B5EF4-FFF2-40B4-BE49-F238E27FC236}">
                <a16:creationId xmlns:a16="http://schemas.microsoft.com/office/drawing/2014/main" id="{273E8030-D39A-2636-B7E9-CC072DC7710C}"/>
              </a:ext>
            </a:extLst>
          </p:cNvPr>
          <p:cNvGrpSpPr/>
          <p:nvPr/>
        </p:nvGrpSpPr>
        <p:grpSpPr>
          <a:xfrm>
            <a:off x="6791289" y="1356951"/>
            <a:ext cx="5038761" cy="4144097"/>
            <a:chOff x="6846277" y="651864"/>
            <a:chExt cx="5038761" cy="414409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6277" y="651864"/>
              <a:ext cx="5038761" cy="3769673"/>
            </a:xfrm>
            <a:prstGeom prst="rect">
              <a:avLst/>
            </a:prstGeom>
          </p:spPr>
        </p:pic>
        <p:sp>
          <p:nvSpPr>
            <p:cNvPr id="7" name="TextBox 6"/>
            <p:cNvSpPr txBox="1"/>
            <p:nvPr/>
          </p:nvSpPr>
          <p:spPr>
            <a:xfrm>
              <a:off x="8240218" y="4518962"/>
              <a:ext cx="3644820" cy="276999"/>
            </a:xfrm>
            <a:prstGeom prst="rect">
              <a:avLst/>
            </a:prstGeom>
            <a:noFill/>
          </p:spPr>
          <p:txBody>
            <a:bodyPr wrap="square" rtlCol="0">
              <a:spAutoFit/>
            </a:bodyPr>
            <a:lstStyle/>
            <a:p>
              <a:pPr algn="r"/>
              <a:r>
                <a:rPr lang="en-AU" sz="1200" dirty="0">
                  <a:latin typeface="Calibri" panose="020F0502020204030204" pitchFamily="34" charset="0"/>
                  <a:ea typeface="Calibri" panose="020F0502020204030204" pitchFamily="34" charset="0"/>
                  <a:cs typeface="Calibri" panose="020F0502020204030204" pitchFamily="34" charset="0"/>
                </a:rPr>
                <a:t>Image courtesy of Australian Red Cross</a:t>
              </a:r>
            </a:p>
          </p:txBody>
        </p:sp>
      </p:grpSp>
    </p:spTree>
    <p:extLst>
      <p:ext uri="{BB962C8B-B14F-4D97-AF65-F5344CB8AC3E}">
        <p14:creationId xmlns:p14="http://schemas.microsoft.com/office/powerpoint/2010/main" val="51371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Business, employment and tourism</a:t>
            </a:r>
          </a:p>
        </p:txBody>
      </p:sp>
      <p:sp>
        <p:nvSpPr>
          <p:cNvPr id="3" name="Content Placeholder 2"/>
          <p:cNvSpPr>
            <a:spLocks noGrp="1"/>
          </p:cNvSpPr>
          <p:nvPr>
            <p:ph idx="1"/>
          </p:nvPr>
        </p:nvSpPr>
        <p:spPr>
          <a:xfrm>
            <a:off x="990937" y="1409962"/>
            <a:ext cx="5105064" cy="4381238"/>
          </a:xfrm>
        </p:spPr>
        <p:txBody>
          <a:bodyPr>
            <a:normAutofit/>
          </a:bodyPr>
          <a:lstStyle/>
          <a:p>
            <a:r>
              <a:rPr lang="en-AU" dirty="0"/>
              <a:t>Physical damage and economic impacts  </a:t>
            </a:r>
          </a:p>
          <a:p>
            <a:r>
              <a:rPr lang="en-AU" dirty="0"/>
              <a:t>Loss of livelihoods, employment and income</a:t>
            </a:r>
          </a:p>
          <a:p>
            <a:r>
              <a:rPr lang="en-AU" dirty="0"/>
              <a:t>Indirect impacts, loss of trade and tourism</a:t>
            </a:r>
          </a:p>
          <a:p>
            <a:pPr marL="0" indent="0">
              <a:buNone/>
            </a:pPr>
            <a:r>
              <a:rPr lang="en-US" dirty="0">
                <a:solidFill>
                  <a:schemeClr val="accent1"/>
                </a:solidFill>
                <a:latin typeface="Panton Bold" panose="00000800000000000000" pitchFamily="50" charset="0"/>
              </a:rPr>
              <a:t>Re-establishing local business is vital to community functioning and recovery</a:t>
            </a:r>
          </a:p>
          <a:p>
            <a:pPr marL="0" indent="0">
              <a:buNone/>
            </a:pPr>
            <a:endParaRPr lang="en-AU" dirty="0"/>
          </a:p>
          <a:p>
            <a:endParaRPr lang="en-AU" dirty="0"/>
          </a:p>
          <a:p>
            <a:endParaRPr lang="en-AU" dirty="0"/>
          </a:p>
          <a:p>
            <a:endParaRPr lang="en-AU" dirty="0"/>
          </a:p>
        </p:txBody>
      </p:sp>
      <p:pic>
        <p:nvPicPr>
          <p:cNvPr id="4" name="Picture 3"/>
          <p:cNvPicPr>
            <a:picLocks noChangeAspect="1"/>
          </p:cNvPicPr>
          <p:nvPr/>
        </p:nvPicPr>
        <p:blipFill>
          <a:blip r:embed="rId3"/>
          <a:stretch>
            <a:fillRect/>
          </a:stretch>
        </p:blipFill>
        <p:spPr>
          <a:xfrm>
            <a:off x="6622048" y="1455784"/>
            <a:ext cx="5146104" cy="3946432"/>
          </a:xfrm>
          <a:prstGeom prst="rect">
            <a:avLst/>
          </a:prstGeom>
        </p:spPr>
      </p:pic>
    </p:spTree>
    <p:extLst>
      <p:ext uri="{BB962C8B-B14F-4D97-AF65-F5344CB8AC3E}">
        <p14:creationId xmlns:p14="http://schemas.microsoft.com/office/powerpoint/2010/main" val="75634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Animals and agriculture</a:t>
            </a:r>
          </a:p>
        </p:txBody>
      </p:sp>
      <p:sp>
        <p:nvSpPr>
          <p:cNvPr id="3" name="Content Placeholder 2"/>
          <p:cNvSpPr>
            <a:spLocks noGrp="1"/>
          </p:cNvSpPr>
          <p:nvPr>
            <p:ph idx="1"/>
          </p:nvPr>
        </p:nvSpPr>
        <p:spPr>
          <a:xfrm>
            <a:off x="990938" y="1372165"/>
            <a:ext cx="5011278" cy="2695743"/>
          </a:xfrm>
        </p:spPr>
        <p:txBody>
          <a:bodyPr>
            <a:normAutofit lnSpcReduction="10000"/>
          </a:bodyPr>
          <a:lstStyle/>
          <a:p>
            <a:r>
              <a:rPr lang="en-AU" dirty="0"/>
              <a:t>Loss of livestock and feed, crops, farm machinery, fences, access roads, water tanks  pumps and irrigation </a:t>
            </a:r>
          </a:p>
          <a:p>
            <a:r>
              <a:rPr lang="en-AU" dirty="0"/>
              <a:t>Economic impacts, short medium and long term</a:t>
            </a:r>
          </a:p>
          <a:p>
            <a:endParaRPr lang="en-AU" dirty="0"/>
          </a:p>
        </p:txBody>
      </p:sp>
      <p:grpSp>
        <p:nvGrpSpPr>
          <p:cNvPr id="10" name="Group 9">
            <a:extLst>
              <a:ext uri="{FF2B5EF4-FFF2-40B4-BE49-F238E27FC236}">
                <a16:creationId xmlns:a16="http://schemas.microsoft.com/office/drawing/2014/main" id="{56FAB45A-4D4B-4FA9-F15F-86184FCBDE44}"/>
              </a:ext>
            </a:extLst>
          </p:cNvPr>
          <p:cNvGrpSpPr/>
          <p:nvPr/>
        </p:nvGrpSpPr>
        <p:grpSpPr>
          <a:xfrm>
            <a:off x="6307735" y="1442503"/>
            <a:ext cx="5522315" cy="4021431"/>
            <a:chOff x="6566349" y="1382485"/>
            <a:chExt cx="5522315" cy="4021431"/>
          </a:xfrm>
        </p:grpSpPr>
        <p:sp>
          <p:nvSpPr>
            <p:cNvPr id="8" name="TextBox 7"/>
            <p:cNvSpPr txBox="1"/>
            <p:nvPr/>
          </p:nvSpPr>
          <p:spPr>
            <a:xfrm>
              <a:off x="8362603" y="5126917"/>
              <a:ext cx="3726061" cy="276999"/>
            </a:xfrm>
            <a:prstGeom prst="rect">
              <a:avLst/>
            </a:prstGeom>
            <a:noFill/>
          </p:spPr>
          <p:txBody>
            <a:bodyPr wrap="square" lIns="91440" tIns="45720" rIns="91440" bIns="45720" rtlCol="0" anchor="t">
              <a:spAutoFit/>
            </a:bodyPr>
            <a:lstStyle/>
            <a:p>
              <a:pPr algn="r"/>
              <a:r>
                <a:rPr lang="en-AU" sz="1200" dirty="0">
                  <a:latin typeface="Calibri" panose="020F0502020204030204" pitchFamily="34" charset="0"/>
                  <a:ea typeface="Calibri" panose="020F0502020204030204" pitchFamily="34" charset="0"/>
                  <a:cs typeface="Calibri" panose="020F0502020204030204" pitchFamily="34" charset="0"/>
                </a:rPr>
                <a:t>AAP Image: Farmer in front of lost potato crop</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349" y="1382485"/>
              <a:ext cx="5522315" cy="3680623"/>
            </a:xfrm>
            <a:prstGeom prst="rect">
              <a:avLst/>
            </a:prstGeom>
          </p:spPr>
        </p:pic>
      </p:grpSp>
      <p:sp>
        <p:nvSpPr>
          <p:cNvPr id="9" name="TextBox 8">
            <a:extLst>
              <a:ext uri="{FF2B5EF4-FFF2-40B4-BE49-F238E27FC236}">
                <a16:creationId xmlns:a16="http://schemas.microsoft.com/office/drawing/2014/main" id="{1982B6DD-6C2B-E61D-1A25-B9B4DC71F986}"/>
              </a:ext>
            </a:extLst>
          </p:cNvPr>
          <p:cNvSpPr txBox="1"/>
          <p:nvPr/>
        </p:nvSpPr>
        <p:spPr>
          <a:xfrm>
            <a:off x="944945" y="4048815"/>
            <a:ext cx="5233117" cy="1785104"/>
          </a:xfrm>
          <a:prstGeom prst="rect">
            <a:avLst/>
          </a:prstGeom>
          <a:noFill/>
        </p:spPr>
        <p:txBody>
          <a:bodyPr wrap="square" rtlCol="0">
            <a:spAutoFit/>
          </a:bodyPr>
          <a:lstStyle/>
          <a:p>
            <a:r>
              <a:rPr lang="en-US" sz="2200" dirty="0">
                <a:solidFill>
                  <a:schemeClr val="accent1"/>
                </a:solidFill>
                <a:latin typeface="Panton Bold" panose="00000800000000000000" pitchFamily="50" charset="0"/>
              </a:rPr>
              <a:t>When a disaster hits primary producers, food production and supply is affected. There are consequences for producers and consumers. Recovery strategies need to be mindful of this.</a:t>
            </a:r>
          </a:p>
        </p:txBody>
      </p:sp>
    </p:spTree>
    <p:extLst>
      <p:ext uri="{BB962C8B-B14F-4D97-AF65-F5344CB8AC3E}">
        <p14:creationId xmlns:p14="http://schemas.microsoft.com/office/powerpoint/2010/main" val="75913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916084" y="693116"/>
            <a:ext cx="5913966" cy="4435475"/>
          </a:xfrm>
        </p:spPr>
      </p:pic>
      <p:sp>
        <p:nvSpPr>
          <p:cNvPr id="8" name="TextBox 7"/>
          <p:cNvSpPr txBox="1"/>
          <p:nvPr/>
        </p:nvSpPr>
        <p:spPr>
          <a:xfrm>
            <a:off x="8012367" y="5171490"/>
            <a:ext cx="3817683" cy="276999"/>
          </a:xfrm>
          <a:prstGeom prst="rect">
            <a:avLst/>
          </a:prstGeom>
          <a:noFill/>
        </p:spPr>
        <p:txBody>
          <a:bodyPr wrap="square" rtlCol="0">
            <a:spAutoFit/>
          </a:bodyPr>
          <a:lstStyle/>
          <a:p>
            <a:pPr algn="r"/>
            <a:r>
              <a:rPr lang="en-AU" sz="1200" dirty="0">
                <a:latin typeface="Calibri" panose="020F0502020204030204" pitchFamily="34" charset="0"/>
                <a:ea typeface="Calibri" panose="020F0502020204030204" pitchFamily="34" charset="0"/>
                <a:cs typeface="Calibri" panose="020F0502020204030204" pitchFamily="34" charset="0"/>
              </a:rPr>
              <a:t>Image courtesy of Australian Red Cross</a:t>
            </a:r>
          </a:p>
        </p:txBody>
      </p:sp>
      <p:sp>
        <p:nvSpPr>
          <p:cNvPr id="12" name="TextBox 11">
            <a:extLst>
              <a:ext uri="{FF2B5EF4-FFF2-40B4-BE49-F238E27FC236}">
                <a16:creationId xmlns:a16="http://schemas.microsoft.com/office/drawing/2014/main" id="{3E0159D7-06B9-E344-8869-291FBD2FB227}"/>
              </a:ext>
            </a:extLst>
          </p:cNvPr>
          <p:cNvSpPr txBox="1"/>
          <p:nvPr/>
        </p:nvSpPr>
        <p:spPr>
          <a:xfrm>
            <a:off x="901520" y="3266207"/>
            <a:ext cx="4725557" cy="769441"/>
          </a:xfrm>
          <a:prstGeom prst="rect">
            <a:avLst/>
          </a:prstGeom>
          <a:noFill/>
        </p:spPr>
        <p:txBody>
          <a:bodyPr wrap="square" rtlCol="0">
            <a:spAutoFit/>
          </a:bodyPr>
          <a:lstStyle/>
          <a:p>
            <a:r>
              <a:rPr lang="en-US" sz="2200" dirty="0">
                <a:solidFill>
                  <a:schemeClr val="accent1"/>
                </a:solidFill>
                <a:latin typeface="Panton Bold" panose="00000800000000000000" pitchFamily="50" charset="0"/>
              </a:rPr>
              <a:t>Restore features that reconnect people with their local environment</a:t>
            </a:r>
          </a:p>
        </p:txBody>
      </p:sp>
      <p:sp>
        <p:nvSpPr>
          <p:cNvPr id="13" name="Content Placeholder 2">
            <a:extLst>
              <a:ext uri="{FF2B5EF4-FFF2-40B4-BE49-F238E27FC236}">
                <a16:creationId xmlns:a16="http://schemas.microsoft.com/office/drawing/2014/main" id="{49DEB9B8-0192-96C2-B6B2-4DFA932DD801}"/>
              </a:ext>
            </a:extLst>
          </p:cNvPr>
          <p:cNvSpPr txBox="1">
            <a:spLocks/>
          </p:cNvSpPr>
          <p:nvPr/>
        </p:nvSpPr>
        <p:spPr>
          <a:xfrm>
            <a:off x="990938" y="2010120"/>
            <a:ext cx="3874140" cy="144137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spcAft>
                <a:spcPts val="1000"/>
              </a:spcAft>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spcAft>
                <a:spcPts val="100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spcAft>
                <a:spcPts val="10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or damage to wildlife and the environment</a:t>
            </a:r>
          </a:p>
        </p:txBody>
      </p:sp>
      <p:sp>
        <p:nvSpPr>
          <p:cNvPr id="14" name="Title 1">
            <a:extLst>
              <a:ext uri="{FF2B5EF4-FFF2-40B4-BE49-F238E27FC236}">
                <a16:creationId xmlns:a16="http://schemas.microsoft.com/office/drawing/2014/main" id="{A4F0DED6-2348-4F3A-70B3-801EF6B2F06F}"/>
              </a:ext>
            </a:extLst>
          </p:cNvPr>
          <p:cNvSpPr txBox="1">
            <a:spLocks/>
          </p:cNvSpPr>
          <p:nvPr/>
        </p:nvSpPr>
        <p:spPr>
          <a:xfrm>
            <a:off x="422910" y="202019"/>
            <a:ext cx="11407140" cy="104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Panton SemiBold" panose="00000700000000000000" pitchFamily="50" charset="0"/>
                <a:ea typeface="+mj-ea"/>
                <a:cs typeface="+mj-cs"/>
              </a:defRPr>
            </a:lvl1pPr>
          </a:lstStyle>
          <a:p>
            <a:r>
              <a:rPr lang="en-AU" dirty="0"/>
              <a:t>Environment and wildlife</a:t>
            </a:r>
          </a:p>
        </p:txBody>
      </p:sp>
    </p:spTree>
    <p:extLst>
      <p:ext uri="{BB962C8B-B14F-4D97-AF65-F5344CB8AC3E}">
        <p14:creationId xmlns:p14="http://schemas.microsoft.com/office/powerpoint/2010/main" val="275050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Natural and cultural heritage</a:t>
            </a:r>
          </a:p>
        </p:txBody>
      </p:sp>
      <p:sp>
        <p:nvSpPr>
          <p:cNvPr id="3" name="Content Placeholder 2"/>
          <p:cNvSpPr>
            <a:spLocks noGrp="1"/>
          </p:cNvSpPr>
          <p:nvPr>
            <p:ph idx="1"/>
          </p:nvPr>
        </p:nvSpPr>
        <p:spPr/>
        <p:txBody>
          <a:bodyPr>
            <a:normAutofit/>
          </a:bodyPr>
          <a:lstStyle/>
          <a:p>
            <a:pPr marL="0" indent="0">
              <a:lnSpc>
                <a:spcPct val="110000"/>
              </a:lnSpc>
              <a:buNone/>
            </a:pPr>
            <a:r>
              <a:rPr lang="en-US" dirty="0"/>
              <a:t>When disasters damage Country, the harm felt by Indigenous peoples can be particularly profound due to the deep connections between land, culture, history and colonisation.</a:t>
            </a:r>
            <a:endParaRPr lang="en-AU" dirty="0"/>
          </a:p>
          <a:p>
            <a:pPr marL="0" indent="0">
              <a:lnSpc>
                <a:spcPct val="110000"/>
              </a:lnSpc>
              <a:buNone/>
            </a:pPr>
            <a:r>
              <a:rPr lang="en-AU" dirty="0">
                <a:solidFill>
                  <a:srgbClr val="9B1889"/>
                </a:solidFill>
                <a:latin typeface="Panton Bold" panose="00000800000000000000" pitchFamily="50" charset="0"/>
              </a:rPr>
              <a:t>Recovery approaches should be respectful of the history, culture, strengths and circumstances of affected Indigenous communities, including deep connectedness to the land. </a:t>
            </a:r>
          </a:p>
          <a:p>
            <a:pPr marL="0" indent="0" algn="r">
              <a:lnSpc>
                <a:spcPct val="110000"/>
              </a:lnSpc>
              <a:buNone/>
            </a:pPr>
            <a:r>
              <a:rPr lang="en-AU" sz="1800" dirty="0"/>
              <a:t>RECAP Guide: Indigenous Peoples and Recovery Capitals</a:t>
            </a:r>
            <a:br>
              <a:rPr lang="en-AU" sz="1800" dirty="0"/>
            </a:br>
            <a:r>
              <a:rPr lang="en-AU" sz="1800" dirty="0"/>
              <a:t> Understanding unique experiences</a:t>
            </a:r>
          </a:p>
          <a:p>
            <a:pPr marL="0" indent="0">
              <a:lnSpc>
                <a:spcPct val="110000"/>
              </a:lnSpc>
              <a:buNone/>
            </a:pPr>
            <a:endParaRPr lang="en-AU" dirty="0"/>
          </a:p>
        </p:txBody>
      </p:sp>
    </p:spTree>
    <p:extLst>
      <p:ext uri="{BB962C8B-B14F-4D97-AF65-F5344CB8AC3E}">
        <p14:creationId xmlns:p14="http://schemas.microsoft.com/office/powerpoint/2010/main" val="3037123702"/>
      </p:ext>
    </p:extLst>
  </p:cSld>
  <p:clrMapOvr>
    <a:masterClrMapping/>
  </p:clrMapOvr>
</p:sld>
</file>

<file path=ppt/theme/theme1.xml><?xml version="1.0" encoding="utf-8"?>
<a:theme xmlns:a="http://schemas.openxmlformats.org/drawingml/2006/main" name="1_Office Theme">
  <a:themeElements>
    <a:clrScheme name="Custom 2">
      <a:dk1>
        <a:srgbClr val="212121"/>
      </a:dk1>
      <a:lt1>
        <a:sysClr val="window" lastClr="FFFFFF"/>
      </a:lt1>
      <a:dk2>
        <a:srgbClr val="4E4E4E"/>
      </a:dk2>
      <a:lt2>
        <a:srgbClr val="EDEDED"/>
      </a:lt2>
      <a:accent1>
        <a:srgbClr val="9B1889"/>
      </a:accent1>
      <a:accent2>
        <a:srgbClr val="212121"/>
      </a:accent2>
      <a:accent3>
        <a:srgbClr val="105BB8"/>
      </a:accent3>
      <a:accent4>
        <a:srgbClr val="386182"/>
      </a:accent4>
      <a:accent5>
        <a:srgbClr val="CEB0A1"/>
      </a:accent5>
      <a:accent6>
        <a:srgbClr val="CD4F2D"/>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FA37F0-7697-4D2F-8ED6-0B66261A3A99}" vid="{EAC2732A-37A2-4DB2-8BD7-654DA97780C9}"/>
    </a:ext>
  </a:extLst>
</a:theme>
</file>

<file path=ppt/theme/theme2.xml><?xml version="1.0" encoding="utf-8"?>
<a:theme xmlns:a="http://schemas.openxmlformats.org/drawingml/2006/main" name="3_Office Theme">
  <a:themeElements>
    <a:clrScheme name="Custom 2">
      <a:dk1>
        <a:srgbClr val="212121"/>
      </a:dk1>
      <a:lt1>
        <a:sysClr val="window" lastClr="FFFFFF"/>
      </a:lt1>
      <a:dk2>
        <a:srgbClr val="4E4E4E"/>
      </a:dk2>
      <a:lt2>
        <a:srgbClr val="EDEDED"/>
      </a:lt2>
      <a:accent1>
        <a:srgbClr val="9B1889"/>
      </a:accent1>
      <a:accent2>
        <a:srgbClr val="212121"/>
      </a:accent2>
      <a:accent3>
        <a:srgbClr val="105BB8"/>
      </a:accent3>
      <a:accent4>
        <a:srgbClr val="386182"/>
      </a:accent4>
      <a:accent5>
        <a:srgbClr val="CEB0A1"/>
      </a:accent5>
      <a:accent6>
        <a:srgbClr val="CD4F2D"/>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FA37F0-7697-4D2F-8ED6-0B66261A3A99}" vid="{EAC2732A-37A2-4DB2-8BD7-654DA97780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3944b2-c49e-4d9c-b47a-e2513151abcc" xsi:nil="true"/>
    <lcf76f155ced4ddcb4097134ff3c332f xmlns="78a52810-3e6c-44d6-a463-d26917084db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EDF3C1C4967945B88D6308C10B83A7" ma:contentTypeVersion="13" ma:contentTypeDescription="Create a new document." ma:contentTypeScope="" ma:versionID="505b36cdc7c88d30979a85bf4b603aa2">
  <xsd:schema xmlns:xsd="http://www.w3.org/2001/XMLSchema" xmlns:xs="http://www.w3.org/2001/XMLSchema" xmlns:p="http://schemas.microsoft.com/office/2006/metadata/properties" xmlns:ns2="78a52810-3e6c-44d6-a463-d26917084db2" xmlns:ns3="273944b2-c49e-4d9c-b47a-e2513151abcc" targetNamespace="http://schemas.microsoft.com/office/2006/metadata/properties" ma:root="true" ma:fieldsID="f93683841a8777a06fa398ce7879d1c5" ns2:_="" ns3:_="">
    <xsd:import namespace="78a52810-3e6c-44d6-a463-d26917084db2"/>
    <xsd:import namespace="273944b2-c49e-4d9c-b47a-e2513151ab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a52810-3e6c-44d6-a463-d26917084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005520-e530-4a8b-9ad9-7be756f674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3944b2-c49e-4d9c-b47a-e2513151ab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53a516-2b30-4e5c-8039-c7a0ea5362a5}" ma:internalName="TaxCatchAll" ma:showField="CatchAllData" ma:web="273944b2-c49e-4d9c-b47a-e2513151ab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3E97CD-2452-4345-930F-116EA3D8B532}">
  <ds:schemaRef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273944b2-c49e-4d9c-b47a-e2513151abcc"/>
    <ds:schemaRef ds:uri="78a52810-3e6c-44d6-a463-d26917084db2"/>
    <ds:schemaRef ds:uri="http://purl.org/dc/elements/1.1/"/>
  </ds:schemaRefs>
</ds:datastoreItem>
</file>

<file path=customXml/itemProps2.xml><?xml version="1.0" encoding="utf-8"?>
<ds:datastoreItem xmlns:ds="http://schemas.openxmlformats.org/officeDocument/2006/customXml" ds:itemID="{F2DC813D-CA83-442E-962A-49A09C2EAFCE}">
  <ds:schemaRefs>
    <ds:schemaRef ds:uri="http://schemas.microsoft.com/sharepoint/v3/contenttype/forms"/>
  </ds:schemaRefs>
</ds:datastoreItem>
</file>

<file path=customXml/itemProps3.xml><?xml version="1.0" encoding="utf-8"?>
<ds:datastoreItem xmlns:ds="http://schemas.openxmlformats.org/officeDocument/2006/customXml" ds:itemID="{FF6E48BF-0B46-4773-8779-BA92E0F20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a52810-3e6c-44d6-a463-d26917084db2"/>
    <ds:schemaRef ds:uri="273944b2-c49e-4d9c-b47a-e2513151a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18312</TotalTime>
  <Words>5956</Words>
  <Application>Microsoft Office PowerPoint</Application>
  <PresentationFormat>Widescreen</PresentationFormat>
  <Paragraphs>483</Paragraphs>
  <Slides>36</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 Calibri bold</vt:lpstr>
      <vt:lpstr>Arial</vt:lpstr>
      <vt:lpstr>Calibri</vt:lpstr>
      <vt:lpstr>Calibri bold</vt:lpstr>
      <vt:lpstr>Century Gothic</vt:lpstr>
      <vt:lpstr>Panton Bold</vt:lpstr>
      <vt:lpstr>Panton Bold Italic</vt:lpstr>
      <vt:lpstr>Panton SemiBold</vt:lpstr>
      <vt:lpstr>Wingdings</vt:lpstr>
      <vt:lpstr>1_Office Theme</vt:lpstr>
      <vt:lpstr>3_Office Theme</vt:lpstr>
      <vt:lpstr>PowerPoint Presentation</vt:lpstr>
      <vt:lpstr>Disaster Recovery Experience</vt:lpstr>
      <vt:lpstr>Objectives</vt:lpstr>
      <vt:lpstr>PowerPoint Presentation</vt:lpstr>
      <vt:lpstr>Personal loss</vt:lpstr>
      <vt:lpstr>Business, employment and tourism</vt:lpstr>
      <vt:lpstr>Animals and agriculture</vt:lpstr>
      <vt:lpstr>PowerPoint Presentation</vt:lpstr>
      <vt:lpstr>Natural and cultural heritage</vt:lpstr>
      <vt:lpstr>PowerPoint Presentation</vt:lpstr>
      <vt:lpstr>Disasters are stressful and people can have a range of responses:​</vt:lpstr>
      <vt:lpstr>The same disaster can affect different people differently</vt:lpstr>
      <vt:lpstr>Creating culturally safe places for Indigenous peoples in evacuation and recovery centres</vt:lpstr>
      <vt:lpstr>PowerPoint Presentation</vt:lpstr>
      <vt:lpstr>   Disasters cause temporary and sometimes permanent damage to community networks</vt:lpstr>
      <vt:lpstr>PowerPoint Presentation</vt:lpstr>
      <vt:lpstr> The Lived Experience When does recovery start? How long does it take?</vt:lpstr>
      <vt:lpstr>Recovery – a plain English definition</vt:lpstr>
      <vt:lpstr>Communities influencing and shaping their own recovery</vt:lpstr>
      <vt:lpstr>Local leaders and community champions</vt:lpstr>
      <vt:lpstr>PowerPoint Presentation</vt:lpstr>
      <vt:lpstr>Central role of local government</vt:lpstr>
      <vt:lpstr>Supporting a community through recovery is complex and challenging</vt:lpstr>
      <vt:lpstr>Working with community sector organisations</vt:lpstr>
      <vt:lpstr>PowerPoint Presentation</vt:lpstr>
      <vt:lpstr>A partnership approach </vt:lpstr>
      <vt:lpstr>PowerPoint Presentation</vt:lpstr>
      <vt:lpstr>Recovery over time</vt:lpstr>
      <vt:lpstr>Good practice tips for Recovery Committees</vt:lpstr>
      <vt:lpstr>Three perspectives from recovery: Practitioners on community recovery</vt:lpstr>
      <vt:lpstr>PowerPoint Presentation</vt:lpstr>
      <vt:lpstr>PowerPoint Presentation</vt:lpstr>
      <vt:lpstr>Take away messages</vt:lpstr>
      <vt:lpstr>Suggested next steps</vt:lpstr>
      <vt:lpstr>Recovery Exercising Toolkit</vt:lpstr>
      <vt:lpstr>Where to find out more</vt:lpstr>
    </vt:vector>
  </TitlesOfParts>
  <Company>Department of the Prime Minister and Cabinet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Wendy</dc:creator>
  <cp:lastModifiedBy>Hannah Coffey</cp:lastModifiedBy>
  <cp:revision>275</cp:revision>
  <dcterms:created xsi:type="dcterms:W3CDTF">2021-12-10T05:04:36Z</dcterms:created>
  <dcterms:modified xsi:type="dcterms:W3CDTF">2023-02-08T04:17:44Z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0x010100D0EDF3C1C4967945B88D6308C10B83A7</vt:lpwstr>
  </property>
  <property fmtid="{D5CDD505-2E9C-101B-9397-08002B2CF9AE}" pid="3" name="HPRMSecurityLevel">
    <vt:lpwstr>1;#OFFICIAL|11463c70-78df-4e3b-b0ff-f66cd3cb26ec</vt:lpwstr>
  </property>
  <property fmtid="{D5CDD505-2E9C-101B-9397-08002B2CF9AE}" pid="4" name="HPRMSecurityCaveat">
    <vt:lpwstr/>
  </property>
  <property fmtid="{D5CDD505-2E9C-101B-9397-08002B2CF9AE}" pid="5" name="MediaServiceImageTags">
    <vt:lpwstr/>
  </property>
</Properties>
</file>