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0"/>
  </p:notesMasterIdLst>
  <p:sldIdLst>
    <p:sldId id="257" r:id="rId6"/>
    <p:sldId id="270" r:id="rId7"/>
    <p:sldId id="269" r:id="rId8"/>
    <p:sldId id="268" r:id="rId9"/>
    <p:sldId id="278" r:id="rId10"/>
    <p:sldId id="273" r:id="rId11"/>
    <p:sldId id="271" r:id="rId12"/>
    <p:sldId id="293" r:id="rId13"/>
    <p:sldId id="286" r:id="rId14"/>
    <p:sldId id="285" r:id="rId15"/>
    <p:sldId id="279" r:id="rId16"/>
    <p:sldId id="291" r:id="rId17"/>
    <p:sldId id="292" r:id="rId18"/>
    <p:sldId id="2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1E92D2-8F99-8E32-896C-2D28C6FD63DA}" name="Isabel Cornes" initials="IC" userId="af1ded88c541233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18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5E58A-AC64-41C5-B80D-BCD40A834273}" v="46" dt="2023-02-07T02:38:05.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5653" autoAdjust="0"/>
  </p:normalViewPr>
  <p:slideViewPr>
    <p:cSldViewPr snapToGrid="0">
      <p:cViewPr varScale="1">
        <p:scale>
          <a:sx n="37" d="100"/>
          <a:sy n="37" d="100"/>
        </p:scale>
        <p:origin x="1788" y="28"/>
      </p:cViewPr>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C0605-B7F8-4232-9916-24F6D4D2F30D}" type="datetimeFigureOut">
              <a:rPr lang="en-AU" smtClean="0"/>
              <a:t>8/02/2023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3E8F2-DD85-4404-AF55-D6E1F481DCCD}" type="slidenum">
              <a:rPr lang="en-AU" smtClean="0"/>
              <a:t>‹#›</a:t>
            </a:fld>
            <a:endParaRPr lang="en-AU" dirty="0"/>
          </a:p>
        </p:txBody>
      </p:sp>
    </p:spTree>
    <p:extLst>
      <p:ext uri="{BB962C8B-B14F-4D97-AF65-F5344CB8AC3E}">
        <p14:creationId xmlns:p14="http://schemas.microsoft.com/office/powerpoint/2010/main" val="340064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wf.org.au/ArticleDocuments/353/WWF_Impacts-of-the-unprecedented-2019-2020-bushfires-on-Australian-animals.pdf.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none" baseline="0" dirty="0"/>
              <a:t>NOTE TO FACILITATORS</a:t>
            </a:r>
          </a:p>
          <a:p>
            <a:pPr marL="0" indent="0">
              <a:buNone/>
            </a:pPr>
            <a:endParaRPr lang="en-US" b="1" u="none" dirty="0"/>
          </a:p>
          <a:p>
            <a:pPr marL="0" indent="0">
              <a:buNone/>
            </a:pPr>
            <a:r>
              <a:rPr lang="en-US" b="1" u="none" dirty="0"/>
              <a:t>The following slides provide you with a self paced walk through of the session, supported with speakers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u="none" kern="1200" dirty="0">
                <a:solidFill>
                  <a:schemeClr val="tx1"/>
                </a:solidFill>
                <a:latin typeface="+mn-lt"/>
                <a:ea typeface="+mn-ea"/>
                <a:cs typeface="+mn-cs"/>
              </a:rPr>
              <a:t>Notes are in standard format. </a:t>
            </a:r>
            <a:r>
              <a:rPr lang="en-AU" sz="1200" b="1" i="1" u="none" kern="1200" dirty="0">
                <a:solidFill>
                  <a:schemeClr val="tx1"/>
                </a:solidFill>
                <a:latin typeface="+mn-lt"/>
                <a:ea typeface="+mn-ea"/>
                <a:cs typeface="+mn-cs"/>
              </a:rPr>
              <a:t>Facilitator actions are in bold italics. </a:t>
            </a:r>
          </a:p>
          <a:p>
            <a:endParaRPr lang="en-US" b="1" u="none" dirty="0"/>
          </a:p>
          <a:p>
            <a:pPr marL="0" indent="0">
              <a:buFont typeface="Arial" panose="020B0604020202020204" pitchFamily="34" charset="0"/>
              <a:buNone/>
            </a:pPr>
            <a:r>
              <a:rPr lang="en-AU" sz="1200" b="1" u="none" kern="1200" dirty="0">
                <a:solidFill>
                  <a:schemeClr val="tx1"/>
                </a:solidFill>
                <a:latin typeface="+mn-lt"/>
                <a:ea typeface="+mn-ea"/>
                <a:cs typeface="+mn-cs"/>
              </a:rPr>
              <a:t>You don’t have to use all slides. Link in your local knowledge and examples to make content relevant to participants.</a:t>
            </a:r>
          </a:p>
          <a:p>
            <a:endParaRPr lang="en-US" b="1" u="none" dirty="0"/>
          </a:p>
          <a:p>
            <a:r>
              <a:rPr lang="en-US" b="1" u="none" dirty="0"/>
              <a:t>The presentation takes approximately 15</a:t>
            </a:r>
            <a:r>
              <a:rPr lang="en-US" b="1" u="none" baseline="0" dirty="0"/>
              <a:t> minutes to go through.</a:t>
            </a:r>
          </a:p>
          <a:p>
            <a:endParaRPr lang="en-US" b="1" u="none" baseline="0" dirty="0"/>
          </a:p>
          <a:p>
            <a:r>
              <a:rPr lang="en-US" b="1" u="none" baseline="0" dirty="0"/>
              <a:t>The main focus of this session is the group discussion activity – allow 15 mins for discussion.</a:t>
            </a:r>
          </a:p>
          <a:p>
            <a:endParaRPr lang="en-AU"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95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722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Recovery is long term – it takes years.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Communities and individual’s needs and priorities will evolve and change over time.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Strategic approaches to recovery and membership of Recovery Committees also need to change over time as community needs evolve.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 top down, government driven approach to recovery is often necessary in the initial period following a disaster where decisions must be made quickly by those with authority, to mobilise strategies such as clean up and debris removal, waste management, repair of critical infrastructure and temporary housing. However, ultimately the community need to be empowered to develop their own goals and strategies and regain a sense of control.</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Representation on recovery committees will change over time as the needs of the community changes. It’s a good idea for Recovery Committees to include in their Terms of Reference a review of membership after the first 6 months.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When a disaster has had a significant impact on a community, a formal recovery committee will usually run for up to 2 years and in some cases longer – </a:t>
            </a:r>
            <a:r>
              <a:rPr lang="en-AU" b="0" dirty="0"/>
              <a:t>Recovery Plans need to reflect this from the beginning.</a:t>
            </a:r>
          </a:p>
        </p:txBody>
      </p:sp>
      <p:sp>
        <p:nvSpPr>
          <p:cNvPr id="4" name="Slide Number Placeholder 3"/>
          <p:cNvSpPr>
            <a:spLocks noGrp="1"/>
          </p:cNvSpPr>
          <p:nvPr>
            <p:ph type="sldNum" sz="quarter" idx="10"/>
          </p:nvPr>
        </p:nvSpPr>
        <p:spPr/>
        <p:txBody>
          <a:bodyPr/>
          <a:lstStyle/>
          <a:p>
            <a:fld id="{D44AA19D-C382-435D-BEB5-DB4276143531}" type="slidenum">
              <a:rPr lang="en-AU" smtClean="0"/>
              <a:t>11</a:t>
            </a:fld>
            <a:endParaRPr lang="en-AU" dirty="0"/>
          </a:p>
        </p:txBody>
      </p:sp>
    </p:spTree>
    <p:extLst>
      <p:ext uri="{BB962C8B-B14F-4D97-AF65-F5344CB8AC3E}">
        <p14:creationId xmlns:p14="http://schemas.microsoft.com/office/powerpoint/2010/main" val="461098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Core Recovery</a:t>
            </a:r>
            <a:r>
              <a:rPr lang="en-AU" sz="1200" b="0" kern="1200" baseline="0" dirty="0">
                <a:solidFill>
                  <a:schemeClr val="tx1"/>
                </a:solidFill>
                <a:effectLst/>
                <a:latin typeface="+mn-lt"/>
                <a:ea typeface="+mn-ea"/>
                <a:cs typeface="+mn-cs"/>
              </a:rPr>
              <a:t> Strategies are a reference document for table group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baseline="0" dirty="0">
                <a:solidFill>
                  <a:schemeClr val="tx1"/>
                </a:solidFill>
                <a:effectLst/>
                <a:latin typeface="+mn-lt"/>
                <a:ea typeface="+mn-ea"/>
                <a:cs typeface="+mn-cs"/>
              </a:rPr>
              <a:t>They do not provide a comprehensive list of strategies and are not tailored for your specific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baseline="0" dirty="0">
                <a:solidFill>
                  <a:schemeClr val="tx1"/>
                </a:solidFill>
                <a:effectLst/>
                <a:latin typeface="+mn-lt"/>
                <a:ea typeface="+mn-ea"/>
                <a:cs typeface="+mn-cs"/>
              </a:rPr>
              <a:t>They are intended as a </a:t>
            </a:r>
            <a:r>
              <a:rPr lang="en-AU" sz="1200" b="0" u="sng" kern="1200" baseline="0" dirty="0">
                <a:solidFill>
                  <a:schemeClr val="tx1"/>
                </a:solidFill>
                <a:effectLst/>
                <a:latin typeface="+mn-lt"/>
                <a:ea typeface="+mn-ea"/>
                <a:cs typeface="+mn-cs"/>
              </a:rPr>
              <a:t>starting point </a:t>
            </a:r>
            <a:r>
              <a:rPr lang="en-AU" sz="1200" b="0" kern="1200" baseline="0" dirty="0">
                <a:solidFill>
                  <a:schemeClr val="tx1"/>
                </a:solidFill>
                <a:effectLst/>
                <a:latin typeface="+mn-lt"/>
                <a:ea typeface="+mn-ea"/>
                <a:cs typeface="+mn-cs"/>
              </a:rPr>
              <a:t>to inform in recovery group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1" kern="1200" baseline="0" dirty="0">
                <a:solidFill>
                  <a:schemeClr val="tx1"/>
                </a:solidFill>
                <a:effectLst/>
                <a:latin typeface="+mn-lt"/>
                <a:ea typeface="+mn-ea"/>
                <a:cs typeface="+mn-cs"/>
              </a:rPr>
              <a:t>ACTION: Familiarise the group with these slides and remind them of their purpose to support group discussion. Do not present these slides in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1" kern="1200" baseline="0" dirty="0">
                <a:solidFill>
                  <a:schemeClr val="tx1"/>
                </a:solidFill>
                <a:effectLst/>
                <a:latin typeface="+mn-lt"/>
                <a:ea typeface="+mn-ea"/>
                <a:cs typeface="+mn-cs"/>
              </a:rPr>
              <a:t>ACTION: Print copies and place on table groups as reference documents.</a:t>
            </a:r>
            <a:r>
              <a:rPr lang="en-AU" sz="1200" b="1" i="1"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13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442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a:solidFill>
                  <a:schemeClr val="tx1"/>
                </a:solidFill>
                <a:effectLst/>
                <a:latin typeface="+mn-lt"/>
                <a:ea typeface="+mn-ea"/>
                <a:cs typeface="+mn-cs"/>
              </a:rPr>
              <a:t>ACTION: Group Discussion</a:t>
            </a:r>
            <a:r>
              <a:rPr lang="en-AU" sz="1200" b="1" i="1" kern="1200" baseline="0" dirty="0">
                <a:solidFill>
                  <a:schemeClr val="tx1"/>
                </a:solidFill>
                <a:effectLst/>
                <a:latin typeface="+mn-lt"/>
                <a:ea typeface="+mn-ea"/>
                <a:cs typeface="+mn-cs"/>
              </a:rPr>
              <a:t> Activity = 15 mins</a:t>
            </a:r>
            <a:endParaRPr lang="en-AU" sz="1200" b="1" i="1" kern="1200" dirty="0">
              <a:solidFill>
                <a:schemeClr val="tx1"/>
              </a:solidFill>
              <a:effectLst/>
              <a:latin typeface="+mn-lt"/>
              <a:ea typeface="+mn-ea"/>
              <a:cs typeface="+mn-cs"/>
            </a:endParaRPr>
          </a:p>
          <a:p>
            <a:endParaRPr lang="en-AU" sz="1200" b="1" i="1"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ACTION: Instruct</a:t>
            </a:r>
            <a:r>
              <a:rPr lang="en-AU" sz="1200" b="1" i="1" kern="1200" baseline="0" dirty="0">
                <a:solidFill>
                  <a:schemeClr val="tx1"/>
                </a:solidFill>
                <a:effectLst/>
                <a:latin typeface="+mn-lt"/>
                <a:ea typeface="+mn-ea"/>
                <a:cs typeface="+mn-cs"/>
              </a:rPr>
              <a:t> participants to continue to use their </a:t>
            </a:r>
            <a:r>
              <a:rPr lang="en-AU" sz="1200" b="1" i="1" kern="1200" dirty="0">
                <a:solidFill>
                  <a:schemeClr val="tx1"/>
                </a:solidFill>
                <a:effectLst/>
                <a:latin typeface="+mn-lt"/>
                <a:ea typeface="+mn-ea"/>
                <a:cs typeface="+mn-cs"/>
              </a:rPr>
              <a:t>Recovery Considerations Group Discussion template to record</a:t>
            </a:r>
            <a:r>
              <a:rPr lang="en-AU" sz="1200" b="1" i="1" kern="1200" baseline="0" dirty="0">
                <a:solidFill>
                  <a:schemeClr val="tx1"/>
                </a:solidFill>
                <a:effectLst/>
                <a:latin typeface="+mn-lt"/>
                <a:ea typeface="+mn-ea"/>
                <a:cs typeface="+mn-cs"/>
              </a:rPr>
              <a:t> the outcomes of their discussions.</a:t>
            </a:r>
          </a:p>
          <a:p>
            <a:endParaRPr lang="en-AU" sz="1200" b="1" i="1" kern="1200" baseline="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ACTION: </a:t>
            </a:r>
            <a:r>
              <a:rPr lang="en-AU" sz="1200" b="1" i="1" kern="1200" baseline="0" dirty="0">
                <a:solidFill>
                  <a:schemeClr val="tx1"/>
                </a:solidFill>
                <a:effectLst/>
                <a:latin typeface="+mn-lt"/>
                <a:ea typeface="+mn-ea"/>
                <a:cs typeface="+mn-cs"/>
              </a:rPr>
              <a:t>Record outcomes on the Communications discussion on the butchers paper provided.</a:t>
            </a:r>
          </a:p>
          <a:p>
            <a:endParaRPr lang="en-AU" sz="1200" i="1" kern="1200" baseline="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 ACTION: Remind participants that report back will be held over until the whole group plenary after the third session (after Afternoon Tea). Ask participants to highlight 2 priority issues and actions for the 6-12 month period to report back on in the afternoon plenary discussion.</a:t>
            </a:r>
          </a:p>
          <a:p>
            <a:r>
              <a:rPr lang="en-AU" sz="1200" b="1" kern="120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14</a:t>
            </a:fld>
            <a:endParaRPr lang="en-AU" dirty="0"/>
          </a:p>
        </p:txBody>
      </p:sp>
    </p:spTree>
    <p:extLst>
      <p:ext uri="{BB962C8B-B14F-4D97-AF65-F5344CB8AC3E}">
        <p14:creationId xmlns:p14="http://schemas.microsoft.com/office/powerpoint/2010/main" val="32015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The</a:t>
            </a:r>
            <a:r>
              <a:rPr lang="en-AU" sz="1200" b="1" kern="1200" baseline="0" dirty="0">
                <a:solidFill>
                  <a:schemeClr val="tx1"/>
                </a:solidFill>
                <a:effectLst/>
                <a:latin typeface="+mn-lt"/>
                <a:ea typeface="+mn-ea"/>
                <a:cs typeface="+mn-cs"/>
              </a:rPr>
              <a:t> Recovery Journey</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recovery journey follows the disaster event scenario and explores the community consequences and emerging issues that communities will face over time.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At </a:t>
            </a:r>
            <a:r>
              <a:rPr lang="en-AU" sz="1200" kern="1200" baseline="0" dirty="0">
                <a:solidFill>
                  <a:schemeClr val="tx1"/>
                </a:solidFill>
                <a:effectLst/>
                <a:latin typeface="+mn-lt"/>
                <a:ea typeface="+mn-ea"/>
                <a:cs typeface="+mn-cs"/>
              </a:rPr>
              <a:t>6-12 months post the disaster event, communities are moving out of early recovery into the medium term recovery phase and still grappling with many of the consequences of the disaster and changes to their lives. </a:t>
            </a:r>
          </a:p>
          <a:p>
            <a:endParaRPr lang="en-AU"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This slide helps participants to see this point of recovery – in between early and longer term recovery and how this phase fits in the broader recovery journey.</a:t>
            </a:r>
          </a:p>
          <a:p>
            <a:endParaRPr lang="en-AU" dirty="0"/>
          </a:p>
        </p:txBody>
      </p:sp>
      <p:sp>
        <p:nvSpPr>
          <p:cNvPr id="4" name="Slide Number Placeholder 3"/>
          <p:cNvSpPr>
            <a:spLocks noGrp="1"/>
          </p:cNvSpPr>
          <p:nvPr>
            <p:ph type="sldNum" sz="quarter" idx="10"/>
          </p:nvPr>
        </p:nvSpPr>
        <p:spPr/>
        <p:txBody>
          <a:bodyPr/>
          <a:lstStyle/>
          <a:p>
            <a:fld id="{81D3E8F2-DD85-4404-AF55-D6E1F481DCCD}" type="slidenum">
              <a:rPr lang="en-AU" smtClean="0"/>
              <a:t>2</a:t>
            </a:fld>
            <a:endParaRPr lang="en-AU" dirty="0"/>
          </a:p>
        </p:txBody>
      </p:sp>
    </p:spTree>
    <p:extLst>
      <p:ext uri="{BB962C8B-B14F-4D97-AF65-F5344CB8AC3E}">
        <p14:creationId xmlns:p14="http://schemas.microsoft.com/office/powerpoint/2010/main" val="391426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914400" algn="l"/>
              </a:tabLst>
            </a:pPr>
            <a:r>
              <a:rPr lang="en-AU" sz="2800" dirty="0">
                <a:latin typeface="Arial" panose="020B0604020202020204" pitchFamily="34" charset="0"/>
                <a:ea typeface="Calibri" panose="020F0502020204030204" pitchFamily="34" charset="0"/>
                <a:cs typeface="Times New Roman" panose="02020603050405020304" pitchFamily="18" charset="0"/>
              </a:rPr>
              <a:t>Recovery Centres/Hubs have closed or are closing, but the community meetings and consultations will be continuing.</a:t>
            </a:r>
          </a:p>
          <a:p>
            <a:pPr marL="0" lvl="0" indent="0">
              <a:lnSpc>
                <a:spcPct val="107000"/>
              </a:lnSpc>
              <a:spcAft>
                <a:spcPts val="800"/>
              </a:spcAft>
              <a:buFont typeface="Arial" panose="020B0604020202020204" pitchFamily="34" charset="0"/>
              <a:buNone/>
              <a:tabLst>
                <a:tab pos="914400" algn="l"/>
              </a:tabLst>
            </a:pPr>
            <a:endParaRPr lang="en-AU" sz="2800" dirty="0">
              <a:latin typeface="Arial" panose="020B060402020202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914400" algn="l"/>
              </a:tabLst>
            </a:pPr>
            <a:r>
              <a:rPr lang="en-AU" sz="2800" dirty="0">
                <a:latin typeface="Arial" panose="020B0604020202020204" pitchFamily="34" charset="0"/>
                <a:cs typeface="Arial" panose="020B0604020202020204" pitchFamily="34" charset="0"/>
              </a:rPr>
              <a:t>Recovery grants and funding packages are being delivered to those individuals, businesses and producers impacted, but some programs may need to be adjusted to ensure changing needs are being met.</a:t>
            </a:r>
          </a:p>
          <a:p>
            <a:pPr marL="0" lvl="0" indent="0">
              <a:lnSpc>
                <a:spcPct val="107000"/>
              </a:lnSpc>
              <a:spcAft>
                <a:spcPts val="800"/>
              </a:spcAft>
              <a:buFont typeface="Arial" panose="020B0604020202020204" pitchFamily="34" charset="0"/>
              <a:buNone/>
              <a:tabLst>
                <a:tab pos="914400" algn="l"/>
              </a:tabLst>
            </a:pPr>
            <a:endParaRPr lang="en-AU" sz="2800" dirty="0">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Arial" panose="020B0604020202020204" pitchFamily="34" charset="0"/>
              <a:buNone/>
              <a:tabLst>
                <a:tab pos="914400" algn="l"/>
              </a:tabLst>
            </a:pPr>
            <a:r>
              <a:rPr lang="en-AU" sz="2800" dirty="0">
                <a:latin typeface="Arial" panose="020B0604020202020204" pitchFamily="34" charset="0"/>
                <a:ea typeface="Calibri" panose="020F0502020204030204" pitchFamily="34" charset="0"/>
                <a:cs typeface="Times New Roman" panose="02020603050405020304" pitchFamily="18" charset="0"/>
              </a:rPr>
              <a:t>Clean up from the disaster</a:t>
            </a:r>
            <a:r>
              <a:rPr lang="en-AU" sz="2800" baseline="0" dirty="0">
                <a:latin typeface="Arial" panose="020B0604020202020204" pitchFamily="34" charset="0"/>
                <a:ea typeface="Calibri" panose="020F0502020204030204" pitchFamily="34" charset="0"/>
                <a:cs typeface="Times New Roman" panose="02020603050405020304" pitchFamily="18" charset="0"/>
              </a:rPr>
              <a:t> event will be </a:t>
            </a:r>
            <a:r>
              <a:rPr lang="en-AU" sz="2800" dirty="0">
                <a:latin typeface="Arial" panose="020B0604020202020204" pitchFamily="34" charset="0"/>
                <a:ea typeface="Calibri" panose="020F0502020204030204" pitchFamily="34" charset="0"/>
                <a:cs typeface="Times New Roman" panose="02020603050405020304" pitchFamily="18" charset="0"/>
              </a:rPr>
              <a:t>nearing completion.</a:t>
            </a:r>
          </a:p>
          <a:p>
            <a:pPr marL="0" lvl="0" indent="0">
              <a:lnSpc>
                <a:spcPct val="107000"/>
              </a:lnSpc>
              <a:spcAft>
                <a:spcPts val="800"/>
              </a:spcAft>
              <a:buFont typeface="Arial" panose="020B0604020202020204" pitchFamily="34" charset="0"/>
              <a:buNone/>
              <a:tabLst>
                <a:tab pos="914400" algn="l"/>
              </a:tabLst>
            </a:pPr>
            <a:endParaRPr lang="en-AU" sz="2800" dirty="0">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914400" algn="l"/>
              </a:tabLst>
            </a:pPr>
            <a:r>
              <a:rPr lang="en-AU" sz="2800" dirty="0">
                <a:latin typeface="Arial" panose="020B0604020202020204" pitchFamily="34" charset="0"/>
                <a:ea typeface="Calibri" panose="020F0502020204030204" pitchFamily="34" charset="0"/>
                <a:cs typeface="Times New Roman" panose="02020603050405020304" pitchFamily="18" charset="0"/>
              </a:rPr>
              <a:t>Restoration and rebuild is underway.</a:t>
            </a:r>
          </a:p>
          <a:p>
            <a:pPr marL="0" lvl="0" indent="0">
              <a:lnSpc>
                <a:spcPct val="107000"/>
              </a:lnSpc>
              <a:spcAft>
                <a:spcPts val="800"/>
              </a:spcAft>
              <a:buFont typeface="Arial" panose="020B0604020202020204" pitchFamily="34" charset="0"/>
              <a:buNone/>
              <a:tabLst>
                <a:tab pos="914400" algn="l"/>
              </a:tabLst>
            </a:pPr>
            <a:endParaRPr lang="en-AU" sz="2800" dirty="0">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914400" algn="l"/>
              </a:tabLst>
            </a:pPr>
            <a:r>
              <a:rPr lang="en-AU" sz="2800" dirty="0">
                <a:latin typeface="Arial" panose="020B0604020202020204" pitchFamily="34" charset="0"/>
                <a:ea typeface="Calibri" panose="020F0502020204030204" pitchFamily="34" charset="0"/>
                <a:cs typeface="Times New Roman" panose="02020603050405020304" pitchFamily="18" charset="0"/>
              </a:rPr>
              <a:t>Findings from post disaster reviews and inquiries are starting to be released, (often resulting in the apportioning of blame) with impacts for local response agencies and volunteers.</a:t>
            </a:r>
          </a:p>
          <a:p>
            <a:endParaRPr lang="en-AU" sz="2800" dirty="0"/>
          </a:p>
        </p:txBody>
      </p:sp>
      <p:sp>
        <p:nvSpPr>
          <p:cNvPr id="4" name="Slide Number Placeholder 3"/>
          <p:cNvSpPr>
            <a:spLocks noGrp="1"/>
          </p:cNvSpPr>
          <p:nvPr>
            <p:ph type="sldNum" sz="quarter" idx="10"/>
          </p:nvPr>
        </p:nvSpPr>
        <p:spPr/>
        <p:txBody>
          <a:bodyPr/>
          <a:lstStyle/>
          <a:p>
            <a:fld id="{81D3E8F2-DD85-4404-AF55-D6E1F481DCCD}" type="slidenum">
              <a:rPr lang="en-AU" smtClean="0"/>
              <a:t>3</a:t>
            </a:fld>
            <a:endParaRPr lang="en-AU" dirty="0"/>
          </a:p>
        </p:txBody>
      </p:sp>
    </p:spTree>
    <p:extLst>
      <p:ext uri="{BB962C8B-B14F-4D97-AF65-F5344CB8AC3E}">
        <p14:creationId xmlns:p14="http://schemas.microsoft.com/office/powerpoint/2010/main" val="125913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early stoicism of some individuals will be fading with the consequences of the events slowly compounding over time wearing down both emotional and financial reserves. Changing</a:t>
            </a:r>
            <a:r>
              <a:rPr lang="en-US" dirty="0"/>
              <a:t> perceptions and expectations, including public confidence in the recovery,</a:t>
            </a:r>
            <a:r>
              <a:rPr lang="en-US" baseline="0" dirty="0"/>
              <a:t> which is often at a low point at the 6-month mark. </a:t>
            </a:r>
            <a:r>
              <a:rPr lang="en-US" dirty="0"/>
              <a:t>Community tensions may be increasing at this time.</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People will still be presenting for help and assistance for the first</a:t>
            </a:r>
            <a:r>
              <a:rPr lang="en-AU" b="0" baseline="0" dirty="0"/>
              <a: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People may not initially reach out for support and be reluctant to do so for a range of reasons, such as feeling: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that others are worse off than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they don’t deserve support or financial assistance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they have never accepted financial support before and not familiar with government and other grant processes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they are able to manage on their own without support (practical, personal or financial)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they don’t want to share their personal details and information often required for support to flow.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dirty="0"/>
              <a:t>It is often many months or even years down the track when people have exhausted all their own options and no longer feel they are managing that they will reach out for help. Recovery support services need to be in place over the longer term so that they are available for people when they need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indent="0">
              <a:spcBef>
                <a:spcPts val="1800"/>
              </a:spcBef>
              <a:buFont typeface="Arial" panose="020B0604020202020204" pitchFamily="34" charset="0"/>
              <a:buNone/>
            </a:pPr>
            <a:r>
              <a:rPr lang="en-US" dirty="0"/>
              <a:t>Community tensions about the distribution of grant and appeal funds and tensions between community groups in competitive recovery grant applications.</a:t>
            </a:r>
          </a:p>
          <a:p>
            <a:pPr marL="0" indent="0">
              <a:spcBef>
                <a:spcPts val="1800"/>
              </a:spcBef>
              <a:buFont typeface="Arial" panose="020B0604020202020204" pitchFamily="34" charset="0"/>
              <a:buNone/>
            </a:pPr>
            <a:endParaRPr lang="en-US" dirty="0"/>
          </a:p>
          <a:p>
            <a:pPr marL="0" indent="0">
              <a:spcBef>
                <a:spcPts val="1800"/>
              </a:spcBef>
              <a:buFont typeface="Arial" panose="020B0604020202020204" pitchFamily="34" charset="0"/>
              <a:buNone/>
            </a:pPr>
            <a:r>
              <a:rPr lang="en-US" dirty="0"/>
              <a:t>Shortages of trades people and building supplies continue</a:t>
            </a:r>
            <a:r>
              <a:rPr lang="en-US" baseline="0" dirty="0"/>
              <a:t> to hamper people’s efforts to repair homes.</a:t>
            </a:r>
            <a:endParaRPr lang="en-AU" dirty="0"/>
          </a:p>
          <a:p>
            <a:pPr marL="0" indent="0">
              <a:spcBef>
                <a:spcPts val="1800"/>
              </a:spcBef>
              <a:buFont typeface="Arial" panose="020B0604020202020204" pitchFamily="34" charset="0"/>
              <a:buNone/>
            </a:pPr>
            <a:endParaRPr lang="en-AU" dirty="0"/>
          </a:p>
          <a:p>
            <a:pPr marL="0" indent="0">
              <a:spcBef>
                <a:spcPts val="1800"/>
              </a:spcBef>
              <a:buFont typeface="Arial" panose="020B0604020202020204" pitchFamily="34" charset="0"/>
              <a:buNone/>
            </a:pPr>
            <a:r>
              <a:rPr lang="en-AU" dirty="0"/>
              <a:t>Increased and sustained demand has ‘overheated’ the market, making repairs, contractors and materials more expensive than what was budgeted/quoted/insured. </a:t>
            </a:r>
          </a:p>
          <a:p>
            <a:pPr marL="0" indent="0">
              <a:spcBef>
                <a:spcPts val="1800"/>
              </a:spcBef>
              <a:buFont typeface="Arial" panose="020B0604020202020204" pitchFamily="34" charset="0"/>
              <a:buNone/>
            </a:pPr>
            <a:endParaRPr lang="en-AU" dirty="0"/>
          </a:p>
          <a:p>
            <a:pPr marL="0" indent="0">
              <a:spcBef>
                <a:spcPts val="1800"/>
              </a:spcBef>
              <a:buFont typeface="Arial" panose="020B0604020202020204" pitchFamily="34" charset="0"/>
              <a:buNone/>
            </a:pPr>
            <a:r>
              <a:rPr lang="en-AU" dirty="0"/>
              <a:t>This will have significant impact on many individuals,</a:t>
            </a:r>
            <a:r>
              <a:rPr lang="en-AU" baseline="0" dirty="0"/>
              <a:t> families and businesses personal and financial stress.</a:t>
            </a:r>
            <a:endParaRPr lang="en-AU" dirty="0"/>
          </a:p>
          <a:p>
            <a:endParaRPr lang="en-AU" dirty="0"/>
          </a:p>
        </p:txBody>
      </p:sp>
      <p:sp>
        <p:nvSpPr>
          <p:cNvPr id="4" name="Slide Number Placeholder 3"/>
          <p:cNvSpPr>
            <a:spLocks noGrp="1"/>
          </p:cNvSpPr>
          <p:nvPr>
            <p:ph type="sldNum" sz="quarter" idx="10"/>
          </p:nvPr>
        </p:nvSpPr>
        <p:spPr/>
        <p:txBody>
          <a:bodyPr/>
          <a:lstStyle/>
          <a:p>
            <a:fld id="{81D3E8F2-DD85-4404-AF55-D6E1F481DCCD}" type="slidenum">
              <a:rPr lang="en-AU" smtClean="0"/>
              <a:t>4</a:t>
            </a:fld>
            <a:endParaRPr lang="en-AU" dirty="0"/>
          </a:p>
        </p:txBody>
      </p:sp>
    </p:spTree>
    <p:extLst>
      <p:ext uri="{BB962C8B-B14F-4D97-AF65-F5344CB8AC3E}">
        <p14:creationId xmlns:p14="http://schemas.microsoft.com/office/powerpoint/2010/main" val="39842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ACTION: Group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At 6</a:t>
            </a:r>
            <a:r>
              <a:rPr lang="en-US" b="1" i="1" baseline="0" dirty="0"/>
              <a:t> – 12 months -</a:t>
            </a:r>
            <a:r>
              <a:rPr lang="en-US" b="1" i="1" dirty="0"/>
              <a:t> what point do you think we are at now on the recovery journey? </a:t>
            </a:r>
            <a:endParaRPr lang="en-US" b="1" i="1" dirty="0">
              <a:cs typeface="Calibri"/>
            </a:endParaRPr>
          </a:p>
          <a:p>
            <a:endParaRPr lang="en-US" dirty="0"/>
          </a:p>
          <a:p>
            <a:pPr>
              <a:defRPr/>
            </a:pPr>
            <a:r>
              <a:rPr lang="en-US" b="0" dirty="0"/>
              <a:t>At 6 -12 months the</a:t>
            </a:r>
            <a:r>
              <a:rPr lang="en-US" b="0" baseline="0" dirty="0"/>
              <a:t> community is likely to have hit the lowest point in the dip and experiencing exhaustion, delays and conflict within the community and also with government and other recovery bodies.</a:t>
            </a:r>
            <a:endParaRPr lang="en-US" b="0" dirty="0"/>
          </a:p>
          <a:p>
            <a:pPr>
              <a:defRPr/>
            </a:pPr>
            <a:endParaRPr lang="en-US" b="1" dirty="0"/>
          </a:p>
          <a:p>
            <a:pPr>
              <a:defRPr/>
            </a:pPr>
            <a:r>
              <a:rPr lang="en-US" b="0" dirty="0"/>
              <a:t>The Myths and Assumptions Table in the </a:t>
            </a:r>
            <a:r>
              <a:rPr lang="en-US" b="0" i="1" dirty="0"/>
              <a:t>Community Recovery </a:t>
            </a:r>
            <a:r>
              <a:rPr lang="en-US" b="0" dirty="0"/>
              <a:t>Handbook (AIDR, 2018) provides more information about the recovery journey and what you should (and should not do) </a:t>
            </a:r>
            <a:r>
              <a:rPr lang="en-US" b="0" dirty="0" err="1"/>
              <a:t>Pgs</a:t>
            </a:r>
            <a:r>
              <a:rPr lang="en-US" b="0" dirty="0"/>
              <a:t> 23-24.</a:t>
            </a:r>
            <a:endParaRPr lang="en-US" b="0" dirty="0">
              <a:cs typeface="Calibri"/>
            </a:endParaRPr>
          </a:p>
          <a:p>
            <a:pPr>
              <a:defRPr/>
            </a:pP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67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Increased and sustained demand has ‘overheated’ the market, making repairs, contractors and materials more expensive than what was budgeted/quoted/insured.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range of event related consequences continue to impact those most vulnerable, including homelessness.</a:t>
            </a:r>
          </a:p>
          <a:p>
            <a:endParaRPr lang="en-AU" dirty="0">
              <a:solidFill>
                <a:srgbClr val="FF0000"/>
              </a:solidFill>
            </a:endParaRPr>
          </a:p>
          <a:p>
            <a:r>
              <a:rPr lang="en-AU" dirty="0">
                <a:solidFill>
                  <a:srgbClr val="FF0000"/>
                </a:solidFill>
              </a:rPr>
              <a:t>Exploring accommodation options and planning will now pay off for supporting those still affected. </a:t>
            </a:r>
          </a:p>
          <a:p>
            <a:endParaRPr lang="en-AU" dirty="0"/>
          </a:p>
          <a:p>
            <a:pPr marL="0" indent="0">
              <a:buFont typeface="Arial" panose="020B0604020202020204" pitchFamily="34" charset="0"/>
              <a:buNone/>
              <a:defRPr/>
            </a:pPr>
            <a:r>
              <a:rPr lang="en-AU" dirty="0"/>
              <a:t>It is important to update and review plans around 6 months for medium to long term housing arrangements as many people</a:t>
            </a:r>
            <a:r>
              <a:rPr lang="en-AU" baseline="0" dirty="0"/>
              <a:t> will still be </a:t>
            </a:r>
            <a:r>
              <a:rPr lang="en-AU" dirty="0">
                <a:solidFill>
                  <a:srgbClr val="FF0000"/>
                </a:solidFill>
              </a:rPr>
              <a:t>affected by a range of challenges including unresolved </a:t>
            </a:r>
            <a:r>
              <a:rPr lang="en-AU" sz="2400" dirty="0"/>
              <a:t>insurance claims and insurance support for temporary  accommodation ceases at 12 months.</a:t>
            </a:r>
          </a:p>
          <a:p>
            <a:pPr marL="0" indent="0">
              <a:buFont typeface="Arial" panose="020B0604020202020204" pitchFamily="34" charset="0"/>
              <a:buNone/>
              <a:defRPr/>
            </a:pPr>
            <a:endParaRPr lang="en-AU" sz="2400" dirty="0"/>
          </a:p>
          <a:p>
            <a:pPr marL="0" indent="0">
              <a:buFont typeface="Arial" panose="020B0604020202020204" pitchFamily="34" charset="0"/>
              <a:buNone/>
            </a:pPr>
            <a:r>
              <a:rPr lang="en-AU" dirty="0"/>
              <a:t>Roads contracts may take long term rentals in the community to ensure available work force placed at detriment of local community.</a:t>
            </a:r>
          </a:p>
          <a:p>
            <a:endParaRPr lang="en-AU" dirty="0"/>
          </a:p>
          <a:p>
            <a:pPr>
              <a:spcBef>
                <a:spcPts val="1200"/>
              </a:spcBef>
            </a:pPr>
            <a:endParaRPr lang="en-AU" sz="2400"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3E8F2-DD85-4404-AF55-D6E1F481DCC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26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Reconstruction and planning underway – a lot of this work is around procurement of contracts and securing materials and contractors.</a:t>
            </a:r>
          </a:p>
          <a:p>
            <a:r>
              <a:rPr lang="en-AU" dirty="0"/>
              <a:t> </a:t>
            </a:r>
          </a:p>
          <a:p>
            <a:r>
              <a:rPr lang="en-AU" dirty="0"/>
              <a:t>Should be exploring opportunities for betterment (build back better) and align opportunities with scheduled reconstruction.</a:t>
            </a:r>
          </a:p>
          <a:p>
            <a:endParaRPr lang="en-AU" dirty="0"/>
          </a:p>
          <a:p>
            <a:r>
              <a:rPr lang="en-AU" dirty="0"/>
              <a:t>Bridges and other major restoration works occurring.</a:t>
            </a:r>
          </a:p>
          <a:p>
            <a:endParaRPr lang="en-AU" dirty="0"/>
          </a:p>
          <a:p>
            <a:r>
              <a:rPr lang="en-AU" dirty="0"/>
              <a:t>Some hardening of key infrastructure being explored or underway.</a:t>
            </a:r>
          </a:p>
          <a:p>
            <a:endParaRPr lang="en-AU" dirty="0"/>
          </a:p>
          <a:p>
            <a:r>
              <a:rPr lang="en-AU" dirty="0"/>
              <a:t>It is also important to note that although works may be underway, they may also be preparing for and trying to mitigate affects from the next high risk weather seasons.</a:t>
            </a:r>
          </a:p>
          <a:p>
            <a:endParaRPr lang="en-AU" dirty="0"/>
          </a:p>
        </p:txBody>
      </p:sp>
      <p:sp>
        <p:nvSpPr>
          <p:cNvPr id="4" name="Slide Number Placeholder 3"/>
          <p:cNvSpPr>
            <a:spLocks noGrp="1"/>
          </p:cNvSpPr>
          <p:nvPr>
            <p:ph type="sldNum" sz="quarter" idx="10"/>
          </p:nvPr>
        </p:nvSpPr>
        <p:spPr/>
        <p:txBody>
          <a:bodyPr/>
          <a:lstStyle/>
          <a:p>
            <a:fld id="{81D3E8F2-DD85-4404-AF55-D6E1F481DCCD}" type="slidenum">
              <a:rPr lang="en-AU" smtClean="0"/>
              <a:t>7</a:t>
            </a:fld>
            <a:endParaRPr lang="en-AU" dirty="0"/>
          </a:p>
        </p:txBody>
      </p:sp>
    </p:spTree>
    <p:extLst>
      <p:ext uri="{BB962C8B-B14F-4D97-AF65-F5344CB8AC3E}">
        <p14:creationId xmlns:p14="http://schemas.microsoft.com/office/powerpoint/2010/main" val="191828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Disaster impacts = debt for businesses - be it small town based or large primary producer.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EXAMPLE: Clean up completed, but it is only at this point (6-12 months) that cash flow begins to re-establish for many types of businesses.</a:t>
            </a:r>
          </a:p>
          <a:p>
            <a:endParaRPr lang="en-US" dirty="0">
              <a:solidFill>
                <a:srgbClr val="FF0000"/>
              </a:solidFill>
            </a:endParaRPr>
          </a:p>
          <a:p>
            <a:r>
              <a:rPr lang="en-AU" dirty="0"/>
              <a:t>Tourists or visitors may still not return to the area in pre disaster numbers, due to misconceptions about damage to tourist attractions, accommodation and facilities.</a:t>
            </a:r>
          </a:p>
          <a:p>
            <a:endParaRPr lang="en-US" dirty="0">
              <a:solidFill>
                <a:srgbClr val="FF0000"/>
              </a:solidFill>
            </a:endParaRPr>
          </a:p>
          <a:p>
            <a:r>
              <a:rPr lang="en-US" dirty="0"/>
              <a:t>What strategies will assist in the economic recovery of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Importantly, this may be an</a:t>
            </a:r>
            <a:r>
              <a:rPr lang="en-US" baseline="0" dirty="0"/>
              <a:t> </a:t>
            </a:r>
            <a:r>
              <a:rPr lang="en-US" dirty="0"/>
              <a:t>opportune</a:t>
            </a:r>
            <a:r>
              <a:rPr lang="en-US" baseline="0" dirty="0"/>
              <a:t> time </a:t>
            </a:r>
            <a:r>
              <a:rPr lang="en-US" dirty="0"/>
              <a:t>for businesses to provide services to affected areas, or to renew their businesses/start again with a better business plan.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Recovery committees should be working with local chamber of commerce and business associations working with members to identify the ongoing and often </a:t>
            </a:r>
            <a:r>
              <a:rPr lang="en-US" dirty="0"/>
              <a:t>indirect economic impacts.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a typeface="Calibri" panose="020F0502020204030204" pitchFamily="34" charset="0"/>
                <a:cs typeface="Calibri"/>
              </a:rPr>
              <a:t>Loss of crops or stock in primary production can impact cash flow and cash reserves for months or years (sometimes this impact isn’t even realised until months later).</a:t>
            </a:r>
          </a:p>
          <a:p>
            <a:endParaRPr lang="en-US" baseline="0" dirty="0"/>
          </a:p>
          <a:p>
            <a:r>
              <a:rPr lang="en-US" baseline="0" dirty="0"/>
              <a:t>Severe and ongoing financial distress could be experienced for years to come.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Opportunity to work with businesses and support functions such as the Rural Financial Counsellors mentoring.</a:t>
            </a:r>
          </a:p>
          <a:p>
            <a:endParaRPr lang="en-US" dirty="0"/>
          </a:p>
          <a:p>
            <a:r>
              <a:rPr lang="en-US" dirty="0"/>
              <a:t>Intangible impacts may still be manifesting such as: </a:t>
            </a:r>
          </a:p>
          <a:p>
            <a:pPr marL="171450" indent="-171450">
              <a:buFont typeface="Arial" panose="020B0604020202020204" pitchFamily="34" charset="0"/>
              <a:buChar char="•"/>
            </a:pPr>
            <a:r>
              <a:rPr lang="en-US" dirty="0"/>
              <a:t>Loss of confidence (investment and individual decision making) </a:t>
            </a:r>
          </a:p>
          <a:p>
            <a:pPr marL="171450" indent="-171450">
              <a:buFont typeface="Arial" panose="020B0604020202020204" pitchFamily="34" charset="0"/>
              <a:buChar char="•"/>
            </a:pPr>
            <a:r>
              <a:rPr lang="en-US" dirty="0"/>
              <a:t>Loss of future contracts </a:t>
            </a:r>
          </a:p>
          <a:p>
            <a:pPr marL="171450" indent="-171450">
              <a:buFont typeface="Arial" panose="020B0604020202020204" pitchFamily="34" charset="0"/>
              <a:buChar char="•"/>
            </a:pPr>
            <a:r>
              <a:rPr lang="en-US" dirty="0"/>
              <a:t>Loss of, and inability to attract, experienced and skilled staff </a:t>
            </a:r>
          </a:p>
          <a:p>
            <a:pPr marL="171450" indent="-171450">
              <a:buFont typeface="Arial" panose="020B0604020202020204" pitchFamily="34" charset="0"/>
              <a:buChar char="•"/>
            </a:pPr>
            <a:r>
              <a:rPr lang="en-US" dirty="0"/>
              <a:t>Loss of access to transient (backpacker) casual </a:t>
            </a:r>
            <a:r>
              <a:rPr lang="en-US" dirty="0" err="1"/>
              <a:t>labour</a:t>
            </a:r>
            <a:endParaRPr lang="en-US" dirty="0"/>
          </a:p>
        </p:txBody>
      </p:sp>
      <p:sp>
        <p:nvSpPr>
          <p:cNvPr id="4" name="Slide Number Placeholder 3"/>
          <p:cNvSpPr>
            <a:spLocks noGrp="1"/>
          </p:cNvSpPr>
          <p:nvPr>
            <p:ph type="sldNum" sz="quarter" idx="10"/>
          </p:nvPr>
        </p:nvSpPr>
        <p:spPr/>
        <p:txBody>
          <a:bodyPr/>
          <a:lstStyle/>
          <a:p>
            <a:fld id="{81D3E8F2-DD85-4404-AF55-D6E1F481DCCD}" type="slidenum">
              <a:rPr lang="en-AU" smtClean="0"/>
              <a:t>8</a:t>
            </a:fld>
            <a:endParaRPr lang="en-AU" dirty="0"/>
          </a:p>
        </p:txBody>
      </p:sp>
    </p:spTree>
    <p:extLst>
      <p:ext uri="{BB962C8B-B14F-4D97-AF65-F5344CB8AC3E}">
        <p14:creationId xmlns:p14="http://schemas.microsoft.com/office/powerpoint/2010/main" val="224873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able to respond rapidly to quantify impacts.</a:t>
            </a:r>
          </a:p>
          <a:p>
            <a:endParaRPr lang="en-US" dirty="0"/>
          </a:p>
          <a:p>
            <a:r>
              <a:rPr lang="en-US" dirty="0"/>
              <a:t>Difficult to estimate the exact impact of disaster</a:t>
            </a:r>
            <a:r>
              <a:rPr lang="en-US" baseline="0" dirty="0"/>
              <a:t> events.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impacts of </a:t>
            </a:r>
            <a:r>
              <a:rPr lang="en-US" sz="1200" b="0" i="0" kern="1200" baseline="0" dirty="0">
                <a:solidFill>
                  <a:schemeClr val="tx1"/>
                </a:solidFill>
                <a:effectLst/>
                <a:latin typeface="+mn-lt"/>
                <a:ea typeface="+mn-ea"/>
                <a:cs typeface="+mn-cs"/>
              </a:rPr>
              <a:t>disaster </a:t>
            </a:r>
            <a:r>
              <a:rPr lang="en-US" sz="1200" b="0" i="0" kern="1200" dirty="0">
                <a:solidFill>
                  <a:schemeClr val="tx1"/>
                </a:solidFill>
                <a:effectLst/>
                <a:latin typeface="+mn-lt"/>
                <a:ea typeface="+mn-ea"/>
                <a:cs typeface="+mn-cs"/>
              </a:rPr>
              <a:t>on biodiversity can be severe, so conservation managers must be able to respond rapidly to quantify their impacts, initiate recovery efforts and consider conservation options within and beyond the burned extent. </a:t>
            </a:r>
            <a:endParaRPr lang="en-AU" sz="1200" b="0" i="0" kern="1200" dirty="0">
              <a:solidFill>
                <a:schemeClr val="tx1"/>
              </a:solidFill>
              <a:effectLst/>
              <a:latin typeface="+mn-lt"/>
              <a:ea typeface="+mn-ea"/>
              <a:cs typeface="+mn-cs"/>
            </a:endParaRPr>
          </a:p>
          <a:p>
            <a:endParaRPr lang="en-US" dirty="0"/>
          </a:p>
          <a:p>
            <a:r>
              <a:rPr lang="en-US" dirty="0"/>
              <a:t>Good evidence is a must to inform initial recovery efforts and more considered longer term conservation and rejuvenation options within and beyond immediate area. This should include targeted recovery and restoration activities for </a:t>
            </a:r>
            <a:r>
              <a:rPr lang="en-AU" dirty="0"/>
              <a:t>community and cultural places of significance.</a:t>
            </a:r>
            <a:endParaRPr lang="en-US" dirty="0"/>
          </a:p>
          <a:p>
            <a:endParaRPr lang="en-US" dirty="0">
              <a:cs typeface="Calibri"/>
            </a:endParaRPr>
          </a:p>
          <a:p>
            <a:r>
              <a:rPr lang="en-US" dirty="0"/>
              <a:t>For</a:t>
            </a:r>
            <a:r>
              <a:rPr lang="en-US" baseline="0" dirty="0"/>
              <a:t> example</a:t>
            </a:r>
            <a:r>
              <a:rPr lang="en-US" baseline="0" dirty="0">
                <a:cs typeface="Calibri"/>
              </a:rPr>
              <a:t>, </a:t>
            </a:r>
            <a:r>
              <a:rPr lang="en-US" dirty="0"/>
              <a:t>some experts originally predicted the Black Summer Bushfires</a:t>
            </a:r>
            <a:r>
              <a:rPr lang="en-US" baseline="0" dirty="0"/>
              <a:t> </a:t>
            </a:r>
            <a:r>
              <a:rPr lang="en-US" dirty="0"/>
              <a:t>could have impacted around 800 million in NSW and one billion nationally, with </a:t>
            </a:r>
            <a:r>
              <a:rPr lang="en-US" dirty="0">
                <a:hlinkClick r:id="rId3"/>
              </a:rPr>
              <a:t>more recent analyses</a:t>
            </a:r>
            <a:r>
              <a:rPr lang="en-US" dirty="0"/>
              <a:t> suggesting as many as three billion nationally.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US" dirty="0"/>
          </a:p>
          <a:p>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D3E8F2-DD85-4404-AF55-D6E1F481DCCD}" type="slidenum">
              <a:rPr lang="en-AU" smtClean="0"/>
              <a:t>9</a:t>
            </a:fld>
            <a:endParaRPr lang="en-AU" dirty="0"/>
          </a:p>
        </p:txBody>
      </p:sp>
    </p:spTree>
    <p:extLst>
      <p:ext uri="{BB962C8B-B14F-4D97-AF65-F5344CB8AC3E}">
        <p14:creationId xmlns:p14="http://schemas.microsoft.com/office/powerpoint/2010/main" val="1324075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text, businesscard&#10;&#10;Description automatically generated">
            <a:extLst>
              <a:ext uri="{FF2B5EF4-FFF2-40B4-BE49-F238E27FC236}">
                <a16:creationId xmlns:a16="http://schemas.microsoft.com/office/drawing/2014/main" id="{B514BA82-17BB-AB29-4B49-E6F896D7EC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306" r="1149" b="17306"/>
          <a:stretch/>
        </p:blipFill>
        <p:spPr>
          <a:xfrm>
            <a:off x="0" y="-133004"/>
            <a:ext cx="12192000" cy="7254051"/>
          </a:xfrm>
          <a:prstGeom prst="rect">
            <a:avLst/>
          </a:prstGeom>
        </p:spPr>
      </p:pic>
      <p:sp>
        <p:nvSpPr>
          <p:cNvPr id="8" name="Title 1">
            <a:extLst>
              <a:ext uri="{FF2B5EF4-FFF2-40B4-BE49-F238E27FC236}">
                <a16:creationId xmlns:a16="http://schemas.microsoft.com/office/drawing/2014/main" id="{ECCDB6A2-FDC6-6527-C33F-26ADD47B3BE6}"/>
              </a:ext>
            </a:extLst>
          </p:cNvPr>
          <p:cNvSpPr>
            <a:spLocks noGrp="1"/>
          </p:cNvSpPr>
          <p:nvPr>
            <p:ph type="ctrTitle"/>
          </p:nvPr>
        </p:nvSpPr>
        <p:spPr>
          <a:xfrm>
            <a:off x="547770" y="1520189"/>
            <a:ext cx="8432991" cy="1521097"/>
          </a:xfrm>
          <a:prstGeom prst="rect">
            <a:avLst/>
          </a:prstGeom>
        </p:spPr>
        <p:txBody>
          <a:bodyPr anchor="t">
            <a:normAutofit/>
          </a:bodyPr>
          <a:lstStyle>
            <a:lvl1pPr algn="l">
              <a:defRPr sz="4400" b="0">
                <a:solidFill>
                  <a:schemeClr val="accent1"/>
                </a:solidFill>
                <a:latin typeface="Panton Bold" panose="00000800000000000000" pitchFamily="50" charset="0"/>
              </a:defRPr>
            </a:lvl1pPr>
          </a:lstStyle>
          <a:p>
            <a:r>
              <a:rPr lang="en-US" dirty="0"/>
              <a:t>Click to edit Master title style</a:t>
            </a:r>
            <a:endParaRPr lang="en-AU" dirty="0"/>
          </a:p>
        </p:txBody>
      </p:sp>
      <p:sp>
        <p:nvSpPr>
          <p:cNvPr id="9" name="Subtitle 2">
            <a:extLst>
              <a:ext uri="{FF2B5EF4-FFF2-40B4-BE49-F238E27FC236}">
                <a16:creationId xmlns:a16="http://schemas.microsoft.com/office/drawing/2014/main" id="{B29948FF-D172-C881-7FED-5FBB3119AB3C}"/>
              </a:ext>
            </a:extLst>
          </p:cNvPr>
          <p:cNvSpPr>
            <a:spLocks noGrp="1"/>
          </p:cNvSpPr>
          <p:nvPr>
            <p:ph type="subTitle" idx="1"/>
          </p:nvPr>
        </p:nvSpPr>
        <p:spPr>
          <a:xfrm>
            <a:off x="547771" y="3602038"/>
            <a:ext cx="4914900" cy="1236313"/>
          </a:xfrm>
          <a:prstGeom prst="rect">
            <a:avLst/>
          </a:prstGeom>
        </p:spPr>
        <p:txBody>
          <a:bodyPr/>
          <a:lstStyle>
            <a:lvl1pPr marL="0" indent="0" algn="l">
              <a:buNone/>
              <a:defRPr sz="2400">
                <a:solidFill>
                  <a:schemeClr val="accent2"/>
                </a:solidFill>
                <a:latin typeface="Panton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2" name="Picture 11" descr="Graphical user interface, text&#10;&#10;Description automatically generated">
            <a:extLst>
              <a:ext uri="{FF2B5EF4-FFF2-40B4-BE49-F238E27FC236}">
                <a16:creationId xmlns:a16="http://schemas.microsoft.com/office/drawing/2014/main" id="{1423BE00-DCA9-A6F7-7ECB-71EBF6264E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4073" y="310253"/>
            <a:ext cx="2177043" cy="495751"/>
          </a:xfrm>
          <a:prstGeom prst="rect">
            <a:avLst/>
          </a:prstGeom>
        </p:spPr>
      </p:pic>
      <p:pic>
        <p:nvPicPr>
          <p:cNvPr id="13" name="Picture 12" descr="Graphical user interface, text">
            <a:extLst>
              <a:ext uri="{FF2B5EF4-FFF2-40B4-BE49-F238E27FC236}">
                <a16:creationId xmlns:a16="http://schemas.microsoft.com/office/drawing/2014/main" id="{BACD6552-B282-AFD4-311B-5EAD37E64436}"/>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547770" y="209250"/>
            <a:ext cx="2864577" cy="678599"/>
          </a:xfrm>
          <a:prstGeom prst="rect">
            <a:avLst/>
          </a:prstGeom>
        </p:spPr>
      </p:pic>
      <p:pic>
        <p:nvPicPr>
          <p:cNvPr id="14" name="Picture 13">
            <a:extLst>
              <a:ext uri="{FF2B5EF4-FFF2-40B4-BE49-F238E27FC236}">
                <a16:creationId xmlns:a16="http://schemas.microsoft.com/office/drawing/2014/main" id="{90AE1CD4-9BDC-CA42-A648-A3CBB8036F3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386569" y="0"/>
            <a:ext cx="2257661" cy="422980"/>
          </a:xfrm>
          <a:prstGeom prst="rect">
            <a:avLst/>
          </a:prstGeom>
        </p:spPr>
      </p:pic>
    </p:spTree>
    <p:extLst>
      <p:ext uri="{BB962C8B-B14F-4D97-AF65-F5344CB8AC3E}">
        <p14:creationId xmlns:p14="http://schemas.microsoft.com/office/powerpoint/2010/main" val="107056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EE2F44A-D36E-4FC3-81E3-47E655AA513B}" type="slidenum">
              <a:rPr lang="en-AU" smtClean="0"/>
              <a:t>‹#›</a:t>
            </a:fld>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417101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EE2F44A-D36E-4FC3-81E3-47E655AA513B}" type="slidenum">
              <a:rPr lang="en-AU" smtClean="0"/>
              <a:t>‹#›</a:t>
            </a:fld>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3351082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B8F6-306C-467F-B9E7-B276B73238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CD10520-9427-4332-AA81-5D3DE6003C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1FA1561-0C11-460B-89F7-4FB207A99E3C}"/>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5" name="Footer Placeholder 4">
            <a:extLst>
              <a:ext uri="{FF2B5EF4-FFF2-40B4-BE49-F238E27FC236}">
                <a16:creationId xmlns:a16="http://schemas.microsoft.com/office/drawing/2014/main" id="{61D78376-9B56-4CDF-A2C4-66D822C24CAC}"/>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91C313A-038A-4337-9CC8-B5768F344AF7}"/>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2704780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A53D-C84C-40C5-8C6B-358C641B129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669F1EC-E4AD-4877-9228-878E534DC7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1933BF8-0D5F-4A60-86E7-D19C3F1F021F}"/>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5" name="Footer Placeholder 4">
            <a:extLst>
              <a:ext uri="{FF2B5EF4-FFF2-40B4-BE49-F238E27FC236}">
                <a16:creationId xmlns:a16="http://schemas.microsoft.com/office/drawing/2014/main" id="{2B2E29D2-DE7C-406D-9329-78B4D862B54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94FF4DF-FC1E-4D4E-A927-C98B24F2BFA1}"/>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857544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9545-2836-49C0-BB04-003D370246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B3230A5-357A-4B3F-A5D3-2FAE852E3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7316F8-E43F-4FFC-B205-DAE1D58FD36A}"/>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5" name="Footer Placeholder 4">
            <a:extLst>
              <a:ext uri="{FF2B5EF4-FFF2-40B4-BE49-F238E27FC236}">
                <a16:creationId xmlns:a16="http://schemas.microsoft.com/office/drawing/2014/main" id="{59B11ACE-B6AE-489E-9C57-806F19B11BE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F7BDBF6-1FFB-4A2D-BB15-5AA79D839511}"/>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1524296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4553-4DFD-4493-A6CF-E6E50093DBF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BB3B8F5-0950-4767-BBA2-9FD5DD5478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FB049BF-B89C-4B98-BBF6-60535AA958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CBE0592-5AD0-444F-A580-0B983800B900}"/>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6" name="Footer Placeholder 5">
            <a:extLst>
              <a:ext uri="{FF2B5EF4-FFF2-40B4-BE49-F238E27FC236}">
                <a16:creationId xmlns:a16="http://schemas.microsoft.com/office/drawing/2014/main" id="{7E40C8E7-1554-49FA-B1C6-C0AD95C3C4B2}"/>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64C7D90-4F7A-4E85-A039-A4E7C65A3496}"/>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397841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4E9E-5789-40A0-A716-4DEC00C2E68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7FA0BE2-CDA2-4A2E-BCF8-AEEBC46A80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1DD2A8-29F2-4357-9C3A-2A7A6E5714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FD531D7-4463-496F-B6D1-070801488B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0DB147-F554-4CF9-A227-04107E6938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2E354B8-43C9-49A3-AAF2-0BBEAACE7520}"/>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8" name="Footer Placeholder 7">
            <a:extLst>
              <a:ext uri="{FF2B5EF4-FFF2-40B4-BE49-F238E27FC236}">
                <a16:creationId xmlns:a16="http://schemas.microsoft.com/office/drawing/2014/main" id="{29F3AF9F-E86D-4767-A265-EECD0AF664E3}"/>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EE6910D2-DF3D-4BE3-9C97-B463BF414604}"/>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42685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2B4A-4F6B-4075-97B1-670A88AB535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86B23B2-3D20-4FAE-A2C1-D4E940BEA2E4}"/>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4" name="Footer Placeholder 3">
            <a:extLst>
              <a:ext uri="{FF2B5EF4-FFF2-40B4-BE49-F238E27FC236}">
                <a16:creationId xmlns:a16="http://schemas.microsoft.com/office/drawing/2014/main" id="{C35555F7-82C3-4E8D-A280-3909FB4A7DA8}"/>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A042A858-AC9F-4D58-A51A-1EDCC4956D9C}"/>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307554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DC718A-5E52-44EC-9313-73CF79C91342}"/>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3" name="Footer Placeholder 2">
            <a:extLst>
              <a:ext uri="{FF2B5EF4-FFF2-40B4-BE49-F238E27FC236}">
                <a16:creationId xmlns:a16="http://schemas.microsoft.com/office/drawing/2014/main" id="{14DB4359-4563-4C16-8569-6C5649C51622}"/>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ADB3B645-FBF7-401F-8C2E-C53C84986C1F}"/>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4264076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9AB40-C1C1-4872-80C5-46AE6044F8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64D2529-6A87-4FA7-90FF-8661FA3698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7978F0E-3165-4D99-B44C-66E961ED2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89051F-EF9D-431E-A759-3D456CE4AC02}"/>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6" name="Footer Placeholder 5">
            <a:extLst>
              <a:ext uri="{FF2B5EF4-FFF2-40B4-BE49-F238E27FC236}">
                <a16:creationId xmlns:a16="http://schemas.microsoft.com/office/drawing/2014/main" id="{94442C1C-C165-4845-A221-4B36FF108FF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F4EBC7BB-3D0A-4D70-A8D5-7817C7909355}"/>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248650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7FB2717B-DE57-4CB7-847C-F4C51610BC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25" t="20379" r="10125" b="21345"/>
          <a:stretch/>
        </p:blipFill>
        <p:spPr>
          <a:xfrm flipH="1">
            <a:off x="-2" y="6165076"/>
            <a:ext cx="11407139" cy="692924"/>
          </a:xfrm>
          <a:prstGeom prst="rect">
            <a:avLst/>
          </a:prstGeom>
        </p:spPr>
      </p:pic>
      <p:pic>
        <p:nvPicPr>
          <p:cNvPr id="12" name="Picture 11">
            <a:extLst>
              <a:ext uri="{FF2B5EF4-FFF2-40B4-BE49-F238E27FC236}">
                <a16:creationId xmlns:a16="http://schemas.microsoft.com/office/drawing/2014/main" id="{A6F6EC2F-7257-4C1E-B84D-8938B325163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881141" y="6037767"/>
            <a:ext cx="4204196" cy="725843"/>
          </a:xfrm>
          <a:prstGeom prst="rect">
            <a:avLst/>
          </a:prstGeom>
        </p:spPr>
      </p:pic>
      <p:sp>
        <p:nvSpPr>
          <p:cNvPr id="7" name="Title 1">
            <a:extLst>
              <a:ext uri="{FF2B5EF4-FFF2-40B4-BE49-F238E27FC236}">
                <a16:creationId xmlns:a16="http://schemas.microsoft.com/office/drawing/2014/main" id="{B875DBA4-E86B-44C8-5618-AA7F2017841E}"/>
              </a:ext>
            </a:extLst>
          </p:cNvPr>
          <p:cNvSpPr>
            <a:spLocks noGrp="1"/>
          </p:cNvSpPr>
          <p:nvPr>
            <p:ph type="title"/>
          </p:nvPr>
        </p:nvSpPr>
        <p:spPr>
          <a:xfrm>
            <a:off x="422910" y="202019"/>
            <a:ext cx="11407140" cy="1041991"/>
          </a:xfrm>
          <a:prstGeom prst="rect">
            <a:avLst/>
          </a:prstGeom>
        </p:spPr>
        <p:txBody>
          <a:bodyPr>
            <a:normAutofit/>
          </a:bodyPr>
          <a:lstStyle>
            <a:lvl1pPr>
              <a:lnSpc>
                <a:spcPct val="100000"/>
              </a:lnSpc>
              <a:defRPr sz="3200" b="0">
                <a:latin typeface="Panton SemiBold" panose="00000700000000000000" pitchFamily="50" charset="0"/>
              </a:defRPr>
            </a:lvl1pPr>
          </a:lstStyle>
          <a:p>
            <a:r>
              <a:rPr lang="en-US" dirty="0"/>
              <a:t>Click to edit Master title style</a:t>
            </a:r>
            <a:endParaRPr lang="en-AU" dirty="0"/>
          </a:p>
        </p:txBody>
      </p:sp>
      <p:sp>
        <p:nvSpPr>
          <p:cNvPr id="8" name="Content Placeholder 2">
            <a:extLst>
              <a:ext uri="{FF2B5EF4-FFF2-40B4-BE49-F238E27FC236}">
                <a16:creationId xmlns:a16="http://schemas.microsoft.com/office/drawing/2014/main" id="{E9C2551F-A35B-38AC-65DE-9FA7116EB272}"/>
              </a:ext>
            </a:extLst>
          </p:cNvPr>
          <p:cNvSpPr>
            <a:spLocks noGrp="1"/>
          </p:cNvSpPr>
          <p:nvPr>
            <p:ph idx="1"/>
          </p:nvPr>
        </p:nvSpPr>
        <p:spPr>
          <a:xfrm>
            <a:off x="990936" y="1442503"/>
            <a:ext cx="10329043" cy="4435494"/>
          </a:xfrm>
          <a:prstGeom prst="rect">
            <a:avLst/>
          </a:prstGeom>
        </p:spPr>
        <p:txBody>
          <a:bodyPr/>
          <a:lstStyle>
            <a:lvl1pPr marL="342900" indent="-342900">
              <a:lnSpc>
                <a:spcPct val="110000"/>
              </a:lnSpc>
              <a:spcAft>
                <a:spcPts val="1000"/>
              </a:spcAft>
              <a:buFont typeface="Arial" panose="020B0604020202020204" pitchFamily="34" charset="0"/>
              <a:buChar char="•"/>
              <a:defRPr>
                <a:latin typeface="Calibri" panose="020F0502020204030204" pitchFamily="34" charset="0"/>
                <a:ea typeface="Calibri" panose="020F0502020204030204" pitchFamily="34" charset="0"/>
                <a:cs typeface="Calibri" panose="020F0502020204030204" pitchFamily="34" charset="0"/>
              </a:defRPr>
            </a:lvl1pPr>
            <a:lvl2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2pPr>
            <a:lvl3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3pPr>
            <a:lvl4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4pPr>
            <a:lvl5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502686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DDD1-5B3C-4057-979A-A7B4F559F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9C670B5-0F6F-446E-993C-D3E256296F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FE8A2B29-629F-404C-AB5A-54F5A4117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77EBAA-8FA3-42A0-ACBE-0E2EA6A059C7}"/>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6" name="Footer Placeholder 5">
            <a:extLst>
              <a:ext uri="{FF2B5EF4-FFF2-40B4-BE49-F238E27FC236}">
                <a16:creationId xmlns:a16="http://schemas.microsoft.com/office/drawing/2014/main" id="{27178F20-5FC0-431E-A9FB-1BC6E2EAD72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055D8B91-4EA5-4F49-8D12-5F74270A04DA}"/>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858750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9A3A5-8086-4EE8-9375-ACBC8473D68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3DC56E2-2194-4282-983B-5E961B3EE4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C9CDA8D-7BE3-4F09-9E48-022F28685F87}"/>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5" name="Footer Placeholder 4">
            <a:extLst>
              <a:ext uri="{FF2B5EF4-FFF2-40B4-BE49-F238E27FC236}">
                <a16:creationId xmlns:a16="http://schemas.microsoft.com/office/drawing/2014/main" id="{189C155E-705B-44E3-B022-D5FB6AC4838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5A925FB3-8F63-4B23-8A28-C401377318A4}"/>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524077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EE43D-695F-4134-A681-6DEFB01B1E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7A192CC-6F03-441C-8913-D91078DC38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A5BA10A-0267-417F-97C1-2A7A7E51CC35}"/>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5" name="Footer Placeholder 4">
            <a:extLst>
              <a:ext uri="{FF2B5EF4-FFF2-40B4-BE49-F238E27FC236}">
                <a16:creationId xmlns:a16="http://schemas.microsoft.com/office/drawing/2014/main" id="{503C66F7-D6EB-4C5D-A2CD-296FDE4A902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D7FBEDD-0DEA-45FF-99BC-12E891AA8992}"/>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97506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E2F44A-D36E-4FC3-81E3-47E655AA513B}" type="slidenum">
              <a:rPr lang="en-AU" smtClean="0"/>
              <a:t>‹#›</a:t>
            </a:fld>
            <a:endParaRPr lang="en-AU" dirty="0"/>
          </a:p>
        </p:txBody>
      </p:sp>
      <p:sp>
        <p:nvSpPr>
          <p:cNvPr id="2" name="Title 1"/>
          <p:cNvSpPr>
            <a:spLocks noGrp="1"/>
          </p:cNvSpPr>
          <p:nvPr>
            <p:ph type="title" hasCustomPrompt="1"/>
          </p:nvPr>
        </p:nvSpPr>
        <p:spPr>
          <a:xfrm>
            <a:off x="826619" y="2519916"/>
            <a:ext cx="10515600" cy="1913861"/>
          </a:xfrm>
          <a:ln w="28575">
            <a:solidFill>
              <a:schemeClr val="accent1"/>
            </a:solidFill>
          </a:ln>
        </p:spPr>
        <p:txBody>
          <a:bodyPr anchor="ctr">
            <a:normAutofit/>
          </a:bodyPr>
          <a:lstStyle>
            <a:lvl1pPr algn="ctr">
              <a:defRPr sz="4400"/>
            </a:lvl1pPr>
          </a:lstStyle>
          <a:p>
            <a:r>
              <a:rPr lang="en-US"/>
              <a:t>Section Title</a:t>
            </a:r>
            <a:endParaRPr lang="en-AU"/>
          </a:p>
        </p:txBody>
      </p:sp>
      <p:sp>
        <p:nvSpPr>
          <p:cNvPr id="3" name="Text Placeholder 2"/>
          <p:cNvSpPr>
            <a:spLocks noGrp="1"/>
          </p:cNvSpPr>
          <p:nvPr>
            <p:ph type="body" idx="1"/>
          </p:nvPr>
        </p:nvSpPr>
        <p:spPr>
          <a:xfrm>
            <a:off x="828675" y="4433777"/>
            <a:ext cx="10515600" cy="965855"/>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0"/>
          </p:nvPr>
        </p:nvSpPr>
        <p:spPr>
          <a:xfrm>
            <a:off x="1769314" y="6218127"/>
            <a:ext cx="1223010" cy="365125"/>
          </a:xfrm>
        </p:spPr>
        <p:txBody>
          <a:bodyPr/>
          <a:lstStyle/>
          <a:p>
            <a:fld id="{FC32FFAC-3F5B-41BF-A5D6-7902E222D07D}" type="datetimeFigureOut">
              <a:rPr lang="en-AU" smtClean="0"/>
              <a:t>8/02/2023</a:t>
            </a:fld>
            <a:endParaRPr lang="en-AU" dirty="0"/>
          </a:p>
        </p:txBody>
      </p:sp>
      <p:sp>
        <p:nvSpPr>
          <p:cNvPr id="10" name="Footer Placeholder 4"/>
          <p:cNvSpPr>
            <a:spLocks noGrp="1"/>
          </p:cNvSpPr>
          <p:nvPr>
            <p:ph type="ftr" sz="quarter" idx="11"/>
          </p:nvPr>
        </p:nvSpPr>
        <p:spPr>
          <a:xfrm>
            <a:off x="3471586" y="6218127"/>
            <a:ext cx="5048571" cy="365125"/>
          </a:xfrm>
        </p:spPr>
        <p:txBody>
          <a:bodyPr/>
          <a:lstStyle/>
          <a:p>
            <a:endParaRPr lang="en-AU"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115711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2291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643134"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EE2F44A-D36E-4FC3-81E3-47E655AA513B}" type="slidenum">
              <a:rPr lang="en-AU" smtClean="0"/>
              <a:t>‹#›</a:t>
            </a:fld>
            <a:endParaRPr lang="en-AU"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188897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2909" y="365125"/>
            <a:ext cx="11368597"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422910" y="1681163"/>
            <a:ext cx="5574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22910" y="2505075"/>
            <a:ext cx="557466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6193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61930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p:cNvSpPr>
            <a:spLocks noGrp="1"/>
          </p:cNvSpPr>
          <p:nvPr>
            <p:ph type="sldNum" sz="quarter" idx="12"/>
          </p:nvPr>
        </p:nvSpPr>
        <p:spPr/>
        <p:txBody>
          <a:bodyPr/>
          <a:lstStyle/>
          <a:p>
            <a:fld id="{0EE2F44A-D36E-4FC3-81E3-47E655AA513B}" type="slidenum">
              <a:rPr lang="en-AU" smtClean="0"/>
              <a:t>‹#›</a:t>
            </a:fld>
            <a:endParaRPr lang="en-AU" dirty="0"/>
          </a:p>
        </p:txBody>
      </p:sp>
      <p:sp>
        <p:nvSpPr>
          <p:cNvPr id="12" name="Date Placeholder 3"/>
          <p:cNvSpPr>
            <a:spLocks noGrp="1"/>
          </p:cNvSpPr>
          <p:nvPr>
            <p:ph type="dt" sz="half" idx="10"/>
          </p:nvPr>
        </p:nvSpPr>
        <p:spPr>
          <a:xfrm>
            <a:off x="1769314" y="6218127"/>
            <a:ext cx="1223010" cy="365125"/>
          </a:xfrm>
        </p:spPr>
        <p:txBody>
          <a:bodyPr/>
          <a:lstStyle/>
          <a:p>
            <a:fld id="{FC32FFAC-3F5B-41BF-A5D6-7902E222D07D}" type="datetimeFigureOut">
              <a:rPr lang="en-AU" smtClean="0"/>
              <a:t>8/02/2023</a:t>
            </a:fld>
            <a:endParaRPr lang="en-AU" dirty="0"/>
          </a:p>
        </p:txBody>
      </p:sp>
      <p:sp>
        <p:nvSpPr>
          <p:cNvPr id="13" name="Footer Placeholder 4"/>
          <p:cNvSpPr>
            <a:spLocks noGrp="1"/>
          </p:cNvSpPr>
          <p:nvPr>
            <p:ph type="ftr" sz="quarter" idx="11"/>
          </p:nvPr>
        </p:nvSpPr>
        <p:spPr>
          <a:xfrm>
            <a:off x="3471586" y="6218127"/>
            <a:ext cx="5048571" cy="365125"/>
          </a:xfrm>
        </p:spPr>
        <p:txBody>
          <a:bodyPr/>
          <a:lstStyle/>
          <a:p>
            <a:endParaRPr lang="en-AU"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79499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EE2F44A-D36E-4FC3-81E3-47E655AA513B}" type="slidenum">
              <a:rPr lang="en-AU" smtClean="0"/>
              <a:t>‹#›</a:t>
            </a:fld>
            <a:endParaRPr lang="en-AU"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351639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EE2F44A-D36E-4FC3-81E3-47E655AA513B}" type="slidenum">
              <a:rPr lang="en-AU" smtClean="0"/>
              <a:t>‹#›</a:t>
            </a:fld>
            <a:endParaRPr lang="en-AU"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404911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EE2F44A-D36E-4FC3-81E3-47E655AA513B}" type="slidenum">
              <a:rPr lang="en-AU" smtClean="0"/>
              <a:t>‹#›</a:t>
            </a:fld>
            <a:endParaRPr lang="en-AU"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213774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EE2F44A-D36E-4FC3-81E3-47E655AA513B}" type="slidenum">
              <a:rPr lang="en-AU" smtClean="0"/>
              <a:t>‹#›</a:t>
            </a:fld>
            <a:endParaRPr lang="en-AU"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18244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910" y="226898"/>
            <a:ext cx="11407140" cy="98521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22910" y="1531088"/>
            <a:ext cx="11407140" cy="44656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5033808" y="6218127"/>
            <a:ext cx="122301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2FFAC-3F5B-41BF-A5D6-7902E222D07D}" type="datetimeFigureOut">
              <a:rPr lang="en-AU" smtClean="0"/>
              <a:t>8/02/2023</a:t>
            </a:fld>
            <a:endParaRPr lang="en-AU" dirty="0"/>
          </a:p>
        </p:txBody>
      </p:sp>
      <p:sp>
        <p:nvSpPr>
          <p:cNvPr id="5" name="Footer Placeholder 4"/>
          <p:cNvSpPr>
            <a:spLocks noGrp="1"/>
          </p:cNvSpPr>
          <p:nvPr>
            <p:ph type="ftr" sz="quarter" idx="3"/>
          </p:nvPr>
        </p:nvSpPr>
        <p:spPr>
          <a:xfrm>
            <a:off x="1419801" y="6218127"/>
            <a:ext cx="34286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22910" y="6218127"/>
            <a:ext cx="8115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2F44A-D36E-4FC3-81E3-47E655AA513B}" type="slidenum">
              <a:rPr lang="en-AU" smtClean="0"/>
              <a:pPr/>
              <a:t>‹#›</a:t>
            </a:fld>
            <a:endParaRPr lang="en-AU" dirty="0"/>
          </a:p>
        </p:txBody>
      </p:sp>
    </p:spTree>
    <p:extLst>
      <p:ext uri="{BB962C8B-B14F-4D97-AF65-F5344CB8AC3E}">
        <p14:creationId xmlns:p14="http://schemas.microsoft.com/office/powerpoint/2010/main" val="2661449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9F4F4-73AC-495C-B83E-8B3233240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C688AC3-E847-4468-91FE-9F20BDFE52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D0D2510-713D-4920-8125-09CC0990E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60FC5-A8A6-4BA5-97BB-09200D8F8A6E}" type="datetimeFigureOut">
              <a:rPr lang="en-AU" smtClean="0"/>
              <a:t>8/02/2023</a:t>
            </a:fld>
            <a:endParaRPr lang="en-AU" dirty="0"/>
          </a:p>
        </p:txBody>
      </p:sp>
      <p:sp>
        <p:nvSpPr>
          <p:cNvPr id="5" name="Footer Placeholder 4">
            <a:extLst>
              <a:ext uri="{FF2B5EF4-FFF2-40B4-BE49-F238E27FC236}">
                <a16:creationId xmlns:a16="http://schemas.microsoft.com/office/drawing/2014/main" id="{6A7F93F7-DCB6-4BC7-88E8-F236DEC44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88EB6BF4-4A16-449D-ADC6-AAE41FDF0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1C3B7-789C-4BCD-BE4C-7BFD902B7FB3}" type="slidenum">
              <a:rPr lang="en-AU" smtClean="0"/>
              <a:t>‹#›</a:t>
            </a:fld>
            <a:endParaRPr lang="en-AU" dirty="0"/>
          </a:p>
        </p:txBody>
      </p:sp>
    </p:spTree>
    <p:extLst>
      <p:ext uri="{BB962C8B-B14F-4D97-AF65-F5344CB8AC3E}">
        <p14:creationId xmlns:p14="http://schemas.microsoft.com/office/powerpoint/2010/main" val="822071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1D1C92AB-8F3C-B351-A902-B7E48807F3A1}"/>
              </a:ext>
            </a:extLst>
          </p:cNvPr>
          <p:cNvSpPr txBox="1">
            <a:spLocks/>
          </p:cNvSpPr>
          <p:nvPr/>
        </p:nvSpPr>
        <p:spPr>
          <a:xfrm>
            <a:off x="792780" y="2116090"/>
            <a:ext cx="7731534" cy="198977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kern="1200">
                <a:solidFill>
                  <a:schemeClr val="accent1"/>
                </a:solidFill>
                <a:latin typeface="Panton Bold" panose="00000800000000000000" pitchFamily="50" charset="0"/>
                <a:ea typeface="+mj-ea"/>
                <a:cs typeface="+mj-cs"/>
              </a:defRPr>
            </a:lvl1pPr>
          </a:lstStyle>
          <a:p>
            <a:pPr>
              <a:lnSpc>
                <a:spcPct val="110000"/>
              </a:lnSpc>
            </a:pPr>
            <a:r>
              <a:rPr lang="en-AU" dirty="0"/>
              <a:t>Recovery Considerations</a:t>
            </a:r>
            <a:br>
              <a:rPr lang="en-AU" dirty="0"/>
            </a:br>
            <a:r>
              <a:rPr lang="en-AU" dirty="0"/>
              <a:t>6 to 12 months</a:t>
            </a:r>
          </a:p>
        </p:txBody>
      </p:sp>
    </p:spTree>
    <p:extLst>
      <p:ext uri="{BB962C8B-B14F-4D97-AF65-F5344CB8AC3E}">
        <p14:creationId xmlns:p14="http://schemas.microsoft.com/office/powerpoint/2010/main" val="336263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B76C78-8CF3-457F-A231-255C2ADD9573}"/>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 name="Content Placeholder 2"/>
          <p:cNvSpPr>
            <a:spLocks noGrp="1"/>
          </p:cNvSpPr>
          <p:nvPr>
            <p:ph idx="4294967295"/>
          </p:nvPr>
        </p:nvSpPr>
        <p:spPr>
          <a:xfrm>
            <a:off x="1066800" y="1471591"/>
            <a:ext cx="10058400" cy="4777110"/>
          </a:xfrm>
        </p:spPr>
        <p:txBody>
          <a:bodyPr vert="horz" lIns="91440" tIns="45720" rIns="91440" bIns="45720" rtlCol="0" anchor="t">
            <a:normAutofit/>
          </a:bodyPr>
          <a:lstStyle/>
          <a:p>
            <a:pPr marL="0" indent="0" algn="ctr">
              <a:buNone/>
            </a:pPr>
            <a:r>
              <a:rPr lang="en-AU" sz="2800" b="1" dirty="0">
                <a:solidFill>
                  <a:schemeClr val="bg1"/>
                </a:solidFill>
                <a:latin typeface="Panton SemiBold" panose="00000700000000000000" pitchFamily="50" charset="0"/>
              </a:rPr>
              <a:t>Knowing the next season is coming while still recovering can re-traumatise or be a tipping point for some people.</a:t>
            </a:r>
          </a:p>
          <a:p>
            <a:pPr marL="0" indent="0" algn="ctr">
              <a:buNone/>
            </a:pPr>
            <a:endParaRPr lang="en-AU" sz="2800" b="1" dirty="0">
              <a:solidFill>
                <a:schemeClr val="bg1"/>
              </a:solidFill>
              <a:latin typeface="Panton SemiBold" panose="00000700000000000000" pitchFamily="50" charset="0"/>
            </a:endParaRPr>
          </a:p>
          <a:p>
            <a:pPr marL="0" indent="0" algn="ctr">
              <a:buNone/>
            </a:pPr>
            <a:r>
              <a:rPr lang="en-AU" sz="2800" b="1" dirty="0">
                <a:solidFill>
                  <a:schemeClr val="bg1"/>
                </a:solidFill>
                <a:latin typeface="Panton SemiBold" panose="00000700000000000000" pitchFamily="50" charset="0"/>
              </a:rPr>
              <a:t>The thought of further emotional and financial distress can be debilitating.  </a:t>
            </a:r>
          </a:p>
          <a:p>
            <a:pPr marL="0" indent="0" algn="ctr">
              <a:buNone/>
            </a:pPr>
            <a:endParaRPr lang="en-AU" sz="2800" b="1" dirty="0">
              <a:solidFill>
                <a:schemeClr val="bg1"/>
              </a:solidFill>
              <a:latin typeface="Panton SemiBold" panose="00000700000000000000" pitchFamily="50" charset="0"/>
            </a:endParaRPr>
          </a:p>
          <a:p>
            <a:pPr marL="0" indent="0" algn="ctr">
              <a:buNone/>
            </a:pPr>
            <a:r>
              <a:rPr lang="en-AU" sz="2800" b="1" dirty="0">
                <a:solidFill>
                  <a:schemeClr val="bg1"/>
                </a:solidFill>
                <a:latin typeface="Panton SemiBold" panose="00000700000000000000" pitchFamily="50" charset="0"/>
              </a:rPr>
              <a:t>Expect to see people presenting for a range of supports, including mental support, around 6 months.</a:t>
            </a:r>
          </a:p>
        </p:txBody>
      </p:sp>
    </p:spTree>
    <p:extLst>
      <p:ext uri="{BB962C8B-B14F-4D97-AF65-F5344CB8AC3E}">
        <p14:creationId xmlns:p14="http://schemas.microsoft.com/office/powerpoint/2010/main" val="1861898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Recovery Committees change over time</a:t>
            </a:r>
          </a:p>
        </p:txBody>
      </p:sp>
      <p:sp>
        <p:nvSpPr>
          <p:cNvPr id="3" name="Content Placeholder 2"/>
          <p:cNvSpPr>
            <a:spLocks noGrp="1"/>
          </p:cNvSpPr>
          <p:nvPr>
            <p:ph idx="1"/>
          </p:nvPr>
        </p:nvSpPr>
        <p:spPr/>
        <p:txBody>
          <a:bodyPr/>
          <a:lstStyle/>
          <a:p>
            <a:r>
              <a:rPr lang="en-AU" dirty="0"/>
              <a:t>Communities and individuals' needs and priorities will emerge, evolve and change over time</a:t>
            </a:r>
          </a:p>
          <a:p>
            <a:r>
              <a:rPr lang="en-AU" dirty="0"/>
              <a:t>Strategic approaches to recovery and membership of Recovery Committees also need to change over time </a:t>
            </a:r>
          </a:p>
          <a:p>
            <a:r>
              <a:rPr lang="en-AU" dirty="0"/>
              <a:t>It is a good idea for Recovery Committees to include a review of membership after the first 6 months in their Terms of Reference.</a:t>
            </a:r>
          </a:p>
          <a:p>
            <a:endParaRPr lang="en-AU" dirty="0"/>
          </a:p>
        </p:txBody>
      </p:sp>
    </p:spTree>
    <p:extLst>
      <p:ext uri="{BB962C8B-B14F-4D97-AF65-F5344CB8AC3E}">
        <p14:creationId xmlns:p14="http://schemas.microsoft.com/office/powerpoint/2010/main" val="57665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Recovery Core Strategies 6 – 12 months</a:t>
            </a:r>
          </a:p>
        </p:txBody>
      </p:sp>
      <p:sp>
        <p:nvSpPr>
          <p:cNvPr id="5" name="TextBox 4">
            <a:extLst>
              <a:ext uri="{FF2B5EF4-FFF2-40B4-BE49-F238E27FC236}">
                <a16:creationId xmlns:a16="http://schemas.microsoft.com/office/drawing/2014/main" id="{517BC94C-F6B2-9AF9-4CD9-55FA3B9DE42C}"/>
              </a:ext>
            </a:extLst>
          </p:cNvPr>
          <p:cNvSpPr txBox="1"/>
          <p:nvPr/>
        </p:nvSpPr>
        <p:spPr>
          <a:xfrm>
            <a:off x="-1" y="1442503"/>
            <a:ext cx="6096001" cy="5415497"/>
          </a:xfrm>
          <a:prstGeom prst="rect">
            <a:avLst/>
          </a:prstGeom>
          <a:solidFill>
            <a:srgbClr val="9B1889"/>
          </a:solidFill>
        </p:spPr>
        <p:txBody>
          <a:bodyPr wrap="square" lIns="216000" tIns="108000" rIns="216000" bIns="108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AU"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AU" sz="2400" i="0" u="none" strike="noStrike" kern="1200" cap="none" spc="0" normalizeH="0" baseline="0" noProof="0" dirty="0">
                <a:ln>
                  <a:noFill/>
                </a:ln>
                <a:solidFill>
                  <a:prstClr val="white"/>
                </a:solidFill>
                <a:effectLst/>
                <a:uLnTx/>
                <a:uFillTx/>
                <a:latin typeface="Panton Bold" panose="00000800000000000000" pitchFamily="50" charset="0"/>
                <a:ea typeface="Calibri" panose="020F0502020204030204" pitchFamily="34" charset="0"/>
                <a:cs typeface="Calibri" panose="020F0502020204030204" pitchFamily="34" charset="0"/>
              </a:rPr>
              <a:t>Social </a:t>
            </a:r>
          </a:p>
          <a:p>
            <a:pPr marL="342900" indent="-342900">
              <a:buFont typeface="Arial" panose="020B0604020202020204" pitchFamily="34" charset="0"/>
              <a:buChar char="•"/>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0000"/>
              </a:lnSpc>
              <a:spcAft>
                <a:spcPts val="3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Recovery Hubs</a:t>
            </a:r>
          </a:p>
          <a:p>
            <a:pPr marL="342900" indent="-342900">
              <a:lnSpc>
                <a:spcPct val="110000"/>
              </a:lnSpc>
              <a:spcAft>
                <a:spcPts val="3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Temporary Housing plan and pathways</a:t>
            </a:r>
          </a:p>
          <a:p>
            <a:pPr marL="342900" indent="-342900">
              <a:lnSpc>
                <a:spcPct val="110000"/>
              </a:lnSpc>
              <a:spcAft>
                <a:spcPts val="3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Wellbeing and mental health programs</a:t>
            </a:r>
          </a:p>
          <a:p>
            <a:pPr marL="342900" indent="-342900">
              <a:lnSpc>
                <a:spcPct val="110000"/>
              </a:lnSpc>
              <a:spcAft>
                <a:spcPts val="3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Programs for children and young people</a:t>
            </a:r>
          </a:p>
          <a:p>
            <a:pPr marL="342900" indent="-342900">
              <a:lnSpc>
                <a:spcPct val="110000"/>
              </a:lnSpc>
              <a:spcAft>
                <a:spcPts val="3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Recovery Case Management Services</a:t>
            </a:r>
          </a:p>
          <a:p>
            <a:pPr marL="342900" indent="-342900">
              <a:lnSpc>
                <a:spcPct val="110000"/>
              </a:lnSpc>
              <a:spcAft>
                <a:spcPts val="300"/>
              </a:spcAft>
              <a:buFont typeface="Arial" panose="020B0604020202020204" pitchFamily="34" charset="0"/>
              <a:buChar char="•"/>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0000"/>
              </a:lnSpc>
              <a:spcAft>
                <a:spcPts val="3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Supporting connected and cohesive communities</a:t>
            </a:r>
          </a:p>
          <a:p>
            <a:pPr marL="342900" indent="-342900">
              <a:lnSpc>
                <a:spcPct val="110000"/>
              </a:lnSpc>
              <a:spcAft>
                <a:spcPts val="3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Community Development Officers engaged</a:t>
            </a:r>
          </a:p>
          <a:p>
            <a:pPr marL="342900" indent="-342900">
              <a:lnSpc>
                <a:spcPct val="110000"/>
              </a:lnSpc>
              <a:spcAft>
                <a:spcPts val="3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Community events and activities Creative Arts Practice Programs</a:t>
            </a:r>
          </a:p>
        </p:txBody>
      </p:sp>
      <p:sp>
        <p:nvSpPr>
          <p:cNvPr id="8" name="TextBox 7">
            <a:extLst>
              <a:ext uri="{FF2B5EF4-FFF2-40B4-BE49-F238E27FC236}">
                <a16:creationId xmlns:a16="http://schemas.microsoft.com/office/drawing/2014/main" id="{485D397C-D575-3215-7CE1-7B635CAED102}"/>
              </a:ext>
            </a:extLst>
          </p:cNvPr>
          <p:cNvSpPr txBox="1"/>
          <p:nvPr/>
        </p:nvSpPr>
        <p:spPr>
          <a:xfrm>
            <a:off x="6095998" y="1442503"/>
            <a:ext cx="6096001" cy="5415497"/>
          </a:xfrm>
          <a:prstGeom prst="rect">
            <a:avLst/>
          </a:prstGeom>
          <a:solidFill>
            <a:srgbClr val="EBD3E8"/>
          </a:solidFill>
          <a:ln>
            <a:noFill/>
          </a:ln>
        </p:spPr>
        <p:txBody>
          <a:bodyPr wrap="square" lIns="216000" tIns="108000" rIns="216000" bIns="108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AU" sz="2400" b="1" i="0" u="none" strike="noStrike" kern="1200" cap="none" spc="0" normalizeH="0" baseline="0" noProof="0" dirty="0">
                <a:ln>
                  <a:noFill/>
                </a:ln>
                <a:solidFill>
                  <a:srgbClr val="9B1889"/>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AU" sz="2400" b="1" i="0" u="none" strike="noStrike" kern="1200" cap="none" spc="0" normalizeH="0" baseline="0" noProof="0" dirty="0">
                <a:ln>
                  <a:noFill/>
                </a:ln>
                <a:solidFill>
                  <a:srgbClr val="9B1889"/>
                </a:solidFill>
                <a:effectLst/>
                <a:uLnTx/>
                <a:uFillTx/>
                <a:latin typeface="Panton Bold" panose="00000800000000000000" pitchFamily="50" charset="0"/>
                <a:ea typeface="Calibri" panose="020F0502020204030204" pitchFamily="34" charset="0"/>
                <a:cs typeface="Calibri" panose="020F0502020204030204" pitchFamily="34" charset="0"/>
              </a:rPr>
              <a:t>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400" b="1" dirty="0">
              <a:solidFill>
                <a:srgbClr val="9B1889"/>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0000"/>
              </a:lnSpc>
              <a:spcAft>
                <a:spcPts val="3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Stabilize, rehabilitate and restore riverine, wetlands  and coastal areas</a:t>
            </a:r>
          </a:p>
          <a:p>
            <a:pPr marL="342900" lvl="0" indent="-342900">
              <a:lnSpc>
                <a:spcPct val="110000"/>
              </a:lnSpc>
              <a:spcAft>
                <a:spcPts val="3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Removal of fallen and dangerous trees after make safe activities </a:t>
            </a:r>
          </a:p>
          <a:p>
            <a:pPr marL="342900" lvl="0" indent="-342900">
              <a:lnSpc>
                <a:spcPct val="110000"/>
              </a:lnSpc>
              <a:spcAft>
                <a:spcPts val="3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Soil erosion and prevention</a:t>
            </a:r>
          </a:p>
          <a:p>
            <a:pPr marL="342900" lvl="0" indent="-342900">
              <a:lnSpc>
                <a:spcPct val="110000"/>
              </a:lnSpc>
              <a:spcAft>
                <a:spcPts val="3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Management of invasive weeds and pests</a:t>
            </a:r>
          </a:p>
          <a:p>
            <a:pPr marL="342900" lvl="0" indent="-342900">
              <a:lnSpc>
                <a:spcPct val="110000"/>
              </a:lnSpc>
              <a:spcAft>
                <a:spcPts val="300"/>
              </a:spcAft>
              <a:buFont typeface="Arial" panose="020B0604020202020204" pitchFamily="34" charset="0"/>
              <a:buChar char="•"/>
              <a:defRPr/>
            </a:pPr>
            <a:endParaRPr lang="en-US" dirty="0">
              <a:solidFill>
                <a:srgbClr val="9B1889"/>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0000"/>
              </a:lnSpc>
              <a:spcAft>
                <a:spcPts val="3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Weed and feral animal control</a:t>
            </a:r>
          </a:p>
          <a:p>
            <a:pPr marL="342900" lvl="0" indent="-342900">
              <a:lnSpc>
                <a:spcPct val="110000"/>
              </a:lnSpc>
              <a:spcAft>
                <a:spcPts val="300"/>
              </a:spcAft>
              <a:buFont typeface="Arial" panose="020B0604020202020204" pitchFamily="34" charset="0"/>
              <a:buChar char="•"/>
              <a:defRPr/>
            </a:pPr>
            <a:endParaRPr lang="en-US" dirty="0">
              <a:solidFill>
                <a:srgbClr val="9B1889"/>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0000"/>
              </a:lnSpc>
              <a:spcAft>
                <a:spcPts val="3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Landholder recovery sessions: pasture re-establishment, cropping alternatives, stock disease risk,</a:t>
            </a:r>
          </a:p>
          <a:p>
            <a:pPr marL="342900" lvl="0" indent="-342900">
              <a:lnSpc>
                <a:spcPct val="110000"/>
              </a:lnSpc>
              <a:spcAft>
                <a:spcPts val="3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Management of stockpiled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9B188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484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Recovery Strategies 6 - 12 months</a:t>
            </a:r>
          </a:p>
        </p:txBody>
      </p:sp>
      <p:sp>
        <p:nvSpPr>
          <p:cNvPr id="5" name="TextBox 4">
            <a:extLst>
              <a:ext uri="{FF2B5EF4-FFF2-40B4-BE49-F238E27FC236}">
                <a16:creationId xmlns:a16="http://schemas.microsoft.com/office/drawing/2014/main" id="{4E3F273B-ACCE-4C36-D227-EACCFCFE7589}"/>
              </a:ext>
            </a:extLst>
          </p:cNvPr>
          <p:cNvSpPr txBox="1"/>
          <p:nvPr/>
        </p:nvSpPr>
        <p:spPr>
          <a:xfrm>
            <a:off x="6095998" y="1442503"/>
            <a:ext cx="6096001" cy="5415497"/>
          </a:xfrm>
          <a:prstGeom prst="rect">
            <a:avLst/>
          </a:prstGeom>
          <a:solidFill>
            <a:srgbClr val="EBD3E8"/>
          </a:solidFill>
          <a:ln>
            <a:noFill/>
          </a:ln>
        </p:spPr>
        <p:txBody>
          <a:bodyPr wrap="square" lIns="216000" tIns="108000" rIns="216000" bIns="108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AU" sz="2400" b="1" i="0" u="none" strike="noStrike" kern="1200" cap="none" spc="0" normalizeH="0" baseline="0" noProof="0" dirty="0">
                <a:ln>
                  <a:noFill/>
                </a:ln>
                <a:solidFill>
                  <a:srgbClr val="9B1889"/>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AU" sz="2400" b="1" i="0" u="none" strike="noStrike" kern="1200" cap="none" spc="0" normalizeH="0" baseline="0" noProof="0" dirty="0">
                <a:ln>
                  <a:noFill/>
                </a:ln>
                <a:solidFill>
                  <a:srgbClr val="9B1889"/>
                </a:solidFill>
                <a:effectLst/>
                <a:uLnTx/>
                <a:uFillTx/>
                <a:latin typeface="Panton Bold" panose="00000800000000000000" pitchFamily="50" charset="0"/>
                <a:ea typeface="Calibri" panose="020F0502020204030204" pitchFamily="34" charset="0"/>
                <a:cs typeface="Calibri" panose="020F0502020204030204" pitchFamily="34" charset="0"/>
              </a:rPr>
              <a:t>Economic</a:t>
            </a:r>
            <a:endParaRPr lang="en-AU" sz="2400" b="1" dirty="0">
              <a:solidFill>
                <a:srgbClr val="9B1889"/>
              </a:solidFill>
              <a:latin typeface="Calibri" panose="020F0502020204030204" pitchFamily="34" charset="0"/>
              <a:ea typeface="Calibri" panose="020F0502020204030204" pitchFamily="34" charset="0"/>
              <a:cs typeface="Calibri" panose="020F0502020204030204" pitchFamily="34" charset="0"/>
            </a:endParaRPr>
          </a:p>
          <a:p>
            <a:pPr lvl="0">
              <a:lnSpc>
                <a:spcPct val="110000"/>
              </a:lnSpc>
              <a:spcAft>
                <a:spcPts val="1000"/>
              </a:spcAft>
              <a:defRPr/>
            </a:pPr>
            <a:r>
              <a:rPr lang="en-US" dirty="0">
                <a:solidFill>
                  <a:srgbClr val="9B1889"/>
                </a:solidFill>
                <a:latin typeface="Calibri bold" panose="020F0702030404030204" pitchFamily="34" charset="0"/>
                <a:ea typeface="Calibri bold" panose="020F0702030404030204" pitchFamily="34" charset="0"/>
                <a:cs typeface="Calibri bold" panose="020F0702030404030204" pitchFamily="34" charset="0"/>
              </a:rPr>
              <a:t>Businesses</a:t>
            </a:r>
          </a:p>
          <a:p>
            <a:pPr marL="342900" lvl="0" indent="-342900">
              <a:lnSpc>
                <a:spcPct val="110000"/>
              </a:lnSpc>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Business Recovery and Advisory Services </a:t>
            </a:r>
          </a:p>
          <a:p>
            <a:pPr marL="342900" lvl="0" indent="-342900">
              <a:lnSpc>
                <a:spcPct val="110000"/>
              </a:lnSpc>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Mentoring, training and development programs </a:t>
            </a:r>
          </a:p>
          <a:p>
            <a:pPr marL="342900" lvl="0" indent="-342900">
              <a:lnSpc>
                <a:spcPct val="110000"/>
              </a:lnSpc>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Employment strategies to retain workers in area </a:t>
            </a:r>
          </a:p>
          <a:p>
            <a:pPr marL="342900" lvl="0" indent="-342900">
              <a:lnSpc>
                <a:spcPct val="110000"/>
              </a:lnSpc>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Development and marketing of tourism campaigns and events</a:t>
            </a:r>
          </a:p>
          <a:p>
            <a:pPr marL="342900" lvl="0" indent="-342900">
              <a:lnSpc>
                <a:spcPct val="110000"/>
              </a:lnSpc>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Tourism education and expansion programs</a:t>
            </a:r>
            <a:b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br>
            <a:endParaRPr lang="en-US" dirty="0">
              <a:solidFill>
                <a:srgbClr val="9B1889"/>
              </a:solidFill>
              <a:latin typeface="Calibri" panose="020F0502020204030204" pitchFamily="34" charset="0"/>
              <a:ea typeface="Calibri" panose="020F0502020204030204" pitchFamily="34" charset="0"/>
              <a:cs typeface="Calibri" panose="020F0502020204030204" pitchFamily="34" charset="0"/>
            </a:endParaRPr>
          </a:p>
          <a:p>
            <a:pPr lvl="0">
              <a:lnSpc>
                <a:spcPct val="110000"/>
              </a:lnSpc>
              <a:spcAft>
                <a:spcPts val="1000"/>
              </a:spcAft>
              <a:defRPr/>
            </a:pPr>
            <a:r>
              <a:rPr lang="en-US" dirty="0">
                <a:solidFill>
                  <a:srgbClr val="9B1889"/>
                </a:solidFill>
                <a:latin typeface="Calibri bold" panose="020F0702030404030204" pitchFamily="34" charset="0"/>
                <a:ea typeface="Calibri bold" panose="020F0702030404030204" pitchFamily="34" charset="0"/>
                <a:cs typeface="Calibri bold" panose="020F0702030404030204" pitchFamily="34" charset="0"/>
              </a:rPr>
              <a:t>Primary producers</a:t>
            </a:r>
          </a:p>
          <a:p>
            <a:pPr marL="342900" lvl="0" indent="-342900">
              <a:lnSpc>
                <a:spcPct val="110000"/>
              </a:lnSpc>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Working to support sustainability and viability of farm businesses</a:t>
            </a:r>
          </a:p>
        </p:txBody>
      </p:sp>
      <p:sp>
        <p:nvSpPr>
          <p:cNvPr id="6" name="TextBox 5">
            <a:extLst>
              <a:ext uri="{FF2B5EF4-FFF2-40B4-BE49-F238E27FC236}">
                <a16:creationId xmlns:a16="http://schemas.microsoft.com/office/drawing/2014/main" id="{690B8B1E-ED4E-329A-D1DA-F8CB0E1F2C10}"/>
              </a:ext>
            </a:extLst>
          </p:cNvPr>
          <p:cNvSpPr txBox="1"/>
          <p:nvPr/>
        </p:nvSpPr>
        <p:spPr>
          <a:xfrm>
            <a:off x="-1" y="1442503"/>
            <a:ext cx="6096001" cy="5415497"/>
          </a:xfrm>
          <a:prstGeom prst="rect">
            <a:avLst/>
          </a:prstGeom>
          <a:solidFill>
            <a:srgbClr val="702C8B"/>
          </a:solidFill>
        </p:spPr>
        <p:txBody>
          <a:bodyPr wrap="square" lIns="216000" tIns="108000" rIns="216000" bIns="108000" rtlCol="0" anchor="t" anchorCtr="0">
            <a:noAutofit/>
          </a:bodyPr>
          <a:lstStyle/>
          <a:p>
            <a:pPr marL="0" marR="0" lvl="0" indent="0" algn="ctr" defTabSz="914400" rtl="0" eaLnBrk="1" fontAlgn="auto" latinLnBrk="0" hangingPunct="1">
              <a:spcBef>
                <a:spcPts val="0"/>
              </a:spcBef>
              <a:spcAft>
                <a:spcPts val="0"/>
              </a:spcAft>
              <a:buClrTx/>
              <a:buSzTx/>
              <a:buFontTx/>
              <a:buNone/>
              <a:tabLst/>
              <a:defRPr/>
            </a:pPr>
            <a:br>
              <a:rPr kumimoji="0" lang="en-AU" sz="2400" i="0" u="none" strike="noStrike" kern="1200" cap="none" spc="0" normalizeH="0" baseline="0" noProof="0" dirty="0">
                <a:ln>
                  <a:noFill/>
                </a:ln>
                <a:solidFill>
                  <a:prstClr val="white"/>
                </a:solidFill>
                <a:effectLst/>
                <a:uLnTx/>
                <a:uFillTx/>
                <a:latin typeface="Panton Bold" panose="00000800000000000000" pitchFamily="50" charset="0"/>
                <a:ea typeface="Calibri" panose="020F0502020204030204" pitchFamily="34" charset="0"/>
                <a:cs typeface="Calibri" panose="020F0502020204030204" pitchFamily="34" charset="0"/>
              </a:rPr>
            </a:br>
            <a:r>
              <a:rPr kumimoji="0" lang="en-AU" sz="2400" i="0" u="none" strike="noStrike" kern="1200" cap="none" spc="0" normalizeH="0" baseline="0" noProof="0" dirty="0">
                <a:ln>
                  <a:noFill/>
                </a:ln>
                <a:solidFill>
                  <a:prstClr val="white"/>
                </a:solidFill>
                <a:effectLst/>
                <a:uLnTx/>
                <a:uFillTx/>
                <a:latin typeface="Panton Bold" panose="00000800000000000000" pitchFamily="50" charset="0"/>
                <a:ea typeface="Calibri" panose="020F0502020204030204" pitchFamily="34" charset="0"/>
                <a:cs typeface="Calibri" panose="020F0502020204030204" pitchFamily="34" charset="0"/>
              </a:rPr>
              <a:t>Built </a:t>
            </a: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10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Restoration of community recreational facilities including sports grounds and facilities, parks and conservation estates</a:t>
            </a:r>
          </a:p>
          <a:p>
            <a:pPr marL="342900" indent="-342900">
              <a:spcAft>
                <a:spcPts val="10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Planning provisions to create exemptions for the temporary use and development of land to allow for temporary housing</a:t>
            </a:r>
          </a:p>
          <a:p>
            <a:pPr marL="342900" indent="-342900">
              <a:spcAft>
                <a:spcPts val="10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Monitoring of work sites to ensure licensed work tradespeople attending to repairs and rebuild</a:t>
            </a:r>
            <a:b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b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en-US" dirty="0">
                <a:solidFill>
                  <a:schemeClr val="bg1"/>
                </a:solidFill>
                <a:latin typeface="Calibri bold" panose="020F0702030404030204" pitchFamily="34" charset="0"/>
                <a:ea typeface="Calibri bold" panose="020F0702030404030204" pitchFamily="34" charset="0"/>
                <a:cs typeface="Calibri bold" panose="020F0702030404030204" pitchFamily="34" charset="0"/>
              </a:rPr>
              <a:t>Ongoing support for rebuilding</a:t>
            </a:r>
          </a:p>
          <a:p>
            <a:pPr marL="342900" indent="-342900">
              <a:spcAft>
                <a:spcPts val="10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Planning provisions to simplify processes for rebuilding dwellings</a:t>
            </a:r>
          </a:p>
          <a:p>
            <a:pPr marL="342900" indent="-342900">
              <a:spcAft>
                <a:spcPts val="10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Building advisory services for home owners</a:t>
            </a:r>
          </a:p>
        </p:txBody>
      </p:sp>
    </p:spTree>
    <p:extLst>
      <p:ext uri="{BB962C8B-B14F-4D97-AF65-F5344CB8AC3E}">
        <p14:creationId xmlns:p14="http://schemas.microsoft.com/office/powerpoint/2010/main" val="3973439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6-12 months</a:t>
            </a:r>
          </a:p>
        </p:txBody>
      </p:sp>
      <p:sp>
        <p:nvSpPr>
          <p:cNvPr id="3" name="Content Placeholder 2"/>
          <p:cNvSpPr>
            <a:spLocks noGrp="1"/>
          </p:cNvSpPr>
          <p:nvPr>
            <p:ph idx="1"/>
          </p:nvPr>
        </p:nvSpPr>
        <p:spPr/>
        <p:txBody>
          <a:bodyPr/>
          <a:lstStyle/>
          <a:p>
            <a:pPr marL="0" indent="0">
              <a:buNone/>
            </a:pPr>
            <a:r>
              <a:rPr lang="en-AU" dirty="0"/>
              <a:t>Considering the community consequences and emerging issues at this stage of recovery:   </a:t>
            </a:r>
          </a:p>
          <a:p>
            <a:pPr marL="457200" indent="-457200">
              <a:buFont typeface="+mj-lt"/>
              <a:buAutoNum type="arabicPeriod"/>
            </a:pPr>
            <a:r>
              <a:rPr lang="en-AU" dirty="0"/>
              <a:t>What are the priority planning actions in response to these issues?</a:t>
            </a:r>
          </a:p>
          <a:p>
            <a:pPr marL="457200" indent="-457200">
              <a:buFont typeface="+mj-lt"/>
              <a:buAutoNum type="arabicPeriod"/>
            </a:pPr>
            <a:r>
              <a:rPr lang="en-AU" dirty="0"/>
              <a:t>Communications - What does the community need to know now?</a:t>
            </a:r>
          </a:p>
          <a:p>
            <a:endParaRPr lang="en-AU" dirty="0"/>
          </a:p>
        </p:txBody>
      </p:sp>
    </p:spTree>
    <p:extLst>
      <p:ext uri="{BB962C8B-B14F-4D97-AF65-F5344CB8AC3E}">
        <p14:creationId xmlns:p14="http://schemas.microsoft.com/office/powerpoint/2010/main" val="364519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g-tables_2022-05-13-3-6months.jpg">
            <a:extLst>
              <a:ext uri="{FF2B5EF4-FFF2-40B4-BE49-F238E27FC236}">
                <a16:creationId xmlns:a16="http://schemas.microsoft.com/office/drawing/2014/main" id="{E6C1C650-D21D-F43F-A538-49B72EA56D35}"/>
              </a:ext>
            </a:extLst>
          </p:cNvPr>
          <p:cNvPicPr>
            <a:picLocks noGrp="1" noChangeAspect="1"/>
          </p:cNvPicPr>
          <p:nvPr>
            <p:ph idx="4294967295"/>
          </p:nvPr>
        </p:nvPicPr>
        <p:blipFill rotWithShape="1">
          <a:blip r:embed="rId3"/>
          <a:srcRect r="26780"/>
          <a:stretch/>
        </p:blipFill>
        <p:spPr>
          <a:xfrm>
            <a:off x="974331" y="255464"/>
            <a:ext cx="10243338" cy="5682491"/>
          </a:xfrm>
        </p:spPr>
      </p:pic>
    </p:spTree>
    <p:extLst>
      <p:ext uri="{BB962C8B-B14F-4D97-AF65-F5344CB8AC3E}">
        <p14:creationId xmlns:p14="http://schemas.microsoft.com/office/powerpoint/2010/main" val="4114523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6 - 12 months Post Disaster: Recovery Activities</a:t>
            </a:r>
          </a:p>
        </p:txBody>
      </p:sp>
      <p:sp>
        <p:nvSpPr>
          <p:cNvPr id="3" name="Content Placeholder 2"/>
          <p:cNvSpPr>
            <a:spLocks noGrp="1"/>
          </p:cNvSpPr>
          <p:nvPr>
            <p:ph idx="1"/>
          </p:nvPr>
        </p:nvSpPr>
        <p:spPr/>
        <p:txBody>
          <a:bodyPr/>
          <a:lstStyle/>
          <a:p>
            <a:pPr lvl="1"/>
            <a:r>
              <a:rPr lang="en-AU" dirty="0"/>
              <a:t>Recovery Centres/Hubs closing or closed </a:t>
            </a:r>
          </a:p>
          <a:p>
            <a:pPr lvl="1"/>
            <a:r>
              <a:rPr lang="en-AU" dirty="0"/>
              <a:t>Recovery grants, appeals monies and funding packages being delivered</a:t>
            </a:r>
          </a:p>
          <a:p>
            <a:pPr lvl="1"/>
            <a:r>
              <a:rPr lang="en-AU" dirty="0"/>
              <a:t>Clean-up is nearing completion or completed</a:t>
            </a:r>
          </a:p>
          <a:p>
            <a:pPr lvl="1"/>
            <a:r>
              <a:rPr lang="en-AU" dirty="0"/>
              <a:t>Many insurance issues remain unresolved</a:t>
            </a:r>
          </a:p>
          <a:p>
            <a:pPr lvl="1"/>
            <a:r>
              <a:rPr lang="en-AU" dirty="0"/>
              <a:t>Rebuilding is underway </a:t>
            </a:r>
          </a:p>
          <a:p>
            <a:pPr lvl="1"/>
            <a:r>
              <a:rPr lang="en-AU" dirty="0"/>
              <a:t>Findings from post disaster reviews and inquiries are being released</a:t>
            </a:r>
          </a:p>
          <a:p>
            <a:pPr lvl="1"/>
            <a:endParaRPr lang="en-AU" dirty="0"/>
          </a:p>
          <a:p>
            <a:pPr lvl="1"/>
            <a:endParaRPr lang="en-AU" dirty="0"/>
          </a:p>
          <a:p>
            <a:endParaRPr lang="en-AU" dirty="0"/>
          </a:p>
        </p:txBody>
      </p:sp>
    </p:spTree>
    <p:extLst>
      <p:ext uri="{BB962C8B-B14F-4D97-AF65-F5344CB8AC3E}">
        <p14:creationId xmlns:p14="http://schemas.microsoft.com/office/powerpoint/2010/main" val="263103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What is happening in the </a:t>
            </a:r>
            <a:br>
              <a:rPr lang="en-AU" dirty="0"/>
            </a:br>
            <a:r>
              <a:rPr lang="en-AU" dirty="0"/>
              <a:t>community at 6-12 months?</a:t>
            </a:r>
          </a:p>
        </p:txBody>
      </p:sp>
      <p:sp>
        <p:nvSpPr>
          <p:cNvPr id="3" name="Content Placeholder 2"/>
          <p:cNvSpPr>
            <a:spLocks noGrp="1"/>
          </p:cNvSpPr>
          <p:nvPr>
            <p:ph idx="1"/>
          </p:nvPr>
        </p:nvSpPr>
        <p:spPr>
          <a:xfrm>
            <a:off x="824090" y="1442503"/>
            <a:ext cx="5667022" cy="4608341"/>
          </a:xfrm>
        </p:spPr>
        <p:txBody>
          <a:bodyPr>
            <a:normAutofit fontScale="85000" lnSpcReduction="20000"/>
          </a:bodyPr>
          <a:lstStyle/>
          <a:p>
            <a:r>
              <a:rPr lang="en-AU" dirty="0"/>
              <a:t>Challenges and hardships that were accepted at 3 months are now causing frustration and despair: “6 months on and I still don’t have ...”</a:t>
            </a:r>
          </a:p>
          <a:p>
            <a:r>
              <a:rPr lang="en-AU" dirty="0"/>
              <a:t>People are still presenting for help for the first time</a:t>
            </a:r>
          </a:p>
          <a:p>
            <a:r>
              <a:rPr lang="en-AU" dirty="0"/>
              <a:t>Increase in mental health, substance abuse, relationship breakdown and family violence</a:t>
            </a:r>
            <a:endParaRPr lang="en-US" dirty="0"/>
          </a:p>
          <a:p>
            <a:r>
              <a:rPr lang="en-AU" dirty="0"/>
              <a:t>Emerging trauma responses in children and young people (nightmares, bed-wetting, depression, self-harm)</a:t>
            </a:r>
          </a:p>
          <a:p>
            <a:r>
              <a:rPr lang="en-AU" dirty="0"/>
              <a:t>Community is beginning to think about the upcoming first year anniversary</a:t>
            </a:r>
          </a:p>
          <a:p>
            <a:endParaRPr lang="en-AU" dirty="0"/>
          </a:p>
        </p:txBody>
      </p:sp>
      <p:grpSp>
        <p:nvGrpSpPr>
          <p:cNvPr id="8" name="Group 7">
            <a:extLst>
              <a:ext uri="{FF2B5EF4-FFF2-40B4-BE49-F238E27FC236}">
                <a16:creationId xmlns:a16="http://schemas.microsoft.com/office/drawing/2014/main" id="{B3745076-B3AB-BDF3-5990-DDCC0E867638}"/>
              </a:ext>
            </a:extLst>
          </p:cNvPr>
          <p:cNvGrpSpPr/>
          <p:nvPr/>
        </p:nvGrpSpPr>
        <p:grpSpPr>
          <a:xfrm>
            <a:off x="6750089" y="1589259"/>
            <a:ext cx="5079961" cy="4104966"/>
            <a:chOff x="6988629" y="1513522"/>
            <a:chExt cx="5079961" cy="4104966"/>
          </a:xfrm>
        </p:grpSpPr>
        <p:pic>
          <p:nvPicPr>
            <p:cNvPr id="5" name="Picture 4"/>
            <p:cNvPicPr>
              <a:picLocks noChangeAspect="1"/>
            </p:cNvPicPr>
            <p:nvPr/>
          </p:nvPicPr>
          <p:blipFill>
            <a:blip r:embed="rId3"/>
            <a:stretch>
              <a:fillRect/>
            </a:stretch>
          </p:blipFill>
          <p:spPr>
            <a:xfrm>
              <a:off x="6988629" y="1513522"/>
              <a:ext cx="5079961" cy="3797271"/>
            </a:xfrm>
            <a:prstGeom prst="rect">
              <a:avLst/>
            </a:prstGeom>
          </p:spPr>
        </p:pic>
        <p:sp>
          <p:nvSpPr>
            <p:cNvPr id="6" name="TextBox 5"/>
            <p:cNvSpPr txBox="1"/>
            <p:nvPr/>
          </p:nvSpPr>
          <p:spPr>
            <a:xfrm>
              <a:off x="11208739" y="5341489"/>
              <a:ext cx="859851" cy="276999"/>
            </a:xfrm>
            <a:prstGeom prst="rect">
              <a:avLst/>
            </a:prstGeom>
            <a:noFill/>
          </p:spPr>
          <p:txBody>
            <a:bodyPr wrap="none" rtlCol="0">
              <a:spAutoFit/>
            </a:bodyPr>
            <a:lstStyle/>
            <a:p>
              <a:pPr algn="r"/>
              <a:r>
                <a:rPr lang="en-AU" sz="1200" dirty="0">
                  <a:latin typeface="Calibri" panose="020F0502020204030204" pitchFamily="34" charset="0"/>
                  <a:ea typeface="Calibri" panose="020F0502020204030204" pitchFamily="34" charset="0"/>
                  <a:cs typeface="Calibri" panose="020F0502020204030204" pitchFamily="34" charset="0"/>
                </a:rPr>
                <a:t>AAP image</a:t>
              </a:r>
            </a:p>
          </p:txBody>
        </p:sp>
      </p:grpSp>
    </p:spTree>
    <p:extLst>
      <p:ext uri="{BB962C8B-B14F-4D97-AF65-F5344CB8AC3E}">
        <p14:creationId xmlns:p14="http://schemas.microsoft.com/office/powerpoint/2010/main" val="231037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hases of recovery-4.png">
            <a:extLst>
              <a:ext uri="{FF2B5EF4-FFF2-40B4-BE49-F238E27FC236}">
                <a16:creationId xmlns:a16="http://schemas.microsoft.com/office/drawing/2014/main" id="{2F3EAED1-EBAC-1F5F-3133-1F9420629DE4}"/>
              </a:ext>
            </a:extLst>
          </p:cNvPr>
          <p:cNvPicPr>
            <a:picLocks noChangeAspect="1"/>
          </p:cNvPicPr>
          <p:nvPr/>
        </p:nvPicPr>
        <p:blipFill rotWithShape="1">
          <a:blip r:embed="rId3"/>
          <a:srcRect l="-36" t="7644" r="36" b="8078"/>
          <a:stretch/>
        </p:blipFill>
        <p:spPr>
          <a:xfrm>
            <a:off x="1112" y="2885"/>
            <a:ext cx="12196836" cy="6858020"/>
          </a:xfrm>
          <a:prstGeom prst="rect">
            <a:avLst/>
          </a:prstGeom>
        </p:spPr>
      </p:pic>
    </p:spTree>
    <p:extLst>
      <p:ext uri="{BB962C8B-B14F-4D97-AF65-F5344CB8AC3E}">
        <p14:creationId xmlns:p14="http://schemas.microsoft.com/office/powerpoint/2010/main" val="271056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Housing - What is happening now?</a:t>
            </a:r>
          </a:p>
        </p:txBody>
      </p:sp>
      <p:grpSp>
        <p:nvGrpSpPr>
          <p:cNvPr id="10" name="Group 9">
            <a:extLst>
              <a:ext uri="{FF2B5EF4-FFF2-40B4-BE49-F238E27FC236}">
                <a16:creationId xmlns:a16="http://schemas.microsoft.com/office/drawing/2014/main" id="{F51589AD-D8D0-C6FA-B667-3AC80A6C4401}"/>
              </a:ext>
            </a:extLst>
          </p:cNvPr>
          <p:cNvGrpSpPr/>
          <p:nvPr/>
        </p:nvGrpSpPr>
        <p:grpSpPr>
          <a:xfrm>
            <a:off x="156434" y="1122963"/>
            <a:ext cx="1410964" cy="4763050"/>
            <a:chOff x="156434" y="1122963"/>
            <a:chExt cx="1410964" cy="4763050"/>
          </a:xfrm>
        </p:grpSpPr>
        <p:sp>
          <p:nvSpPr>
            <p:cNvPr id="4" name="Rectangle 3"/>
            <p:cNvSpPr/>
            <p:nvPr/>
          </p:nvSpPr>
          <p:spPr>
            <a:xfrm>
              <a:off x="195178" y="1122963"/>
              <a:ext cx="1351652" cy="400110"/>
            </a:xfrm>
            <a:prstGeom prst="rect">
              <a:avLst/>
            </a:prstGeom>
          </p:spPr>
          <p:txBody>
            <a:bodyPr wrap="none">
              <a:spAutoFit/>
            </a:bodyPr>
            <a:lstStyle/>
            <a:p>
              <a:r>
                <a:rPr lang="en-AU" sz="2000" b="1" dirty="0">
                  <a:solidFill>
                    <a:schemeClr val="accent1"/>
                  </a:solidFill>
                  <a:latin typeface="Panton Bold" panose="00000800000000000000" pitchFamily="50" charset="0"/>
                  <a:ea typeface="+mj-ea"/>
                  <a:cs typeface="+mj-cs"/>
                </a:rPr>
                <a:t>6 months</a:t>
              </a:r>
              <a:r>
                <a:rPr lang="en-AU" sz="1400" dirty="0">
                  <a:latin typeface="Panton Bold" panose="00000800000000000000" pitchFamily="50" charset="0"/>
                </a:rPr>
                <a:t> </a:t>
              </a:r>
            </a:p>
          </p:txBody>
        </p:sp>
        <p:sp>
          <p:nvSpPr>
            <p:cNvPr id="5" name="Rectangle 4"/>
            <p:cNvSpPr/>
            <p:nvPr/>
          </p:nvSpPr>
          <p:spPr>
            <a:xfrm>
              <a:off x="156434" y="5485903"/>
              <a:ext cx="1410964" cy="400110"/>
            </a:xfrm>
            <a:prstGeom prst="rect">
              <a:avLst/>
            </a:prstGeom>
          </p:spPr>
          <p:txBody>
            <a:bodyPr wrap="none">
              <a:spAutoFit/>
            </a:bodyPr>
            <a:lstStyle/>
            <a:p>
              <a:r>
                <a:rPr lang="en-AU" sz="2000" b="1" dirty="0">
                  <a:solidFill>
                    <a:schemeClr val="accent1"/>
                  </a:solidFill>
                  <a:latin typeface="Panton Bold" panose="00000800000000000000" pitchFamily="50" charset="0"/>
                  <a:ea typeface="+mj-ea"/>
                  <a:cs typeface="+mj-cs"/>
                </a:rPr>
                <a:t>12 months</a:t>
              </a:r>
              <a:r>
                <a:rPr lang="en-AU" sz="1400" dirty="0">
                  <a:latin typeface="Panton Bold" panose="00000800000000000000" pitchFamily="50" charset="0"/>
                </a:rPr>
                <a:t> </a:t>
              </a:r>
            </a:p>
          </p:txBody>
        </p:sp>
        <p:sp>
          <p:nvSpPr>
            <p:cNvPr id="6" name="Down Arrow 5"/>
            <p:cNvSpPr/>
            <p:nvPr/>
          </p:nvSpPr>
          <p:spPr>
            <a:xfrm>
              <a:off x="739906" y="1580147"/>
              <a:ext cx="248652" cy="3905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 name="Content Placeholder 2"/>
          <p:cNvSpPr txBox="1">
            <a:spLocks/>
          </p:cNvSpPr>
          <p:nvPr/>
        </p:nvSpPr>
        <p:spPr>
          <a:xfrm>
            <a:off x="1535542" y="2393556"/>
            <a:ext cx="10011478" cy="377017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buNone/>
            </a:pPr>
            <a:r>
              <a:rPr lang="en-AU" sz="2200" dirty="0">
                <a:latin typeface="Calibri" panose="020F0502020204030204" pitchFamily="34" charset="0"/>
                <a:ea typeface="Calibri" panose="020F0502020204030204" pitchFamily="34" charset="0"/>
                <a:cs typeface="Calibri" panose="020F0502020204030204" pitchFamily="34" charset="0"/>
              </a:rPr>
              <a:t>Repairs and rebuilding is slow due to:</a:t>
            </a:r>
          </a:p>
          <a:p>
            <a:pPr lvl="1">
              <a:lnSpc>
                <a:spcPct val="110000"/>
              </a:lnSpc>
              <a:spcBef>
                <a:spcPts val="1200"/>
              </a:spcBef>
            </a:pPr>
            <a:r>
              <a:rPr lang="en-AU" sz="2200" dirty="0">
                <a:latin typeface="Calibri" panose="020F0502020204030204" pitchFamily="34" charset="0"/>
                <a:ea typeface="Calibri" panose="020F0502020204030204" pitchFamily="34" charset="0"/>
                <a:cs typeface="Calibri" panose="020F0502020204030204" pitchFamily="34" charset="0"/>
              </a:rPr>
              <a:t>Decisions about whether to rebuild or relocate </a:t>
            </a:r>
          </a:p>
          <a:p>
            <a:pPr lvl="1">
              <a:lnSpc>
                <a:spcPct val="110000"/>
              </a:lnSpc>
              <a:spcBef>
                <a:spcPts val="1200"/>
              </a:spcBef>
            </a:pPr>
            <a:r>
              <a:rPr lang="en-AU" sz="2200" dirty="0">
                <a:latin typeface="Calibri" panose="020F0502020204030204" pitchFamily="34" charset="0"/>
                <a:ea typeface="Calibri" panose="020F0502020204030204" pitchFamily="34" charset="0"/>
                <a:cs typeface="Calibri" panose="020F0502020204030204" pitchFamily="34" charset="0"/>
              </a:rPr>
              <a:t>Unresolved insurance claims </a:t>
            </a:r>
          </a:p>
          <a:p>
            <a:pPr lvl="1">
              <a:lnSpc>
                <a:spcPct val="110000"/>
              </a:lnSpc>
              <a:spcBef>
                <a:spcPts val="1200"/>
              </a:spcBef>
            </a:pPr>
            <a:r>
              <a:rPr lang="en-AU" sz="2200" dirty="0">
                <a:latin typeface="Calibri" panose="020F0502020204030204" pitchFamily="34" charset="0"/>
                <a:ea typeface="Calibri" panose="020F0502020204030204" pitchFamily="34" charset="0"/>
                <a:cs typeface="Calibri" panose="020F0502020204030204" pitchFamily="34" charset="0"/>
              </a:rPr>
              <a:t>Impacts of under insurance and escalating rebuild costs</a:t>
            </a:r>
          </a:p>
          <a:p>
            <a:pPr lvl="1">
              <a:lnSpc>
                <a:spcPct val="110000"/>
              </a:lnSpc>
              <a:spcBef>
                <a:spcPts val="1200"/>
              </a:spcBef>
            </a:pPr>
            <a:r>
              <a:rPr lang="en-AU" sz="2200" dirty="0">
                <a:latin typeface="Calibri" panose="020F0502020204030204" pitchFamily="34" charset="0"/>
                <a:ea typeface="Calibri" panose="020F0502020204030204" pitchFamily="34" charset="0"/>
                <a:cs typeface="Calibri" panose="020F0502020204030204" pitchFamily="34" charset="0"/>
              </a:rPr>
              <a:t>Increased and sustained demand has “overheated” the market, making repairs, contractors and materials more expensive than what was budgeted/quoted/insured </a:t>
            </a:r>
          </a:p>
          <a:p>
            <a:pPr marL="457200" lvl="1" indent="0">
              <a:lnSpc>
                <a:spcPct val="110000"/>
              </a:lnSpc>
              <a:spcBef>
                <a:spcPts val="1200"/>
              </a:spcBef>
              <a:buNone/>
            </a:pPr>
            <a:r>
              <a:rPr lang="en-AU" sz="2200" dirty="0">
                <a:solidFill>
                  <a:schemeClr val="accent1"/>
                </a:solidFill>
                <a:latin typeface="Panton Bold" panose="00000800000000000000" pitchFamily="50" charset="0"/>
                <a:ea typeface="Calibri bold" panose="020F0702030404030204" pitchFamily="34" charset="0"/>
                <a:cs typeface="Calibri bold" panose="020F0702030404030204" pitchFamily="34" charset="0"/>
              </a:rPr>
              <a:t>Insurance support for temp accommodation stops at 12 months</a:t>
            </a:r>
          </a:p>
        </p:txBody>
      </p:sp>
      <p:sp>
        <p:nvSpPr>
          <p:cNvPr id="3" name="TextBox 2"/>
          <p:cNvSpPr txBox="1"/>
          <p:nvPr/>
        </p:nvSpPr>
        <p:spPr>
          <a:xfrm>
            <a:off x="988559" y="1444424"/>
            <a:ext cx="10558461" cy="769441"/>
          </a:xfrm>
          <a:prstGeom prst="rect">
            <a:avLst/>
          </a:prstGeom>
          <a:noFill/>
        </p:spPr>
        <p:txBody>
          <a:bodyPr wrap="square" rtlCol="0">
            <a:spAutoFit/>
          </a:bodyPr>
          <a:lstStyle/>
          <a:p>
            <a:pPr lvl="1">
              <a:spcBef>
                <a:spcPts val="1200"/>
              </a:spcBef>
            </a:pPr>
            <a:r>
              <a:rPr lang="en-AU" sz="2200" dirty="0">
                <a:latin typeface="Panton Bold" panose="00000800000000000000" pitchFamily="50" charset="0"/>
                <a:ea typeface="Calibri bold" panose="020F0702030404030204" pitchFamily="34" charset="0"/>
                <a:cs typeface="Calibri bold" panose="020F0702030404030204" pitchFamily="34" charset="0"/>
              </a:rPr>
              <a:t>Demand for longer term temporary accommodation remains high as many of homes are still uninhabitable or under repair</a:t>
            </a:r>
          </a:p>
        </p:txBody>
      </p:sp>
    </p:spTree>
    <p:extLst>
      <p:ext uri="{BB962C8B-B14F-4D97-AF65-F5344CB8AC3E}">
        <p14:creationId xmlns:p14="http://schemas.microsoft.com/office/powerpoint/2010/main" val="342966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Infrastructure - What is happening now?</a:t>
            </a:r>
          </a:p>
        </p:txBody>
      </p:sp>
      <p:sp>
        <p:nvSpPr>
          <p:cNvPr id="3" name="Content Placeholder 2"/>
          <p:cNvSpPr>
            <a:spLocks noGrp="1"/>
          </p:cNvSpPr>
          <p:nvPr>
            <p:ph idx="1"/>
          </p:nvPr>
        </p:nvSpPr>
        <p:spPr>
          <a:xfrm>
            <a:off x="1773567" y="1523073"/>
            <a:ext cx="5407126" cy="4443510"/>
          </a:xfrm>
        </p:spPr>
        <p:txBody>
          <a:bodyPr/>
          <a:lstStyle/>
          <a:p>
            <a:r>
              <a:rPr lang="en-AU" dirty="0"/>
              <a:t>Reconstruction planning and works underway</a:t>
            </a:r>
          </a:p>
          <a:p>
            <a:r>
              <a:rPr lang="en-AU" dirty="0"/>
              <a:t>Betterment discussions ongoing and aligning with scheduled reconstruction</a:t>
            </a:r>
          </a:p>
          <a:p>
            <a:r>
              <a:rPr lang="en-AU" dirty="0"/>
              <a:t>Bridges and other major restoration works occurring</a:t>
            </a:r>
          </a:p>
          <a:p>
            <a:pPr marL="0" indent="0">
              <a:buNone/>
            </a:pPr>
            <a:r>
              <a:rPr lang="en-AU" dirty="0">
                <a:solidFill>
                  <a:srgbClr val="9B1889"/>
                </a:solidFill>
                <a:latin typeface="Panton Bold" panose="00000800000000000000" pitchFamily="50" charset="0"/>
                <a:ea typeface="Calibri bold" panose="020F0702030404030204" pitchFamily="34" charset="0"/>
                <a:cs typeface="Calibri bold" panose="020F0702030404030204" pitchFamily="34" charset="0"/>
              </a:rPr>
              <a:t>Some hardening of key infrastructure explored or underway</a:t>
            </a:r>
          </a:p>
          <a:p>
            <a:endParaRPr lang="en-AU" dirty="0"/>
          </a:p>
        </p:txBody>
      </p:sp>
      <p:pic>
        <p:nvPicPr>
          <p:cNvPr id="10" name="Picture 9"/>
          <p:cNvPicPr>
            <a:picLocks noChangeAspect="1"/>
          </p:cNvPicPr>
          <p:nvPr/>
        </p:nvPicPr>
        <p:blipFill rotWithShape="1">
          <a:blip r:embed="rId3"/>
          <a:srcRect t="7313" r="14369" b="14474"/>
          <a:stretch/>
        </p:blipFill>
        <p:spPr>
          <a:xfrm rot="5400000">
            <a:off x="7365299" y="1452315"/>
            <a:ext cx="4281104" cy="4422620"/>
          </a:xfrm>
          <a:prstGeom prst="rect">
            <a:avLst/>
          </a:prstGeom>
        </p:spPr>
      </p:pic>
      <p:grpSp>
        <p:nvGrpSpPr>
          <p:cNvPr id="7" name="Group 6">
            <a:extLst>
              <a:ext uri="{FF2B5EF4-FFF2-40B4-BE49-F238E27FC236}">
                <a16:creationId xmlns:a16="http://schemas.microsoft.com/office/drawing/2014/main" id="{17FD2E30-68E3-8165-A0BF-C6EE2D738048}"/>
              </a:ext>
            </a:extLst>
          </p:cNvPr>
          <p:cNvGrpSpPr/>
          <p:nvPr/>
        </p:nvGrpSpPr>
        <p:grpSpPr>
          <a:xfrm>
            <a:off x="156434" y="1122963"/>
            <a:ext cx="1410964" cy="4763050"/>
            <a:chOff x="156434" y="1122963"/>
            <a:chExt cx="1410964" cy="4763050"/>
          </a:xfrm>
        </p:grpSpPr>
        <p:sp>
          <p:nvSpPr>
            <p:cNvPr id="8" name="Rectangle 7">
              <a:extLst>
                <a:ext uri="{FF2B5EF4-FFF2-40B4-BE49-F238E27FC236}">
                  <a16:creationId xmlns:a16="http://schemas.microsoft.com/office/drawing/2014/main" id="{79E972A7-7BF4-EBF3-EC7B-E00D56BC5F8F}"/>
                </a:ext>
              </a:extLst>
            </p:cNvPr>
            <p:cNvSpPr/>
            <p:nvPr/>
          </p:nvSpPr>
          <p:spPr>
            <a:xfrm>
              <a:off x="195178" y="1122963"/>
              <a:ext cx="1351652" cy="400110"/>
            </a:xfrm>
            <a:prstGeom prst="rect">
              <a:avLst/>
            </a:prstGeom>
          </p:spPr>
          <p:txBody>
            <a:bodyPr wrap="none">
              <a:spAutoFit/>
            </a:bodyPr>
            <a:lstStyle/>
            <a:p>
              <a:r>
                <a:rPr lang="en-AU" sz="2000" b="1" dirty="0">
                  <a:solidFill>
                    <a:schemeClr val="accent1"/>
                  </a:solidFill>
                  <a:latin typeface="Panton Bold" panose="00000800000000000000" pitchFamily="50" charset="0"/>
                  <a:ea typeface="+mj-ea"/>
                  <a:cs typeface="+mj-cs"/>
                </a:rPr>
                <a:t>6 months</a:t>
              </a:r>
              <a:r>
                <a:rPr lang="en-AU" sz="1400" dirty="0">
                  <a:latin typeface="Panton Bold" panose="00000800000000000000" pitchFamily="50" charset="0"/>
                </a:rPr>
                <a:t> </a:t>
              </a:r>
            </a:p>
          </p:txBody>
        </p:sp>
        <p:sp>
          <p:nvSpPr>
            <p:cNvPr id="9" name="Rectangle 8">
              <a:extLst>
                <a:ext uri="{FF2B5EF4-FFF2-40B4-BE49-F238E27FC236}">
                  <a16:creationId xmlns:a16="http://schemas.microsoft.com/office/drawing/2014/main" id="{A9D9BD51-C6E2-F9A8-896D-290912CCA0D2}"/>
                </a:ext>
              </a:extLst>
            </p:cNvPr>
            <p:cNvSpPr/>
            <p:nvPr/>
          </p:nvSpPr>
          <p:spPr>
            <a:xfrm>
              <a:off x="156434" y="5485903"/>
              <a:ext cx="1410964" cy="400110"/>
            </a:xfrm>
            <a:prstGeom prst="rect">
              <a:avLst/>
            </a:prstGeom>
          </p:spPr>
          <p:txBody>
            <a:bodyPr wrap="none">
              <a:spAutoFit/>
            </a:bodyPr>
            <a:lstStyle/>
            <a:p>
              <a:r>
                <a:rPr lang="en-AU" sz="2000" b="1" dirty="0">
                  <a:solidFill>
                    <a:schemeClr val="accent1"/>
                  </a:solidFill>
                  <a:latin typeface="Panton Bold" panose="00000800000000000000" pitchFamily="50" charset="0"/>
                  <a:ea typeface="+mj-ea"/>
                  <a:cs typeface="+mj-cs"/>
                </a:rPr>
                <a:t>12 months</a:t>
              </a:r>
              <a:r>
                <a:rPr lang="en-AU" sz="1400" dirty="0">
                  <a:latin typeface="Panton Bold" panose="00000800000000000000" pitchFamily="50" charset="0"/>
                </a:rPr>
                <a:t> </a:t>
              </a:r>
            </a:p>
          </p:txBody>
        </p:sp>
        <p:sp>
          <p:nvSpPr>
            <p:cNvPr id="11" name="Down Arrow 5">
              <a:extLst>
                <a:ext uri="{FF2B5EF4-FFF2-40B4-BE49-F238E27FC236}">
                  <a16:creationId xmlns:a16="http://schemas.microsoft.com/office/drawing/2014/main" id="{28CB4D2C-0327-C76F-879D-E2B6159A8213}"/>
                </a:ext>
              </a:extLst>
            </p:cNvPr>
            <p:cNvSpPr/>
            <p:nvPr/>
          </p:nvSpPr>
          <p:spPr>
            <a:xfrm>
              <a:off x="739906" y="1580147"/>
              <a:ext cx="248652" cy="3905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287040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Economic - What is happening now?</a:t>
            </a:r>
          </a:p>
        </p:txBody>
      </p:sp>
      <p:sp>
        <p:nvSpPr>
          <p:cNvPr id="3" name="Content Placeholder 2"/>
          <p:cNvSpPr>
            <a:spLocks noGrp="1"/>
          </p:cNvSpPr>
          <p:nvPr>
            <p:ph idx="1"/>
          </p:nvPr>
        </p:nvSpPr>
        <p:spPr>
          <a:xfrm>
            <a:off x="1795130" y="1244010"/>
            <a:ext cx="10034920" cy="4795545"/>
          </a:xfrm>
        </p:spPr>
        <p:txBody>
          <a:bodyPr>
            <a:normAutofit fontScale="70000" lnSpcReduction="20000"/>
          </a:bodyPr>
          <a:lstStyle/>
          <a:p>
            <a:pPr marL="0" indent="0">
              <a:spcAft>
                <a:spcPts val="500"/>
              </a:spcAft>
              <a:buNone/>
            </a:pPr>
            <a:r>
              <a:rPr lang="en-AU" dirty="0">
                <a:latin typeface="Panton Bold" panose="00000800000000000000" pitchFamily="50" charset="0"/>
              </a:rPr>
              <a:t>Clean up completed but true economic recovery only just commencing</a:t>
            </a:r>
          </a:p>
          <a:p>
            <a:pPr marL="0" indent="0">
              <a:spcAft>
                <a:spcPts val="500"/>
              </a:spcAft>
              <a:buNone/>
            </a:pPr>
            <a:r>
              <a:rPr lang="en-AU" dirty="0">
                <a:latin typeface="Panton Bold" panose="00000800000000000000" pitchFamily="50" charset="0"/>
              </a:rPr>
              <a:t>Challenges for businesses</a:t>
            </a:r>
          </a:p>
          <a:p>
            <a:pPr lvl="1">
              <a:spcAft>
                <a:spcPts val="500"/>
              </a:spcAft>
            </a:pPr>
            <a:r>
              <a:rPr lang="en-AU" dirty="0"/>
              <a:t>Evolves over the short to medium term as the indirect and less tangible consequences from the event unfold, impacting on staff and suppliers</a:t>
            </a:r>
          </a:p>
          <a:p>
            <a:pPr lvl="1">
              <a:spcAft>
                <a:spcPts val="500"/>
              </a:spcAft>
            </a:pPr>
            <a:r>
              <a:rPr lang="en-US" dirty="0"/>
              <a:t>Some businesses who had been pushing on, may now have exhausted all cash reserves and start to fail</a:t>
            </a:r>
            <a:endParaRPr lang="en-AU" dirty="0"/>
          </a:p>
          <a:p>
            <a:pPr lvl="1">
              <a:spcAft>
                <a:spcPts val="500"/>
              </a:spcAft>
            </a:pPr>
            <a:r>
              <a:rPr lang="en-AU" dirty="0"/>
              <a:t>Scarcity of tradespeople and building supplies and restocking/goods</a:t>
            </a:r>
          </a:p>
          <a:p>
            <a:pPr marL="0" indent="0">
              <a:spcAft>
                <a:spcPts val="500"/>
              </a:spcAft>
              <a:buNone/>
            </a:pPr>
            <a:r>
              <a:rPr lang="en-AU" dirty="0">
                <a:latin typeface="Panton Bold" panose="00000800000000000000" pitchFamily="50" charset="0"/>
              </a:rPr>
              <a:t>Challenges for tourism operators </a:t>
            </a:r>
          </a:p>
          <a:p>
            <a:pPr lvl="1">
              <a:spcAft>
                <a:spcPts val="500"/>
              </a:spcAft>
            </a:pPr>
            <a:r>
              <a:rPr lang="en-AU" dirty="0"/>
              <a:t>Tourist areas and tourism infrastructure is damaged or destroyed </a:t>
            </a:r>
          </a:p>
          <a:p>
            <a:pPr lvl="1">
              <a:spcAft>
                <a:spcPts val="500"/>
              </a:spcAft>
            </a:pPr>
            <a:r>
              <a:rPr lang="en-AU" dirty="0"/>
              <a:t>Media coverage discourages tourists from visiting – even when sites are not damaged</a:t>
            </a:r>
          </a:p>
          <a:p>
            <a:pPr lvl="1">
              <a:spcAft>
                <a:spcPts val="500"/>
              </a:spcAft>
            </a:pPr>
            <a:r>
              <a:rPr lang="en-AU" dirty="0"/>
              <a:t>Unavailability of accommodation for tourists discourages visitation  </a:t>
            </a:r>
          </a:p>
          <a:p>
            <a:pPr marL="0" indent="0">
              <a:spcAft>
                <a:spcPts val="500"/>
              </a:spcAft>
              <a:buNone/>
            </a:pPr>
            <a:r>
              <a:rPr lang="en-AU" dirty="0">
                <a:latin typeface="Panton Bold" panose="00000800000000000000" pitchFamily="50" charset="0"/>
              </a:rPr>
              <a:t>Challenges for primary producers </a:t>
            </a:r>
          </a:p>
          <a:p>
            <a:pPr lvl="1">
              <a:spcAft>
                <a:spcPts val="500"/>
              </a:spcAft>
            </a:pPr>
            <a:r>
              <a:rPr lang="en-AU" dirty="0"/>
              <a:t>Primary producers may still be in sustained distress depending on their business model and crop/produce </a:t>
            </a:r>
          </a:p>
          <a:p>
            <a:pPr lvl="1">
              <a:spcAft>
                <a:spcPts val="500"/>
              </a:spcAft>
            </a:pPr>
            <a:r>
              <a:rPr lang="en-AU" dirty="0"/>
              <a:t>Closed/damaged local roads impeding transport of crops to market</a:t>
            </a:r>
          </a:p>
          <a:p>
            <a:pPr lvl="1">
              <a:spcAft>
                <a:spcPts val="500"/>
              </a:spcAft>
            </a:pPr>
            <a:r>
              <a:rPr lang="en-AU" dirty="0"/>
              <a:t>If crops fail or can’t get to market, food supply and price is affected across Australia</a:t>
            </a:r>
          </a:p>
        </p:txBody>
      </p:sp>
      <p:grpSp>
        <p:nvGrpSpPr>
          <p:cNvPr id="6" name="Group 5">
            <a:extLst>
              <a:ext uri="{FF2B5EF4-FFF2-40B4-BE49-F238E27FC236}">
                <a16:creationId xmlns:a16="http://schemas.microsoft.com/office/drawing/2014/main" id="{96B3CB34-E525-4348-221A-30F05E404CC0}"/>
              </a:ext>
            </a:extLst>
          </p:cNvPr>
          <p:cNvGrpSpPr/>
          <p:nvPr/>
        </p:nvGrpSpPr>
        <p:grpSpPr>
          <a:xfrm>
            <a:off x="156434" y="1122963"/>
            <a:ext cx="1410964" cy="4763050"/>
            <a:chOff x="156434" y="1122963"/>
            <a:chExt cx="1410964" cy="4763050"/>
          </a:xfrm>
        </p:grpSpPr>
        <p:sp>
          <p:nvSpPr>
            <p:cNvPr id="10" name="Rectangle 9">
              <a:extLst>
                <a:ext uri="{FF2B5EF4-FFF2-40B4-BE49-F238E27FC236}">
                  <a16:creationId xmlns:a16="http://schemas.microsoft.com/office/drawing/2014/main" id="{CAF4FB57-8B4F-91DA-84FA-9D3D1359C965}"/>
                </a:ext>
              </a:extLst>
            </p:cNvPr>
            <p:cNvSpPr/>
            <p:nvPr/>
          </p:nvSpPr>
          <p:spPr>
            <a:xfrm>
              <a:off x="195178" y="1122963"/>
              <a:ext cx="1351652" cy="400110"/>
            </a:xfrm>
            <a:prstGeom prst="rect">
              <a:avLst/>
            </a:prstGeom>
          </p:spPr>
          <p:txBody>
            <a:bodyPr wrap="none">
              <a:spAutoFit/>
            </a:bodyPr>
            <a:lstStyle/>
            <a:p>
              <a:r>
                <a:rPr lang="en-AU" sz="2000" b="1" dirty="0">
                  <a:solidFill>
                    <a:schemeClr val="accent1"/>
                  </a:solidFill>
                  <a:latin typeface="Panton Bold" panose="00000800000000000000" pitchFamily="50" charset="0"/>
                  <a:ea typeface="+mj-ea"/>
                  <a:cs typeface="+mj-cs"/>
                </a:rPr>
                <a:t>6 months</a:t>
              </a:r>
              <a:r>
                <a:rPr lang="en-AU" sz="1400" dirty="0">
                  <a:latin typeface="Panton Bold" panose="00000800000000000000" pitchFamily="50" charset="0"/>
                </a:rPr>
                <a:t> </a:t>
              </a:r>
            </a:p>
          </p:txBody>
        </p:sp>
        <p:sp>
          <p:nvSpPr>
            <p:cNvPr id="11" name="Rectangle 10">
              <a:extLst>
                <a:ext uri="{FF2B5EF4-FFF2-40B4-BE49-F238E27FC236}">
                  <a16:creationId xmlns:a16="http://schemas.microsoft.com/office/drawing/2014/main" id="{91515357-3AF1-379B-5193-F4480606BCFA}"/>
                </a:ext>
              </a:extLst>
            </p:cNvPr>
            <p:cNvSpPr/>
            <p:nvPr/>
          </p:nvSpPr>
          <p:spPr>
            <a:xfrm>
              <a:off x="156434" y="5485903"/>
              <a:ext cx="1410964" cy="400110"/>
            </a:xfrm>
            <a:prstGeom prst="rect">
              <a:avLst/>
            </a:prstGeom>
          </p:spPr>
          <p:txBody>
            <a:bodyPr wrap="none">
              <a:spAutoFit/>
            </a:bodyPr>
            <a:lstStyle/>
            <a:p>
              <a:r>
                <a:rPr lang="en-AU" sz="2000" b="1" dirty="0">
                  <a:solidFill>
                    <a:schemeClr val="accent1"/>
                  </a:solidFill>
                  <a:latin typeface="Panton Bold" panose="00000800000000000000" pitchFamily="50" charset="0"/>
                  <a:ea typeface="+mj-ea"/>
                  <a:cs typeface="+mj-cs"/>
                </a:rPr>
                <a:t>12 months</a:t>
              </a:r>
              <a:r>
                <a:rPr lang="en-AU" sz="1400" dirty="0">
                  <a:latin typeface="Panton Bold" panose="00000800000000000000" pitchFamily="50" charset="0"/>
                </a:rPr>
                <a:t> </a:t>
              </a:r>
            </a:p>
          </p:txBody>
        </p:sp>
        <p:sp>
          <p:nvSpPr>
            <p:cNvPr id="12" name="Down Arrow 5">
              <a:extLst>
                <a:ext uri="{FF2B5EF4-FFF2-40B4-BE49-F238E27FC236}">
                  <a16:creationId xmlns:a16="http://schemas.microsoft.com/office/drawing/2014/main" id="{4CB52BB3-CF7E-8240-E9FF-D5B4A4E0F451}"/>
                </a:ext>
              </a:extLst>
            </p:cNvPr>
            <p:cNvSpPr/>
            <p:nvPr/>
          </p:nvSpPr>
          <p:spPr>
            <a:xfrm>
              <a:off x="739906" y="1580147"/>
              <a:ext cx="248652" cy="3905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91895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Natural environment - What is happening now?</a:t>
            </a:r>
          </a:p>
        </p:txBody>
      </p:sp>
      <p:sp>
        <p:nvSpPr>
          <p:cNvPr id="3" name="Content Placeholder 2"/>
          <p:cNvSpPr>
            <a:spLocks noGrp="1"/>
          </p:cNvSpPr>
          <p:nvPr>
            <p:ph idx="1"/>
          </p:nvPr>
        </p:nvSpPr>
        <p:spPr>
          <a:xfrm>
            <a:off x="990937" y="1442502"/>
            <a:ext cx="6413536" cy="4698653"/>
          </a:xfrm>
        </p:spPr>
        <p:txBody>
          <a:bodyPr>
            <a:normAutofit fontScale="92500" lnSpcReduction="20000"/>
          </a:bodyPr>
          <a:lstStyle/>
          <a:p>
            <a:pPr marL="0" indent="0">
              <a:buNone/>
            </a:pPr>
            <a:r>
              <a:rPr lang="en-US" dirty="0">
                <a:latin typeface="Panton Bold" panose="00000800000000000000" pitchFamily="50" charset="0"/>
              </a:rPr>
              <a:t>Moving from clean-up to rejuvenation focused</a:t>
            </a:r>
          </a:p>
          <a:p>
            <a:pPr marL="0" indent="0">
              <a:buNone/>
            </a:pPr>
            <a:r>
              <a:rPr lang="en-US" dirty="0"/>
              <a:t>Evidence base informing funding programs such as: </a:t>
            </a:r>
          </a:p>
          <a:p>
            <a:r>
              <a:rPr lang="en-US" dirty="0"/>
              <a:t>Erosion control and streambank remediation</a:t>
            </a:r>
          </a:p>
          <a:p>
            <a:r>
              <a:rPr lang="en-US" dirty="0"/>
              <a:t>Riparian clean up</a:t>
            </a:r>
          </a:p>
          <a:p>
            <a:r>
              <a:rPr lang="en-US" dirty="0"/>
              <a:t>Targeted recovery and restoration of recreational areas and places of cultural significance</a:t>
            </a:r>
          </a:p>
          <a:p>
            <a:r>
              <a:rPr lang="en-AU" dirty="0"/>
              <a:t>Management of weeds and pests</a:t>
            </a:r>
          </a:p>
          <a:p>
            <a:r>
              <a:rPr lang="en-AU" dirty="0"/>
              <a:t>Programs addressing loss of habitat and species (both fauna and flora) impacts</a:t>
            </a:r>
          </a:p>
          <a:p>
            <a:pPr lvl="1"/>
            <a:endParaRPr lang="en-US" dirty="0"/>
          </a:p>
          <a:p>
            <a:endParaRPr lang="en-US" dirty="0"/>
          </a:p>
        </p:txBody>
      </p:sp>
      <p:grpSp>
        <p:nvGrpSpPr>
          <p:cNvPr id="8" name="Group 7">
            <a:extLst>
              <a:ext uri="{FF2B5EF4-FFF2-40B4-BE49-F238E27FC236}">
                <a16:creationId xmlns:a16="http://schemas.microsoft.com/office/drawing/2014/main" id="{D49D1836-792C-4130-0ED4-B039F3A815C2}"/>
              </a:ext>
            </a:extLst>
          </p:cNvPr>
          <p:cNvGrpSpPr/>
          <p:nvPr/>
        </p:nvGrpSpPr>
        <p:grpSpPr>
          <a:xfrm>
            <a:off x="7902810" y="1157810"/>
            <a:ext cx="3866280" cy="4775226"/>
            <a:chOff x="7690757" y="1090077"/>
            <a:chExt cx="3866280" cy="4775226"/>
          </a:xfrm>
        </p:grpSpPr>
        <p:pic>
          <p:nvPicPr>
            <p:cNvPr id="5" name="Picture 4"/>
            <p:cNvPicPr>
              <a:picLocks noChangeAspect="1"/>
            </p:cNvPicPr>
            <p:nvPr/>
          </p:nvPicPr>
          <p:blipFill rotWithShape="1">
            <a:blip r:embed="rId3"/>
            <a:srcRect l="-3214" t="-3960" r="-434" b="853"/>
            <a:stretch/>
          </p:blipFill>
          <p:spPr>
            <a:xfrm>
              <a:off x="7690757" y="1090077"/>
              <a:ext cx="3853008" cy="4477966"/>
            </a:xfrm>
            <a:prstGeom prst="rect">
              <a:avLst/>
            </a:prstGeom>
          </p:spPr>
        </p:pic>
        <p:sp>
          <p:nvSpPr>
            <p:cNvPr id="4" name="TextBox 3">
              <a:extLst>
                <a:ext uri="{FF2B5EF4-FFF2-40B4-BE49-F238E27FC236}">
                  <a16:creationId xmlns:a16="http://schemas.microsoft.com/office/drawing/2014/main" id="{289DDD1B-6538-8DBA-29B8-D3E812834A94}"/>
                </a:ext>
              </a:extLst>
            </p:cNvPr>
            <p:cNvSpPr txBox="1"/>
            <p:nvPr/>
          </p:nvSpPr>
          <p:spPr>
            <a:xfrm>
              <a:off x="10519509" y="5588304"/>
              <a:ext cx="1037528" cy="276999"/>
            </a:xfrm>
            <a:prstGeom prst="rect">
              <a:avLst/>
            </a:prstGeom>
            <a:noFill/>
          </p:spPr>
          <p:txBody>
            <a:bodyPr wrap="none" rtlCol="0">
              <a:spAutoFit/>
            </a:bodyPr>
            <a:lstStyle/>
            <a:p>
              <a:pPr algn="r"/>
              <a:r>
                <a:rPr lang="en-AU" sz="1200" dirty="0">
                  <a:latin typeface="Calibrr"/>
                  <a:ea typeface="Calibri bold" panose="020F0702030404030204" pitchFamily="34" charset="0"/>
                  <a:cs typeface="Calibri bold" panose="020F0702030404030204" pitchFamily="34" charset="0"/>
                </a:rPr>
                <a:t>Image: CSIRO</a:t>
              </a:r>
            </a:p>
          </p:txBody>
        </p:sp>
      </p:grpSp>
    </p:spTree>
    <p:extLst>
      <p:ext uri="{BB962C8B-B14F-4D97-AF65-F5344CB8AC3E}">
        <p14:creationId xmlns:p14="http://schemas.microsoft.com/office/powerpoint/2010/main" val="134484065"/>
      </p:ext>
    </p:extLst>
  </p:cSld>
  <p:clrMapOvr>
    <a:masterClrMapping/>
  </p:clrMapOvr>
</p:sld>
</file>

<file path=ppt/theme/theme1.xml><?xml version="1.0" encoding="utf-8"?>
<a:theme xmlns:a="http://schemas.openxmlformats.org/drawingml/2006/main" name="1_Office Theme">
  <a:themeElements>
    <a:clrScheme name="Custom 2">
      <a:dk1>
        <a:srgbClr val="212121"/>
      </a:dk1>
      <a:lt1>
        <a:sysClr val="window" lastClr="FFFFFF"/>
      </a:lt1>
      <a:dk2>
        <a:srgbClr val="4E4E4E"/>
      </a:dk2>
      <a:lt2>
        <a:srgbClr val="EDEDED"/>
      </a:lt2>
      <a:accent1>
        <a:srgbClr val="9B1889"/>
      </a:accent1>
      <a:accent2>
        <a:srgbClr val="212121"/>
      </a:accent2>
      <a:accent3>
        <a:srgbClr val="105BB8"/>
      </a:accent3>
      <a:accent4>
        <a:srgbClr val="386182"/>
      </a:accent4>
      <a:accent5>
        <a:srgbClr val="CEB0A1"/>
      </a:accent5>
      <a:accent6>
        <a:srgbClr val="CD4F2D"/>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2FA37F0-7697-4D2F-8ED6-0B66261A3A99}" vid="{EAC2732A-37A2-4DB2-8BD7-654DA97780C9}"/>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EDF3C1C4967945B88D6308C10B83A7" ma:contentTypeVersion="13" ma:contentTypeDescription="Create a new document." ma:contentTypeScope="" ma:versionID="505b36cdc7c88d30979a85bf4b603aa2">
  <xsd:schema xmlns:xsd="http://www.w3.org/2001/XMLSchema" xmlns:xs="http://www.w3.org/2001/XMLSchema" xmlns:p="http://schemas.microsoft.com/office/2006/metadata/properties" xmlns:ns2="78a52810-3e6c-44d6-a463-d26917084db2" xmlns:ns3="273944b2-c49e-4d9c-b47a-e2513151abcc" targetNamespace="http://schemas.microsoft.com/office/2006/metadata/properties" ma:root="true" ma:fieldsID="f93683841a8777a06fa398ce7879d1c5" ns2:_="" ns3:_="">
    <xsd:import namespace="78a52810-3e6c-44d6-a463-d26917084db2"/>
    <xsd:import namespace="273944b2-c49e-4d9c-b47a-e2513151ab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52810-3e6c-44d6-a463-d26917084d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4005520-e530-4a8b-9ad9-7be756f6749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3944b2-c49e-4d9c-b47a-e2513151ab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53a516-2b30-4e5c-8039-c7a0ea5362a5}" ma:internalName="TaxCatchAll" ma:showField="CatchAllData" ma:web="273944b2-c49e-4d9c-b47a-e2513151abc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73944b2-c49e-4d9c-b47a-e2513151abcc">
      <Value>1</Value>
    </TaxCatchAll>
    <lcf76f155ced4ddcb4097134ff3c332f xmlns="78a52810-3e6c-44d6-a463-d26917084d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1D3E42-0D4B-4201-884D-8D7D22E83EF3}">
  <ds:schemaRefs>
    <ds:schemaRef ds:uri="http://schemas.microsoft.com/sharepoint/v3/contenttype/forms"/>
  </ds:schemaRefs>
</ds:datastoreItem>
</file>

<file path=customXml/itemProps2.xml><?xml version="1.0" encoding="utf-8"?>
<ds:datastoreItem xmlns:ds="http://schemas.openxmlformats.org/officeDocument/2006/customXml" ds:itemID="{FF0E1850-2137-493C-93F5-C527F4A99D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a52810-3e6c-44d6-a463-d26917084db2"/>
    <ds:schemaRef ds:uri="273944b2-c49e-4d9c-b47a-e2513151a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FA29DF-8B5A-4D1F-9ACF-8F7CE73DFF6F}">
  <ds:schemaRefs>
    <ds:schemaRef ds:uri="78a52810-3e6c-44d6-a463-d26917084db2"/>
    <ds:schemaRef ds:uri="http://purl.org/dc/term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http://schemas.microsoft.com/office/2006/metadata/properties"/>
    <ds:schemaRef ds:uri="273944b2-c49e-4d9c-b47a-e2513151abcc"/>
  </ds:schemaRefs>
</ds:datastoreItem>
</file>

<file path=docProps/app.xml><?xml version="1.0" encoding="utf-8"?>
<Properties xmlns="http://schemas.openxmlformats.org/officeDocument/2006/extended-properties" xmlns:vt="http://schemas.openxmlformats.org/officeDocument/2006/docPropsVTypes">
  <TotalTime>17368</TotalTime>
  <Words>2539</Words>
  <Application>Microsoft Office PowerPoint</Application>
  <PresentationFormat>Widescreen</PresentationFormat>
  <Paragraphs>258</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Calibri bold</vt:lpstr>
      <vt:lpstr>Calibri Light</vt:lpstr>
      <vt:lpstr>Calibrr</vt:lpstr>
      <vt:lpstr>Century Gothic</vt:lpstr>
      <vt:lpstr>Panton Bold</vt:lpstr>
      <vt:lpstr>Panton SemiBold</vt:lpstr>
      <vt:lpstr>1_Office Theme</vt:lpstr>
      <vt:lpstr>2_Office Theme</vt:lpstr>
      <vt:lpstr>PowerPoint Presentation</vt:lpstr>
      <vt:lpstr>PowerPoint Presentation</vt:lpstr>
      <vt:lpstr>6 - 12 months Post Disaster: Recovery Activities</vt:lpstr>
      <vt:lpstr>What is happening in the  community at 6-12 months?</vt:lpstr>
      <vt:lpstr>PowerPoint Presentation</vt:lpstr>
      <vt:lpstr>Housing - What is happening now?</vt:lpstr>
      <vt:lpstr>Infrastructure - What is happening now?</vt:lpstr>
      <vt:lpstr>Economic - What is happening now?</vt:lpstr>
      <vt:lpstr>Natural environment - What is happening now?</vt:lpstr>
      <vt:lpstr>PowerPoint Presentation</vt:lpstr>
      <vt:lpstr>Recovery Committees change over time</vt:lpstr>
      <vt:lpstr>Recovery Core Strategies 6 – 12 months</vt:lpstr>
      <vt:lpstr>Recovery Strategies 6 - 12 months</vt:lpstr>
      <vt:lpstr>6-12 months</vt:lpstr>
    </vt:vector>
  </TitlesOfParts>
  <Company>Department of the Prime Minister and Cabinet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Wendy</dc:creator>
  <cp:lastModifiedBy>Hannah Coffey</cp:lastModifiedBy>
  <cp:revision>314</cp:revision>
  <dcterms:created xsi:type="dcterms:W3CDTF">2022-05-03T04:23:17Z</dcterms:created>
  <dcterms:modified xsi:type="dcterms:W3CDTF">2023-02-08T04:34:59Z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0x010100D0EDF3C1C4967945B88D6308C10B83A7</vt:lpwstr>
  </property>
  <property fmtid="{D5CDD505-2E9C-101B-9397-08002B2CF9AE}" pid="3" name="HPRMSecurityLevel">
    <vt:lpwstr>1;#OFFICIAL|11463c70-78df-4e3b-b0ff-f66cd3cb26ec</vt:lpwstr>
  </property>
  <property fmtid="{D5CDD505-2E9C-101B-9397-08002B2CF9AE}" pid="4" name="HPRMSecurityCaveat">
    <vt:lpwstr/>
  </property>
</Properties>
</file>